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Lst>
  <p:sldSz cy="6858000" cx="12192000"/>
  <p:notesSz cx="6858000" cy="9144000"/>
  <p:embeddedFontLst>
    <p:embeddedFont>
      <p:font typeface="Short Stack"/>
      <p:regular r:id="rId99"/>
    </p:embeddedFont>
    <p:embeddedFont>
      <p:font typeface="Josefin Sans"/>
      <p:regular r:id="rId100"/>
      <p:bold r:id="rId101"/>
      <p:italic r:id="rId102"/>
      <p:boldItalic r:id="rId103"/>
    </p:embeddedFont>
    <p:embeddedFont>
      <p:font typeface="Caveat Brush"/>
      <p:regular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5" roundtripDataSignature="AMtx7mj7Y7dvudATLUsPRfzRvbmlwOQ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5" Type="http://customschemas.google.com/relationships/presentationmetadata" Target="metadata"/><Relationship Id="rId104" Type="http://schemas.openxmlformats.org/officeDocument/2006/relationships/font" Target="fonts/CaveatBrush-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JosefinSans-boldItalic.fntdata"/><Relationship Id="rId102" Type="http://schemas.openxmlformats.org/officeDocument/2006/relationships/font" Target="fonts/JosefinSans-italic.fntdata"/><Relationship Id="rId101" Type="http://schemas.openxmlformats.org/officeDocument/2006/relationships/font" Target="fonts/JosefinSans-bold.fntdata"/><Relationship Id="rId100" Type="http://schemas.openxmlformats.org/officeDocument/2006/relationships/font" Target="fonts/JosefinSans-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font" Target="fonts/ShortStack-regular.fntdata"/><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58641cc7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1158641cc7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0da257bab0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10da257bab0_1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0e8e08926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0e8e08926c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0e8e08926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0e8e08926c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cae46769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15cae4676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1620043f0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11620043f0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1620043f08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11620043f08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e8e08926c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10e8e08926c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0e8e08926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10e8e08926c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620043f0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11620043f08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e8e0892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10e8e0892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620043f08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620043f0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620043f08_0_5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11620043f08_0_5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620043f08_0_3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11620043f08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1620043f08_0_6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11620043f08_0_6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1620043f08_0_6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11620043f08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620043f08_0_6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11620043f08_0_6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620043f08_0_6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11620043f08_0_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620043f08_0_6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11620043f08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d1d491f5c2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d1d491f5c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0e8e08926c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10e8e08926c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da257ba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10da257bab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620043f08_0_7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11620043f08_0_7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1620043f08_0_8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11620043f08_0_8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1620043f08_0_9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11620043f08_0_9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620043f08_0_10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11620043f08_0_10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620043f08_0_1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11620043f08_0_1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1620043f08_0_1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11620043f08_0_1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1620043f08_0_1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11620043f08_0_1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1620043f08_0_1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11620043f08_0_1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1620043f08_0_1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11620043f08_0_1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0cab4fc2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10cab4fc2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0da257bab0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10da257bab0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0cab4fc2c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10cab4fc2c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d1e050df0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d1e050df0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d1e050df0c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d1e050df0c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d1e050df0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gd1e050df0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d1e050df0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d1e050df0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1620043f08_0_1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11620043f08_0_1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1620043f08_0_13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11620043f08_0_1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1620043f08_0_1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11620043f08_0_1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1620043f08_0_1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g11620043f08_0_1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1620043f08_0_1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11620043f08_0_1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da257bab0_1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10da257bab0_1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1620043f08_0_13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g11620043f08_0_1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1620043f08_0_14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11620043f08_0_1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1620043f08_0_1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g11620043f08_0_1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0cab4fc2c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g10cab4fc2c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0cab4fc2c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10cab4fc2cb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d1e050df0c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d1e050df0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1497afd38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11497afd38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1620043f08_0_1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11620043f08_0_1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1497afd38c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g11497afd38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1497afd38c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g11497afd38c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0da257bab0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10da257bab0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0cab4fc2cb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g10cab4fc2cb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0cab4fc2cb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g10cab4fc2cb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0cab4fc2c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10cab4fc2cb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d1e050df0c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d1e050df0c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1497afd38c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11497afd38c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16cd73c183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116cd73c18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16cd73c183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g116cd73c18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16cd73c183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g116cd73c183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0cab4fc2cb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4" name="Google Shape;844;g10cab4fc2cb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0cab4fc2c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g10cab4fc2cb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da257bab0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10da257bab0_1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0cab4fc2c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10cab4fc2c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1497afd38c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11497afd38c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d1e050df0c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d1e050df0c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d1e050df0c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 name="Google Shape;896;gd1e050df0c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0cab4fc2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g10cab4fc2cb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1497afd38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 name="Google Shape;926;g11497afd38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16cd73c183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g116cd73c183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16cd73c183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g116cd73c183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16cd73c183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g116cd73c183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116cd73c183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g116cd73c183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da257bab0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10da257bab0_1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16cd73c183_0_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g116cd73c183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116cd73c183_0_2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116cd73c183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0cab4fc2cb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0" name="Google Shape;1080;g10cab4fc2cb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0cab4fc2cb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0" name="Google Shape;1090;g10cab4fc2cb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0cab4fc2c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8" name="Google Shape;1098;g10cab4fc2cb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16cd73c183_0_3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7" name="Google Shape;1107;g116cd73c183_0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116cd73c183_0_3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6" name="Google Shape;1116;g116cd73c183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16cd73c183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5" name="Google Shape;1125;g116cd73c183_0_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16cd73c183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g116cd73c183_0_3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16cd73c183_0_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3" name="Google Shape;1143;g116cd73c183_0_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d1d491f5c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d1d491f5c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10cab4fc2c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2" name="Google Shape;1152;g10cab4fc2cb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10cab4fc2c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2" name="Google Shape;1162;g10cab4fc2cb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10cab4fc2cb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0" name="Google Shape;1170;g10cab4fc2cb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0cab4fc2cb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9" name="Google Shape;1179;g10cab4fc2cb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86" name="Shape 86"/>
        <p:cNvGrpSpPr/>
        <p:nvPr/>
      </p:nvGrpSpPr>
      <p:grpSpPr>
        <a:xfrm>
          <a:off x="0" y="0"/>
          <a:ext cx="0" cy="0"/>
          <a:chOff x="0" y="0"/>
          <a:chExt cx="0" cy="0"/>
        </a:xfrm>
      </p:grpSpPr>
      <p:sp>
        <p:nvSpPr>
          <p:cNvPr id="87" name="Google Shape;87;g11620043f08_0_31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g11620043f08_0_31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9" name="Google Shape;89;g11620043f08_0_3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11620043f08_0_3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g11620043f08_0_3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92" name="Shape 92"/>
        <p:cNvGrpSpPr/>
        <p:nvPr/>
      </p:nvGrpSpPr>
      <p:grpSpPr>
        <a:xfrm>
          <a:off x="0" y="0"/>
          <a:ext cx="0" cy="0"/>
          <a:chOff x="0" y="0"/>
          <a:chExt cx="0" cy="0"/>
        </a:xfrm>
      </p:grpSpPr>
      <p:sp>
        <p:nvSpPr>
          <p:cNvPr id="93" name="Google Shape;93;g11620043f08_0_3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g11620043f08_0_32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g11620043f08_0_3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11620043f08_0_3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g11620043f08_0_3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98" name="Shape 98"/>
        <p:cNvGrpSpPr/>
        <p:nvPr/>
      </p:nvGrpSpPr>
      <p:grpSpPr>
        <a:xfrm>
          <a:off x="0" y="0"/>
          <a:ext cx="0" cy="0"/>
          <a:chOff x="0" y="0"/>
          <a:chExt cx="0" cy="0"/>
        </a:xfrm>
      </p:grpSpPr>
      <p:sp>
        <p:nvSpPr>
          <p:cNvPr id="99" name="Google Shape;99;g11620043f08_0_32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11620043f08_0_32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11620043f08_0_3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g11620043f08_0_3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g11620043f08_0_3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04" name="Shape 104"/>
        <p:cNvGrpSpPr/>
        <p:nvPr/>
      </p:nvGrpSpPr>
      <p:grpSpPr>
        <a:xfrm>
          <a:off x="0" y="0"/>
          <a:ext cx="0" cy="0"/>
          <a:chOff x="0" y="0"/>
          <a:chExt cx="0" cy="0"/>
        </a:xfrm>
      </p:grpSpPr>
      <p:sp>
        <p:nvSpPr>
          <p:cNvPr id="105" name="Google Shape;105;g11620043f08_0_3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g11620043f08_0_33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7" name="Google Shape;107;g11620043f08_0_33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g11620043f08_0_3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g11620043f08_0_3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g11620043f08_0_3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111" name="Shape 111"/>
        <p:cNvGrpSpPr/>
        <p:nvPr/>
      </p:nvGrpSpPr>
      <p:grpSpPr>
        <a:xfrm>
          <a:off x="0" y="0"/>
          <a:ext cx="0" cy="0"/>
          <a:chOff x="0" y="0"/>
          <a:chExt cx="0" cy="0"/>
        </a:xfrm>
      </p:grpSpPr>
      <p:sp>
        <p:nvSpPr>
          <p:cNvPr id="112" name="Google Shape;112;g11620043f08_0_34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3" name="Google Shape;113;g11620043f08_0_34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4" name="Google Shape;114;g11620043f08_0_34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11620043f08_0_34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6" name="Google Shape;116;g11620043f08_0_34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11620043f08_0_3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g11620043f08_0_3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g11620043f08_0_3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20" name="Shape 120"/>
        <p:cNvGrpSpPr/>
        <p:nvPr/>
      </p:nvGrpSpPr>
      <p:grpSpPr>
        <a:xfrm>
          <a:off x="0" y="0"/>
          <a:ext cx="0" cy="0"/>
          <a:chOff x="0" y="0"/>
          <a:chExt cx="0" cy="0"/>
        </a:xfrm>
      </p:grpSpPr>
      <p:sp>
        <p:nvSpPr>
          <p:cNvPr id="121" name="Google Shape;121;g11620043f08_0_3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g11620043f08_0_3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11620043f08_0_3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g11620043f08_0_3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25" name="Shape 125"/>
        <p:cNvGrpSpPr/>
        <p:nvPr/>
      </p:nvGrpSpPr>
      <p:grpSpPr>
        <a:xfrm>
          <a:off x="0" y="0"/>
          <a:ext cx="0" cy="0"/>
          <a:chOff x="0" y="0"/>
          <a:chExt cx="0" cy="0"/>
        </a:xfrm>
      </p:grpSpPr>
      <p:sp>
        <p:nvSpPr>
          <p:cNvPr id="126" name="Google Shape;126;g11620043f08_0_3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11620043f08_0_3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11620043f08_0_3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29" name="Shape 129"/>
        <p:cNvGrpSpPr/>
        <p:nvPr/>
      </p:nvGrpSpPr>
      <p:grpSpPr>
        <a:xfrm>
          <a:off x="0" y="0"/>
          <a:ext cx="0" cy="0"/>
          <a:chOff x="0" y="0"/>
          <a:chExt cx="0" cy="0"/>
        </a:xfrm>
      </p:grpSpPr>
      <p:sp>
        <p:nvSpPr>
          <p:cNvPr id="130" name="Google Shape;130;g11620043f08_0_35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11620043f08_0_35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2" name="Google Shape;132;g11620043f08_0_35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3" name="Google Shape;133;g11620043f08_0_3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11620043f08_0_3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11620043f08_0_3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136" name="Shape 136"/>
        <p:cNvGrpSpPr/>
        <p:nvPr/>
      </p:nvGrpSpPr>
      <p:grpSpPr>
        <a:xfrm>
          <a:off x="0" y="0"/>
          <a:ext cx="0" cy="0"/>
          <a:chOff x="0" y="0"/>
          <a:chExt cx="0" cy="0"/>
        </a:xfrm>
      </p:grpSpPr>
      <p:sp>
        <p:nvSpPr>
          <p:cNvPr id="137" name="Google Shape;137;g11620043f08_0_36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11620043f08_0_366"/>
          <p:cNvSpPr/>
          <p:nvPr>
            <p:ph idx="2" type="pic"/>
          </p:nvPr>
        </p:nvSpPr>
        <p:spPr>
          <a:xfrm>
            <a:off x="5183188" y="987425"/>
            <a:ext cx="6172200" cy="4873500"/>
          </a:xfrm>
          <a:prstGeom prst="rect">
            <a:avLst/>
          </a:prstGeom>
          <a:noFill/>
          <a:ln>
            <a:noFill/>
          </a:ln>
        </p:spPr>
      </p:sp>
      <p:sp>
        <p:nvSpPr>
          <p:cNvPr id="139" name="Google Shape;139;g11620043f08_0_36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0" name="Google Shape;140;g11620043f08_0_3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11620043f08_0_3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11620043f08_0_3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43" name="Shape 143"/>
        <p:cNvGrpSpPr/>
        <p:nvPr/>
      </p:nvGrpSpPr>
      <p:grpSpPr>
        <a:xfrm>
          <a:off x="0" y="0"/>
          <a:ext cx="0" cy="0"/>
          <a:chOff x="0" y="0"/>
          <a:chExt cx="0" cy="0"/>
        </a:xfrm>
      </p:grpSpPr>
      <p:sp>
        <p:nvSpPr>
          <p:cNvPr id="144" name="Google Shape;144;g11620043f08_0_3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11620043f08_0_37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11620043f08_0_3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11620043f08_0_3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11620043f08_0_3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49" name="Shape 149"/>
        <p:cNvGrpSpPr/>
        <p:nvPr/>
      </p:nvGrpSpPr>
      <p:grpSpPr>
        <a:xfrm>
          <a:off x="0" y="0"/>
          <a:ext cx="0" cy="0"/>
          <a:chOff x="0" y="0"/>
          <a:chExt cx="0" cy="0"/>
        </a:xfrm>
      </p:grpSpPr>
      <p:sp>
        <p:nvSpPr>
          <p:cNvPr id="150" name="Google Shape;150;g11620043f08_0_379"/>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11620043f08_0_379"/>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11620043f08_0_3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11620043f08_0_3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11620043f08_0_3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5183188" y="987425"/>
            <a:ext cx="6172200" cy="4873500"/>
          </a:xfrm>
          <a:prstGeom prst="rect">
            <a:avLst/>
          </a:prstGeom>
          <a:noFill/>
          <a:ln>
            <a:noFill/>
          </a:ln>
        </p:spPr>
      </p:sp>
      <p:sp>
        <p:nvSpPr>
          <p:cNvPr id="64" name="Google Shape;64;p1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0" name="Shape 80"/>
        <p:cNvGrpSpPr/>
        <p:nvPr/>
      </p:nvGrpSpPr>
      <p:grpSpPr>
        <a:xfrm>
          <a:off x="0" y="0"/>
          <a:ext cx="0" cy="0"/>
          <a:chOff x="0" y="0"/>
          <a:chExt cx="0" cy="0"/>
        </a:xfrm>
      </p:grpSpPr>
      <p:sp>
        <p:nvSpPr>
          <p:cNvPr id="81" name="Google Shape;81;g11620043f08_0_3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11620043f08_0_3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11620043f08_0_3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11620043f08_0_3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11620043f08_0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4.jpg"/><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43.jpg"/><Relationship Id="rId5"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7.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44.jpg"/><Relationship Id="rId5" Type="http://schemas.openxmlformats.org/officeDocument/2006/relationships/image" Target="../media/image41.png"/><Relationship Id="rId6"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hyperlink" Target="http://www.youtube.com/watch?v=vJG698U2Mvo" TargetMode="External"/><Relationship Id="rId5" Type="http://schemas.openxmlformats.org/officeDocument/2006/relationships/image" Target="../media/image6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9.jp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3.jp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5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53.jpg"/><Relationship Id="rId5"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4.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png"/><Relationship Id="rId4" Type="http://schemas.openxmlformats.org/officeDocument/2006/relationships/image" Target="../media/image48.png"/><Relationship Id="rId5" Type="http://schemas.openxmlformats.org/officeDocument/2006/relationships/image" Target="../media/image56.png"/><Relationship Id="rId6"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5.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64.jp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65.jp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
          <p:cNvPicPr preferRelativeResize="0"/>
          <p:nvPr/>
        </p:nvPicPr>
        <p:blipFill rotWithShape="1">
          <a:blip r:embed="rId3">
            <a:alphaModFix amt="70000"/>
          </a:blip>
          <a:srcRect b="0" l="0" r="0" t="0"/>
          <a:stretch/>
        </p:blipFill>
        <p:spPr>
          <a:xfrm>
            <a:off x="0" y="0"/>
            <a:ext cx="12191999" cy="6944801"/>
          </a:xfrm>
          <a:prstGeom prst="rect">
            <a:avLst/>
          </a:prstGeom>
          <a:noFill/>
          <a:ln>
            <a:noFill/>
          </a:ln>
        </p:spPr>
      </p:pic>
      <p:sp>
        <p:nvSpPr>
          <p:cNvPr id="160" name="Google Shape;160;p1"/>
          <p:cNvSpPr/>
          <p:nvPr/>
        </p:nvSpPr>
        <p:spPr>
          <a:xfrm>
            <a:off x="6178800" y="1852600"/>
            <a:ext cx="6642600" cy="2625900"/>
          </a:xfrm>
          <a:prstGeom prst="roundRect">
            <a:avLst>
              <a:gd fmla="val 16667" name="adj"/>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
          <p:cNvSpPr txBox="1"/>
          <p:nvPr/>
        </p:nvSpPr>
        <p:spPr>
          <a:xfrm>
            <a:off x="6229075" y="2037475"/>
            <a:ext cx="61134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100"/>
              <a:buFont typeface="Arial"/>
              <a:buNone/>
            </a:pPr>
            <a:r>
              <a:rPr b="0" i="0" lang="fr-FR" sz="4600" u="none" cap="none" strike="noStrike">
                <a:solidFill>
                  <a:schemeClr val="dk1"/>
                </a:solidFill>
                <a:latin typeface="Caveat Brush"/>
                <a:ea typeface="Caveat Brush"/>
                <a:cs typeface="Caveat Brush"/>
                <a:sym typeface="Caveat Brush"/>
              </a:rPr>
              <a:t>NIVEAU </a:t>
            </a:r>
            <a:r>
              <a:rPr lang="fr-FR" sz="4600">
                <a:solidFill>
                  <a:schemeClr val="dk1"/>
                </a:solidFill>
                <a:latin typeface="Caveat Brush"/>
                <a:ea typeface="Caveat Brush"/>
                <a:cs typeface="Caveat Brush"/>
                <a:sym typeface="Caveat Brush"/>
              </a:rPr>
              <a:t>4</a:t>
            </a:r>
            <a:r>
              <a:rPr b="0" i="0" lang="fr-FR" sz="4600" u="none" cap="none" strike="noStrike">
                <a:solidFill>
                  <a:schemeClr val="dk1"/>
                </a:solidFill>
                <a:latin typeface="Caveat Brush"/>
                <a:ea typeface="Caveat Brush"/>
                <a:cs typeface="Caveat Brush"/>
                <a:sym typeface="Caveat Brush"/>
              </a:rPr>
              <a:t> : INTERMÉDIAIRE</a:t>
            </a:r>
            <a:endParaRPr b="0" i="0" sz="4600" u="none" cap="none" strike="noStrike">
              <a:solidFill>
                <a:srgbClr val="000000"/>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t/>
            </a:r>
            <a:endParaRPr b="0" i="0" sz="4600" u="none" cap="none" strike="noStrike">
              <a:solidFill>
                <a:schemeClr val="dk1"/>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rPr b="0" i="0" lang="fr-FR" sz="4600" u="none" cap="none" strike="noStrike">
                <a:solidFill>
                  <a:schemeClr val="dk1"/>
                </a:solidFill>
                <a:latin typeface="Caveat Brush"/>
                <a:ea typeface="Caveat Brush"/>
                <a:cs typeface="Caveat Brush"/>
                <a:sym typeface="Caveat Brush"/>
              </a:rPr>
              <a:t>AMÉLIORER SES HABILETÉS</a:t>
            </a:r>
            <a:endParaRPr b="0" i="0" sz="4600" u="none" cap="none" strike="noStrike">
              <a:solidFill>
                <a:schemeClr val="dk1"/>
              </a:solidFill>
              <a:latin typeface="Caveat Brush"/>
              <a:ea typeface="Caveat Brush"/>
              <a:cs typeface="Caveat Brush"/>
              <a:sym typeface="Caveat Brush"/>
            </a:endParaRPr>
          </a:p>
        </p:txBody>
      </p:sp>
      <p:pic>
        <p:nvPicPr>
          <p:cNvPr id="162" name="Google Shape;162;p1"/>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pic>
        <p:nvPicPr>
          <p:cNvPr id="163" name="Google Shape;163;p1"/>
          <p:cNvPicPr preferRelativeResize="0"/>
          <p:nvPr/>
        </p:nvPicPr>
        <p:blipFill>
          <a:blip r:embed="rId5">
            <a:alphaModFix/>
          </a:blip>
          <a:stretch>
            <a:fillRect/>
          </a:stretch>
        </p:blipFill>
        <p:spPr>
          <a:xfrm>
            <a:off x="561825" y="157457"/>
            <a:ext cx="5122800" cy="66294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1158641cc7f_0_1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 name="Google Shape;246;g1158641cc7f_0_1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47" name="Google Shape;247;g1158641cc7f_0_13"/>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Le lancer (suite)</a:t>
            </a:r>
            <a:endParaRPr sz="4600">
              <a:latin typeface="Short Stack"/>
              <a:ea typeface="Short Stack"/>
              <a:cs typeface="Short Stack"/>
              <a:sym typeface="Short Stack"/>
            </a:endParaRPr>
          </a:p>
        </p:txBody>
      </p:sp>
      <p:sp>
        <p:nvSpPr>
          <p:cNvPr id="248" name="Google Shape;248;g1158641cc7f_0_13"/>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49" name="Google Shape;249;g1158641cc7f_0_13"/>
          <p:cNvSpPr txBox="1"/>
          <p:nvPr/>
        </p:nvSpPr>
        <p:spPr>
          <a:xfrm>
            <a:off x="260100" y="1968700"/>
            <a:ext cx="8924100" cy="408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différentes étapes du lancer (suite)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Le transfert du poids et l’élan avant</a:t>
            </a:r>
            <a:endParaRPr b="1"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Transférer le poids du corps vers l’avant</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En même temps que la pierre avance sur l’axe de lancer, amener le pied glisseur sous le centre de gravité (sous le nombril)</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4. La poussée du bloc de départ</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La jambe dont le pied se trouve dans le bloc de départ donne une poussée selon la vitesse du lancer demandé </a:t>
            </a:r>
            <a:endParaRPr b="0" i="0" sz="2100" u="none" cap="none" strike="noStrike">
              <a:solidFill>
                <a:srgbClr val="666666"/>
              </a:solidFill>
              <a:latin typeface="Calibri"/>
              <a:ea typeface="Calibri"/>
              <a:cs typeface="Calibri"/>
              <a:sym typeface="Calibri"/>
            </a:endParaRPr>
          </a:p>
        </p:txBody>
      </p:sp>
      <p:pic>
        <p:nvPicPr>
          <p:cNvPr id="250" name="Google Shape;250;g1158641cc7f_0_13"/>
          <p:cNvPicPr preferRelativeResize="0"/>
          <p:nvPr/>
        </p:nvPicPr>
        <p:blipFill>
          <a:blip r:embed="rId4">
            <a:alphaModFix/>
          </a:blip>
          <a:stretch>
            <a:fillRect/>
          </a:stretch>
        </p:blipFill>
        <p:spPr>
          <a:xfrm>
            <a:off x="9005400" y="2141325"/>
            <a:ext cx="2779200" cy="370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g10da257bab0_1_17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56" name="Google Shape;256;g10da257bab0_1_17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257" name="Google Shape;257;g10da257bab0_1_17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58" name="Google Shape;258;g10da257bab0_1_17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259" name="Google Shape;259;g10da257bab0_1_17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10da257bab0_1_170"/>
          <p:cNvSpPr txBox="1"/>
          <p:nvPr/>
        </p:nvSpPr>
        <p:spPr>
          <a:xfrm>
            <a:off x="314400" y="2106751"/>
            <a:ext cx="11181000" cy="39534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Afin d’apprécier son sport, il est important d’adopter un comportement sécuritaire tant hors glace que sur les glaces, et ce, en tout temps.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Connaître les règles et la terminologie du curling vous aidera à mieux comprendre votre sport dans tous ses angles.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Maîtriser les techniques de bases est une priorité.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Une fois la base bien maîtrisée, vous pourrez perfectionner différentes points techniques afin d’améliorer votre constance.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Techniques de base &gt; Apprentissage &gt; Progression</a:t>
            </a:r>
            <a:endParaRPr sz="25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g10e8e08926c_0_42"/>
          <p:cNvPicPr preferRelativeResize="0"/>
          <p:nvPr/>
        </p:nvPicPr>
        <p:blipFill>
          <a:blip r:embed="rId3">
            <a:alphaModFix amt="70000"/>
          </a:blip>
          <a:stretch>
            <a:fillRect/>
          </a:stretch>
        </p:blipFill>
        <p:spPr>
          <a:xfrm>
            <a:off x="-121925" y="-542525"/>
            <a:ext cx="12539474" cy="8357602"/>
          </a:xfrm>
          <a:prstGeom prst="rect">
            <a:avLst/>
          </a:prstGeom>
          <a:noFill/>
          <a:ln>
            <a:noFill/>
          </a:ln>
        </p:spPr>
      </p:pic>
      <p:sp>
        <p:nvSpPr>
          <p:cNvPr id="266" name="Google Shape;266;g10e8e08926c_0_42"/>
          <p:cNvSpPr/>
          <p:nvPr/>
        </p:nvSpPr>
        <p:spPr>
          <a:xfrm>
            <a:off x="852600" y="2128800"/>
            <a:ext cx="10486800" cy="26004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0e8e08926c_0_42"/>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100">
                <a:solidFill>
                  <a:srgbClr val="999999"/>
                </a:solidFill>
                <a:latin typeface="Caveat Brush"/>
                <a:ea typeface="Caveat Brush"/>
                <a:cs typeface="Caveat Brush"/>
                <a:sym typeface="Caveat Brush"/>
              </a:rPr>
              <a:t>SEMAINE 2 - PRISE DE LA PIERRE</a:t>
            </a:r>
            <a:endParaRPr sz="6100">
              <a:solidFill>
                <a:srgbClr val="999999"/>
              </a:solidFill>
              <a:latin typeface="Caveat Brush"/>
              <a:ea typeface="Caveat Brush"/>
              <a:cs typeface="Caveat Brush"/>
              <a:sym typeface="Caveat Brush"/>
            </a:endParaRPr>
          </a:p>
        </p:txBody>
      </p:sp>
      <p:pic>
        <p:nvPicPr>
          <p:cNvPr id="268" name="Google Shape;268;g10e8e08926c_0_4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0e8e08926c_0_52"/>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g10e8e08926c_0_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75" name="Google Shape;275;g10e8e08926c_0_52"/>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solidFill>
                  <a:srgbClr val="999999"/>
                </a:solidFill>
                <a:latin typeface="Short Stack"/>
                <a:ea typeface="Short Stack"/>
                <a:cs typeface="Short Stack"/>
                <a:sym typeface="Short Stack"/>
              </a:rPr>
              <a:t>Prise de la pierre</a:t>
            </a:r>
            <a:endParaRPr sz="4700">
              <a:solidFill>
                <a:srgbClr val="999999"/>
              </a:solidFill>
              <a:latin typeface="Short Stack"/>
              <a:ea typeface="Short Stack"/>
              <a:cs typeface="Short Stack"/>
              <a:sym typeface="Short Stack"/>
            </a:endParaRPr>
          </a:p>
        </p:txBody>
      </p:sp>
      <p:sp>
        <p:nvSpPr>
          <p:cNvPr id="276" name="Google Shape;276;g10e8e08926c_0_52"/>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77" name="Google Shape;277;g10e8e08926c_0_52"/>
          <p:cNvSpPr txBox="1"/>
          <p:nvPr/>
        </p:nvSpPr>
        <p:spPr>
          <a:xfrm>
            <a:off x="164575" y="1844725"/>
            <a:ext cx="9855600" cy="507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500"/>
              <a:buFont typeface="Arial"/>
              <a:buNone/>
            </a:pPr>
            <a:r>
              <a:rPr b="1" lang="fr-FR" sz="2500">
                <a:solidFill>
                  <a:srgbClr val="666666"/>
                </a:solidFill>
                <a:latin typeface="Calibri"/>
                <a:ea typeface="Calibri"/>
                <a:cs typeface="Calibri"/>
                <a:sym typeface="Calibri"/>
              </a:rPr>
              <a:t>Rappel des points clés pour la prise de la pierre (pour un droitier) :</a:t>
            </a:r>
            <a:endParaRPr>
              <a:solidFill>
                <a:schemeClr val="dk1"/>
              </a:solidFill>
            </a:endParaRPr>
          </a:p>
          <a:p>
            <a:pPr indent="0" lvl="0" marL="0" rtl="0" algn="l">
              <a:spcBef>
                <a:spcPts val="444"/>
              </a:spcBef>
              <a:spcAft>
                <a:spcPts val="0"/>
              </a:spcAft>
              <a:buNone/>
            </a:pPr>
            <a:r>
              <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Placer la pierre de façon à avoir la poignée à midi</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Garder le coude légèrement fléchi</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Former un “U” avec le bout des doigts qui sera sous la poignée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Positionner le pouce sur le côté gauche de la poignée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Mettre l’emphase sur le pouce, l’index et le majeur</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 “V” sera ainsi créé avec le pouce et l’index</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Pour une rotation horaire, tourner la pierre à 10h, la pointe du “V” sera orientée vers l’épaule droite</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Pour une rotation antihoraire, tourner la pierre à 2h, la pointe du “V” sera orientée vers l’épaule gauche</a:t>
            </a:r>
            <a:endParaRPr sz="2100">
              <a:solidFill>
                <a:srgbClr val="666666"/>
              </a:solidFill>
            </a:endParaRPr>
          </a:p>
        </p:txBody>
      </p:sp>
      <p:pic>
        <p:nvPicPr>
          <p:cNvPr id="278" name="Google Shape;278;g10e8e08926c_0_52"/>
          <p:cNvPicPr preferRelativeResize="0"/>
          <p:nvPr/>
        </p:nvPicPr>
        <p:blipFill>
          <a:blip r:embed="rId4">
            <a:alphaModFix/>
          </a:blip>
          <a:stretch>
            <a:fillRect/>
          </a:stretch>
        </p:blipFill>
        <p:spPr>
          <a:xfrm>
            <a:off x="8220077" y="2503200"/>
            <a:ext cx="3717900" cy="2481600"/>
          </a:xfrm>
          <a:prstGeom prst="snip2SameRect">
            <a:avLst>
              <a:gd fmla="val 16667" name="adj1"/>
              <a:gd fmla="val 0"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5cae46769_0_26"/>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g115cae46769_0_2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85" name="Google Shape;285;g115cae46769_0_2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solidFill>
                  <a:srgbClr val="999999"/>
                </a:solidFill>
                <a:latin typeface="Short Stack"/>
                <a:ea typeface="Short Stack"/>
                <a:cs typeface="Short Stack"/>
                <a:sym typeface="Short Stack"/>
              </a:rPr>
              <a:t>Le lâcher - La zone</a:t>
            </a:r>
            <a:endParaRPr sz="4700">
              <a:solidFill>
                <a:srgbClr val="999999"/>
              </a:solidFill>
              <a:latin typeface="Short Stack"/>
              <a:ea typeface="Short Stack"/>
              <a:cs typeface="Short Stack"/>
              <a:sym typeface="Short Stack"/>
            </a:endParaRPr>
          </a:p>
        </p:txBody>
      </p:sp>
      <p:sp>
        <p:nvSpPr>
          <p:cNvPr id="286" name="Google Shape;286;g115cae46769_0_26"/>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87" name="Google Shape;287;g115cae46769_0_26"/>
          <p:cNvSpPr txBox="1"/>
          <p:nvPr/>
        </p:nvSpPr>
        <p:spPr>
          <a:xfrm>
            <a:off x="161550" y="1932375"/>
            <a:ext cx="10087200" cy="458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Révision des éléments de la zone de lâcher : </a:t>
            </a:r>
            <a:endParaRPr sz="2500">
              <a:solidFill>
                <a:srgbClr val="666666"/>
              </a:solidFill>
              <a:latin typeface="Calibri"/>
              <a:ea typeface="Calibri"/>
              <a:cs typeface="Calibri"/>
              <a:sym typeface="Calibri"/>
            </a:endParaRPr>
          </a:p>
          <a:p>
            <a:pPr indent="-335280" lvl="0" marL="342900" rtl="0" algn="l">
              <a:spcBef>
                <a:spcPts val="444"/>
              </a:spcBef>
              <a:spcAft>
                <a:spcPts val="0"/>
              </a:spcAft>
              <a:buClr>
                <a:srgbClr val="666666"/>
              </a:buClr>
              <a:buSzPts val="2100"/>
              <a:buFont typeface="Noto Sans Symbols"/>
              <a:buChar char="⮚"/>
            </a:pPr>
            <a:r>
              <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Le point de lâcher est le moment précis où la pierre quitte la main du lanceur.</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La motion de rotation s’effectue sur environ une longueur de brosse…le temps de dire le mot clé : </a:t>
            </a:r>
            <a:r>
              <a:rPr b="1" lang="fr-FR" sz="2100">
                <a:solidFill>
                  <a:srgbClr val="666666"/>
                </a:solidFill>
                <a:latin typeface="Calibri"/>
                <a:ea typeface="Calibri"/>
                <a:cs typeface="Calibri"/>
                <a:sym typeface="Calibri"/>
              </a:rPr>
              <a:t>Tic Tac Toe.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Lâcher la pierre à midi (pour une rotation horaire ou antihoraire).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Chaque joueur devrait lâcher la pierre dans une zone de lancer qui se ressemble.</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Plus le lâcher est constant, plus nos lancers seront constants et faciles à juger pour les brosseurs.</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La pierre devrait avoir entre 3 rotations et demie et 4 rotations et demie sur la longueur de la piste de jeu.</a:t>
            </a:r>
            <a:endParaRPr b="1" sz="2100">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1620043f08_0_5"/>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11620043f08_0_5"/>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2</a:t>
            </a:r>
            <a:endParaRPr b="0" i="0" sz="1200" u="none" cap="none" strike="noStrike">
              <a:solidFill>
                <a:schemeClr val="dk1"/>
              </a:solidFill>
              <a:latin typeface="Josefin Sans"/>
              <a:ea typeface="Josefin Sans"/>
              <a:cs typeface="Josefin Sans"/>
              <a:sym typeface="Josefin Sans"/>
            </a:endParaRPr>
          </a:p>
        </p:txBody>
      </p:sp>
      <p:pic>
        <p:nvPicPr>
          <p:cNvPr id="294" name="Google Shape;294;g11620043f08_0_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295" name="Google Shape;295;g11620043f08_0_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solidFill>
                  <a:srgbClr val="999999"/>
                </a:solidFill>
                <a:latin typeface="Short Stack"/>
                <a:ea typeface="Short Stack"/>
                <a:cs typeface="Short Stack"/>
                <a:sym typeface="Short Stack"/>
              </a:rPr>
              <a:t>La routine de lancer - Définition</a:t>
            </a:r>
            <a:endParaRPr sz="3400">
              <a:solidFill>
                <a:srgbClr val="999999"/>
              </a:solidFill>
              <a:latin typeface="Short Stack"/>
              <a:ea typeface="Short Stack"/>
              <a:cs typeface="Short Stack"/>
              <a:sym typeface="Short Stack"/>
            </a:endParaRPr>
          </a:p>
        </p:txBody>
      </p:sp>
      <p:sp>
        <p:nvSpPr>
          <p:cNvPr id="296" name="Google Shape;296;g11620043f08_0_5"/>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97" name="Google Shape;297;g11620043f08_0_5"/>
          <p:cNvSpPr txBox="1"/>
          <p:nvPr/>
        </p:nvSpPr>
        <p:spPr>
          <a:xfrm>
            <a:off x="347475" y="2013675"/>
            <a:ext cx="10272900" cy="363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Définition de routine :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Habitude </a:t>
            </a:r>
            <a:r>
              <a:rPr b="1" i="0" lang="fr-FR" sz="2100" u="sng" cap="none" strike="noStrike">
                <a:solidFill>
                  <a:srgbClr val="666666"/>
                </a:solidFill>
                <a:latin typeface="Calibri"/>
                <a:ea typeface="Calibri"/>
                <a:cs typeface="Calibri"/>
                <a:sym typeface="Calibri"/>
              </a:rPr>
              <a:t>mécanique</a:t>
            </a:r>
            <a:r>
              <a:rPr b="0" i="0" lang="fr-FR" sz="2100" u="none" cap="none" strike="noStrike">
                <a:solidFill>
                  <a:srgbClr val="666666"/>
                </a:solidFill>
                <a:latin typeface="Calibri"/>
                <a:ea typeface="Calibri"/>
                <a:cs typeface="Calibri"/>
                <a:sym typeface="Calibri"/>
              </a:rPr>
              <a:t>,</a:t>
            </a:r>
            <a:r>
              <a:rPr b="1" i="0" lang="fr-FR" sz="2100" u="none" cap="none" strike="noStrike">
                <a:solidFill>
                  <a:srgbClr val="666666"/>
                </a:solidFill>
                <a:latin typeface="Calibri"/>
                <a:ea typeface="Calibri"/>
                <a:cs typeface="Calibri"/>
                <a:sym typeface="Calibri"/>
              </a:rPr>
              <a:t> </a:t>
            </a:r>
            <a:r>
              <a:rPr b="1" i="0" lang="fr-FR" sz="2100" u="sng" cap="none" strike="noStrike">
                <a:solidFill>
                  <a:srgbClr val="666666"/>
                </a:solidFill>
                <a:latin typeface="Calibri"/>
                <a:ea typeface="Calibri"/>
                <a:cs typeface="Calibri"/>
                <a:sym typeface="Calibri"/>
              </a:rPr>
              <a:t>irréfléchie</a:t>
            </a:r>
            <a:r>
              <a:rPr b="0" i="0" lang="fr-FR" sz="2100" u="none" cap="none" strike="noStrike">
                <a:solidFill>
                  <a:srgbClr val="666666"/>
                </a:solidFill>
                <a:latin typeface="Calibri"/>
                <a:ea typeface="Calibri"/>
                <a:cs typeface="Calibri"/>
                <a:sym typeface="Calibri"/>
              </a:rPr>
              <a:t>, et qui résulte d’une succession d’actions répétées sans cesse.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52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Buts : </a:t>
            </a:r>
            <a:endParaRPr b="0"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Un cadre qui nous guide vers nos objectifs</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Apporte un sentiment de confiance</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Elle fait partie de la préparation mentale</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Elle permet de répéter la même préparation pour chaque lancer</a:t>
            </a:r>
            <a:endParaRPr b="0" i="0" sz="2100" u="none" cap="none" strike="noStrike">
              <a:solidFill>
                <a:srgbClr val="666666"/>
              </a:solidFill>
              <a:latin typeface="Arial"/>
              <a:ea typeface="Arial"/>
              <a:cs typeface="Arial"/>
              <a:sym typeface="Arial"/>
            </a:endParaRPr>
          </a:p>
        </p:txBody>
      </p:sp>
      <p:pic>
        <p:nvPicPr>
          <p:cNvPr id="298" name="Google Shape;298;g11620043f08_0_5"/>
          <p:cNvPicPr preferRelativeResize="0"/>
          <p:nvPr/>
        </p:nvPicPr>
        <p:blipFill rotWithShape="1">
          <a:blip r:embed="rId4">
            <a:alphaModFix/>
          </a:blip>
          <a:srcRect b="0" l="0" r="0" t="0"/>
          <a:stretch/>
        </p:blipFill>
        <p:spPr>
          <a:xfrm>
            <a:off x="8280375" y="2993950"/>
            <a:ext cx="3410700" cy="2270100"/>
          </a:xfrm>
          <a:prstGeom prst="snip1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1620043f08_0_15"/>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11620043f08_0_15"/>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2</a:t>
            </a:r>
            <a:endParaRPr b="0" i="0" sz="1200" u="none" cap="none" strike="noStrike">
              <a:solidFill>
                <a:schemeClr val="dk1"/>
              </a:solidFill>
              <a:latin typeface="Josefin Sans"/>
              <a:ea typeface="Josefin Sans"/>
              <a:cs typeface="Josefin Sans"/>
              <a:sym typeface="Josefin Sans"/>
            </a:endParaRPr>
          </a:p>
        </p:txBody>
      </p:sp>
      <p:pic>
        <p:nvPicPr>
          <p:cNvPr id="305" name="Google Shape;305;g11620043f08_0_1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306" name="Google Shape;306;g11620043f08_0_1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solidFill>
                  <a:srgbClr val="999999"/>
                </a:solidFill>
                <a:latin typeface="Short Stack"/>
                <a:ea typeface="Short Stack"/>
                <a:cs typeface="Short Stack"/>
                <a:sym typeface="Short Stack"/>
              </a:rPr>
              <a:t>La zone de lâcher - Photo</a:t>
            </a:r>
            <a:endParaRPr sz="3400">
              <a:solidFill>
                <a:srgbClr val="999999"/>
              </a:solidFill>
              <a:latin typeface="Short Stack"/>
              <a:ea typeface="Short Stack"/>
              <a:cs typeface="Short Stack"/>
              <a:sym typeface="Short Stack"/>
            </a:endParaRPr>
          </a:p>
        </p:txBody>
      </p:sp>
      <p:sp>
        <p:nvSpPr>
          <p:cNvPr id="307" name="Google Shape;307;g11620043f08_0_15"/>
          <p:cNvSpPr txBox="1"/>
          <p:nvPr/>
        </p:nvSpPr>
        <p:spPr>
          <a:xfrm>
            <a:off x="420625" y="1947675"/>
            <a:ext cx="2277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rgbClr val="666666"/>
                </a:solidFill>
                <a:latin typeface="Calibri"/>
                <a:ea typeface="Calibri"/>
                <a:cs typeface="Calibri"/>
                <a:sym typeface="Calibri"/>
              </a:rPr>
              <a:t>Zone de lâcher</a:t>
            </a:r>
            <a:endParaRPr sz="2500">
              <a:solidFill>
                <a:srgbClr val="666666"/>
              </a:solidFill>
              <a:latin typeface="Calibri"/>
              <a:ea typeface="Calibri"/>
              <a:cs typeface="Calibri"/>
              <a:sym typeface="Calibri"/>
            </a:endParaRPr>
          </a:p>
        </p:txBody>
      </p:sp>
      <p:pic>
        <p:nvPicPr>
          <p:cNvPr id="308" name="Google Shape;308;g11620043f08_0_15"/>
          <p:cNvPicPr preferRelativeResize="0"/>
          <p:nvPr/>
        </p:nvPicPr>
        <p:blipFill>
          <a:blip r:embed="rId4">
            <a:alphaModFix/>
          </a:blip>
          <a:stretch>
            <a:fillRect/>
          </a:stretch>
        </p:blipFill>
        <p:spPr>
          <a:xfrm>
            <a:off x="4361588" y="2080500"/>
            <a:ext cx="3468826" cy="4625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10e8e08926c_0_11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14" name="Google Shape;314;g10e8e08926c_0_11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315" name="Google Shape;315;g10e8e08926c_0_116"/>
          <p:cNvSpPr txBox="1"/>
          <p:nvPr/>
        </p:nvSpPr>
        <p:spPr>
          <a:xfrm>
            <a:off x="430850" y="2040875"/>
            <a:ext cx="11181000" cy="41391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La prise de la pierre de curling peut se comparer à la prise du bâton de golf &gt; elle fera la différence entre un lancer réussi vers l’objectif ou non.</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Des lâchers constants dans une même zone de lâcher vous permettront d’améliorer votre pourcentage de réussite.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Votre routine est personnelle et peut changer avec les années.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Plus vous serez conscient de votre corps dans l’espace et de vos mouvements, plus il sera facile de trouver une zone de confort.</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Routine = Mouvement répétitif = Zone de confort</a:t>
            </a:r>
            <a:endParaRPr sz="2200">
              <a:solidFill>
                <a:srgbClr val="666666"/>
              </a:solidFill>
              <a:latin typeface="Calibri"/>
              <a:ea typeface="Calibri"/>
              <a:cs typeface="Calibri"/>
              <a:sym typeface="Calibri"/>
            </a:endParaRPr>
          </a:p>
        </p:txBody>
      </p:sp>
      <p:sp>
        <p:nvSpPr>
          <p:cNvPr id="316" name="Google Shape;316;g10e8e08926c_0_11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17" name="Google Shape;317;g10e8e08926c_0_11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318" name="Google Shape;318;g10e8e08926c_0_11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10e8e08926c_0_132"/>
          <p:cNvPicPr preferRelativeResize="0"/>
          <p:nvPr/>
        </p:nvPicPr>
        <p:blipFill>
          <a:blip r:embed="rId3">
            <a:alphaModFix amt="70000"/>
          </a:blip>
          <a:stretch>
            <a:fillRect/>
          </a:stretch>
        </p:blipFill>
        <p:spPr>
          <a:xfrm>
            <a:off x="-219450" y="-685800"/>
            <a:ext cx="12585175" cy="8338901"/>
          </a:xfrm>
          <a:prstGeom prst="rect">
            <a:avLst/>
          </a:prstGeom>
          <a:noFill/>
          <a:ln>
            <a:noFill/>
          </a:ln>
        </p:spPr>
      </p:pic>
      <p:sp>
        <p:nvSpPr>
          <p:cNvPr id="324" name="Google Shape;324;g10e8e08926c_0_132"/>
          <p:cNvSpPr/>
          <p:nvPr/>
        </p:nvSpPr>
        <p:spPr>
          <a:xfrm>
            <a:off x="852600" y="2128800"/>
            <a:ext cx="10486800" cy="26004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10e8e08926c_0_132"/>
          <p:cNvSpPr txBox="1"/>
          <p:nvPr>
            <p:ph type="ctrTitle"/>
          </p:nvPr>
        </p:nvSpPr>
        <p:spPr>
          <a:xfrm>
            <a:off x="944875"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7000">
                <a:latin typeface="Caveat Brush"/>
                <a:ea typeface="Caveat Brush"/>
                <a:cs typeface="Caveat Brush"/>
                <a:sym typeface="Caveat Brush"/>
              </a:rPr>
              <a:t>SEMAINE 3 - BROSSAGE</a:t>
            </a:r>
            <a:endParaRPr sz="6800">
              <a:latin typeface="Caveat Brush"/>
              <a:ea typeface="Caveat Brush"/>
              <a:cs typeface="Caveat Brush"/>
              <a:sym typeface="Caveat Brush"/>
            </a:endParaRPr>
          </a:p>
        </p:txBody>
      </p:sp>
      <p:pic>
        <p:nvPicPr>
          <p:cNvPr id="326" name="Google Shape;326;g10e8e08926c_0_13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11620043f08_0_3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 name="Google Shape;332;g11620043f08_0_3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333" name="Google Shape;333;g11620043f08_0_39"/>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a:latin typeface="Short Stack"/>
                <a:ea typeface="Short Stack"/>
                <a:cs typeface="Short Stack"/>
                <a:sym typeface="Short Stack"/>
              </a:rPr>
              <a:t>Brossage - 4 points clés</a:t>
            </a:r>
            <a:endParaRPr sz="4000">
              <a:latin typeface="Short Stack"/>
              <a:ea typeface="Short Stack"/>
              <a:cs typeface="Short Stack"/>
              <a:sym typeface="Short Stack"/>
            </a:endParaRPr>
          </a:p>
        </p:txBody>
      </p:sp>
      <p:sp>
        <p:nvSpPr>
          <p:cNvPr id="334" name="Google Shape;334;g11620043f08_0_39"/>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35" name="Google Shape;335;g11620043f08_0_39"/>
          <p:cNvSpPr txBox="1"/>
          <p:nvPr/>
        </p:nvSpPr>
        <p:spPr>
          <a:xfrm>
            <a:off x="9606975" y="12255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336" name="Google Shape;336;g11620043f08_0_39"/>
          <p:cNvSpPr txBox="1"/>
          <p:nvPr/>
        </p:nvSpPr>
        <p:spPr>
          <a:xfrm>
            <a:off x="304800" y="1775700"/>
            <a:ext cx="8548200" cy="480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a:t>
            </a:r>
            <a:r>
              <a:rPr b="1" lang="fr-FR" sz="2500">
                <a:solidFill>
                  <a:srgbClr val="666666"/>
                </a:solidFill>
                <a:latin typeface="Calibri"/>
                <a:ea typeface="Calibri"/>
                <a:cs typeface="Calibri"/>
                <a:sym typeface="Calibri"/>
              </a:rPr>
              <a:t>es 4 points clés pour un brossage efficace :</a:t>
            </a:r>
            <a:endParaRPr sz="25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La position des mains sur la brosse</a:t>
            </a:r>
            <a:endParaRPr sz="2100" u="sng">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La main basse est à environ un pied de la tête de la brosse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La position de la tête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Les yeux sont au-dessus de la pierre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Le dos droit</a:t>
            </a:r>
            <a:endParaRPr sz="2100" u="sng">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En gardant le dos droit, on évite le risque de blessure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Le déplacement des pieds </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Déplacement en chassé sur la pointe des pieds</a:t>
            </a:r>
            <a:endParaRPr sz="2100">
              <a:solidFill>
                <a:srgbClr val="666666"/>
              </a:solidFill>
            </a:endParaRPr>
          </a:p>
        </p:txBody>
      </p:sp>
      <p:pic>
        <p:nvPicPr>
          <p:cNvPr id="337" name="Google Shape;337;g11620043f08_0_39"/>
          <p:cNvPicPr preferRelativeResize="0"/>
          <p:nvPr/>
        </p:nvPicPr>
        <p:blipFill rotWithShape="1">
          <a:blip r:embed="rId4">
            <a:alphaModFix/>
          </a:blip>
          <a:srcRect b="6447" l="38116" r="19905" t="31440"/>
          <a:stretch/>
        </p:blipFill>
        <p:spPr>
          <a:xfrm>
            <a:off x="7971568" y="2953875"/>
            <a:ext cx="3812100" cy="2500800"/>
          </a:xfrm>
          <a:prstGeom prst="snip1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10e8e08926c_0_0"/>
          <p:cNvPicPr preferRelativeResize="0"/>
          <p:nvPr/>
        </p:nvPicPr>
        <p:blipFill>
          <a:blip r:embed="rId3">
            <a:alphaModFix amt="70000"/>
          </a:blip>
          <a:stretch>
            <a:fillRect/>
          </a:stretch>
        </p:blipFill>
        <p:spPr>
          <a:xfrm>
            <a:off x="-261148" y="-525475"/>
            <a:ext cx="12770427" cy="8960500"/>
          </a:xfrm>
          <a:prstGeom prst="rect">
            <a:avLst/>
          </a:prstGeom>
          <a:noFill/>
          <a:ln>
            <a:noFill/>
          </a:ln>
        </p:spPr>
      </p:pic>
      <p:sp>
        <p:nvSpPr>
          <p:cNvPr id="169" name="Google Shape;169;g10e8e08926c_0_0"/>
          <p:cNvSpPr/>
          <p:nvPr/>
        </p:nvSpPr>
        <p:spPr>
          <a:xfrm>
            <a:off x="852600" y="2128800"/>
            <a:ext cx="10486800" cy="26004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10e8e08926c_0_0"/>
          <p:cNvSpPr txBox="1"/>
          <p:nvPr>
            <p:ph type="ctrTitle"/>
          </p:nvPr>
        </p:nvSpPr>
        <p:spPr>
          <a:xfrm>
            <a:off x="1057200" y="2951838"/>
            <a:ext cx="10077600" cy="95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1 - INTRODUCTION</a:t>
            </a:r>
            <a:endParaRPr sz="6600">
              <a:latin typeface="Caveat Brush"/>
              <a:ea typeface="Caveat Brush"/>
              <a:cs typeface="Caveat Brush"/>
              <a:sym typeface="Caveat Brush"/>
            </a:endParaRPr>
          </a:p>
        </p:txBody>
      </p:sp>
      <p:pic>
        <p:nvPicPr>
          <p:cNvPr id="171" name="Google Shape;171;g10e8e08926c_0_0"/>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1620043f08_0_126"/>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1620043f08_0_126"/>
          <p:cNvSpPr txBox="1"/>
          <p:nvPr/>
        </p:nvSpPr>
        <p:spPr>
          <a:xfrm>
            <a:off x="10240250" y="0"/>
            <a:ext cx="19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4 - SEMAINE 3</a:t>
            </a:r>
            <a:endParaRPr sz="1200">
              <a:latin typeface="Josefin Sans"/>
              <a:ea typeface="Josefin Sans"/>
              <a:cs typeface="Josefin Sans"/>
              <a:sym typeface="Josefin Sans"/>
            </a:endParaRPr>
          </a:p>
        </p:txBody>
      </p:sp>
      <p:pic>
        <p:nvPicPr>
          <p:cNvPr id="344" name="Google Shape;344;g11620043f08_0_12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45" name="Google Shape;345;g11620043f08_0_126"/>
          <p:cNvSpPr txBox="1"/>
          <p:nvPr>
            <p:ph type="ctr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300">
                <a:latin typeface="Short Stack"/>
                <a:ea typeface="Short Stack"/>
                <a:cs typeface="Short Stack"/>
                <a:sym typeface="Short Stack"/>
              </a:rPr>
              <a:t>Brossage - Les facteurs influents</a:t>
            </a:r>
            <a:endParaRPr sz="3300">
              <a:latin typeface="Short Stack"/>
              <a:ea typeface="Short Stack"/>
              <a:cs typeface="Short Stack"/>
              <a:sym typeface="Short Stack"/>
            </a:endParaRPr>
          </a:p>
        </p:txBody>
      </p:sp>
      <p:sp>
        <p:nvSpPr>
          <p:cNvPr id="346" name="Google Shape;346;g11620043f08_0_126"/>
          <p:cNvSpPr txBox="1"/>
          <p:nvPr/>
        </p:nvSpPr>
        <p:spPr>
          <a:xfrm>
            <a:off x="304800" y="1970100"/>
            <a:ext cx="7120800" cy="4539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Rappel d</a:t>
            </a:r>
            <a:r>
              <a:rPr b="1" lang="fr-FR" sz="2500">
                <a:solidFill>
                  <a:srgbClr val="666666"/>
                </a:solidFill>
                <a:latin typeface="Calibri"/>
                <a:ea typeface="Calibri"/>
                <a:cs typeface="Calibri"/>
                <a:sym typeface="Calibri"/>
              </a:rPr>
              <a:t>es facteurs pouvant influencer la vitesse d’une pierre :</a:t>
            </a:r>
            <a:endParaRPr b="1" sz="25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température de la glace</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température extérieure</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L’efficacité des brosseurs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La surface de la glace (ex. grosseur des pebbles)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Les débris, saletés, poussières</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durée d’une partie (ex. une équipe qui est serrée dans le temps jouera plus de sorties)</a:t>
            </a:r>
            <a:endParaRPr sz="2100">
              <a:solidFill>
                <a:srgbClr val="666666"/>
              </a:solidFill>
              <a:latin typeface="Calibri"/>
              <a:ea typeface="Calibri"/>
              <a:cs typeface="Calibri"/>
              <a:sym typeface="Calibri"/>
            </a:endParaRPr>
          </a:p>
        </p:txBody>
      </p:sp>
      <p:pic>
        <p:nvPicPr>
          <p:cNvPr id="347" name="Google Shape;347;g11620043f08_0_126"/>
          <p:cNvPicPr preferRelativeResize="0"/>
          <p:nvPr/>
        </p:nvPicPr>
        <p:blipFill>
          <a:blip r:embed="rId4">
            <a:alphaModFix/>
          </a:blip>
          <a:stretch>
            <a:fillRect/>
          </a:stretch>
        </p:blipFill>
        <p:spPr>
          <a:xfrm>
            <a:off x="7325075" y="2472975"/>
            <a:ext cx="4461600" cy="2779200"/>
          </a:xfrm>
          <a:prstGeom prst="snip1Rect">
            <a:avLst>
              <a:gd fmla="val 16667" name="adj"/>
            </a:avLst>
          </a:prstGeom>
          <a:noFill/>
          <a:ln>
            <a:noFill/>
          </a:ln>
        </p:spPr>
      </p:pic>
      <p:sp>
        <p:nvSpPr>
          <p:cNvPr id="348" name="Google Shape;348;g11620043f08_0_126"/>
          <p:cNvSpPr txBox="1"/>
          <p:nvPr/>
        </p:nvSpPr>
        <p:spPr>
          <a:xfrm>
            <a:off x="10303775" y="1014300"/>
            <a:ext cx="999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11620043f08_0_554"/>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4" name="Google Shape;354;g11620043f08_0_55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55" name="Google Shape;355;g11620043f08_0_554"/>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Position ouverte</a:t>
            </a:r>
            <a:endParaRPr sz="3800">
              <a:latin typeface="Short Stack"/>
              <a:ea typeface="Short Stack"/>
              <a:cs typeface="Short Stack"/>
              <a:sym typeface="Short Stack"/>
            </a:endParaRPr>
          </a:p>
        </p:txBody>
      </p:sp>
      <p:sp>
        <p:nvSpPr>
          <p:cNvPr id="356" name="Google Shape;356;g11620043f08_0_554"/>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57" name="Google Shape;357;g11620043f08_0_554"/>
          <p:cNvSpPr txBox="1"/>
          <p:nvPr/>
        </p:nvSpPr>
        <p:spPr>
          <a:xfrm>
            <a:off x="271275" y="2008575"/>
            <a:ext cx="9714000" cy="297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Rappel du brossage en position ouverte :</a:t>
            </a:r>
            <a:endParaRPr b="1" sz="2500">
              <a:solidFill>
                <a:srgbClr val="666666"/>
              </a:solidFill>
              <a:latin typeface="Calibri"/>
              <a:ea typeface="Calibri"/>
              <a:cs typeface="Calibri"/>
              <a:sym typeface="Calibri"/>
            </a:endParaRPr>
          </a:p>
          <a:p>
            <a:pPr indent="0" lvl="0" marL="0" rtl="0" algn="l">
              <a:spcBef>
                <a:spcPts val="280"/>
              </a:spcBef>
              <a:spcAft>
                <a:spcPts val="0"/>
              </a:spcAft>
              <a:buClr>
                <a:schemeClr val="dk1"/>
              </a:buClr>
              <a:buSzPts val="1400"/>
              <a:buFont typeface="Arial"/>
              <a:buNone/>
            </a:pPr>
            <a:r>
              <a:t/>
            </a:r>
            <a:endParaRPr sz="2100">
              <a:solidFill>
                <a:schemeClr val="dk1"/>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 corps est orienté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basse est orientée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haute est orientée vers le brosseur </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en pas chassés</a:t>
            </a:r>
            <a:endParaRPr sz="2100">
              <a:solidFill>
                <a:srgbClr val="666666"/>
              </a:solidFill>
              <a:latin typeface="Calibri"/>
              <a:ea typeface="Calibri"/>
              <a:cs typeface="Calibri"/>
              <a:sym typeface="Calibri"/>
            </a:endParaRPr>
          </a:p>
        </p:txBody>
      </p:sp>
      <p:pic>
        <p:nvPicPr>
          <p:cNvPr id="358" name="Google Shape;358;g11620043f08_0_554"/>
          <p:cNvPicPr preferRelativeResize="0"/>
          <p:nvPr/>
        </p:nvPicPr>
        <p:blipFill>
          <a:blip r:embed="rId4">
            <a:alphaModFix/>
          </a:blip>
          <a:stretch>
            <a:fillRect/>
          </a:stretch>
        </p:blipFill>
        <p:spPr>
          <a:xfrm>
            <a:off x="7512875" y="2207489"/>
            <a:ext cx="2889124" cy="2014483"/>
          </a:xfrm>
          <a:prstGeom prst="rect">
            <a:avLst/>
          </a:prstGeom>
          <a:noFill/>
          <a:ln>
            <a:noFill/>
          </a:ln>
        </p:spPr>
      </p:pic>
      <p:pic>
        <p:nvPicPr>
          <p:cNvPr id="359" name="Google Shape;359;g11620043f08_0_554"/>
          <p:cNvPicPr preferRelativeResize="0"/>
          <p:nvPr/>
        </p:nvPicPr>
        <p:blipFill rotWithShape="1">
          <a:blip r:embed="rId5">
            <a:alphaModFix/>
          </a:blip>
          <a:srcRect b="0" l="0" r="0" t="0"/>
          <a:stretch/>
        </p:blipFill>
        <p:spPr>
          <a:xfrm>
            <a:off x="5455475" y="4461000"/>
            <a:ext cx="3204300" cy="2293800"/>
          </a:xfrm>
          <a:prstGeom prst="rect">
            <a:avLst/>
          </a:prstGeom>
          <a:noFill/>
          <a:ln>
            <a:noFill/>
          </a:ln>
        </p:spPr>
      </p:pic>
      <p:sp>
        <p:nvSpPr>
          <p:cNvPr id="360" name="Google Shape;360;g11620043f08_0_554"/>
          <p:cNvSpPr txBox="1"/>
          <p:nvPr/>
        </p:nvSpPr>
        <p:spPr>
          <a:xfrm>
            <a:off x="9606975" y="900375"/>
            <a:ext cx="117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1620043f08_0_385"/>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6" name="Google Shape;366;g11620043f08_0_38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67" name="Google Shape;367;g11620043f08_0_38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Position fermée</a:t>
            </a:r>
            <a:endParaRPr sz="3800">
              <a:latin typeface="Short Stack"/>
              <a:ea typeface="Short Stack"/>
              <a:cs typeface="Short Stack"/>
              <a:sym typeface="Short Stack"/>
            </a:endParaRPr>
          </a:p>
        </p:txBody>
      </p:sp>
      <p:sp>
        <p:nvSpPr>
          <p:cNvPr id="368" name="Google Shape;368;g11620043f08_0_385"/>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69" name="Google Shape;369;g11620043f08_0_385"/>
          <p:cNvSpPr txBox="1"/>
          <p:nvPr/>
        </p:nvSpPr>
        <p:spPr>
          <a:xfrm>
            <a:off x="271275" y="2008575"/>
            <a:ext cx="97140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Rappel du b</a:t>
            </a:r>
            <a:r>
              <a:rPr b="1" lang="fr-FR" sz="2500">
                <a:solidFill>
                  <a:srgbClr val="666666"/>
                </a:solidFill>
                <a:latin typeface="Calibri"/>
                <a:ea typeface="Calibri"/>
                <a:cs typeface="Calibri"/>
                <a:sym typeface="Calibri"/>
              </a:rPr>
              <a:t>rossage en position fermée :</a:t>
            </a:r>
            <a:endParaRPr sz="2500">
              <a:solidFill>
                <a:srgbClr val="666666"/>
              </a:solidFill>
              <a:latin typeface="Calibri"/>
              <a:ea typeface="Calibri"/>
              <a:cs typeface="Calibri"/>
              <a:sym typeface="Calibri"/>
            </a:endParaRPr>
          </a:p>
          <a:p>
            <a:pPr indent="0" lvl="0" marL="0" rtl="0" algn="l">
              <a:spcBef>
                <a:spcPts val="280"/>
              </a:spcBef>
              <a:spcAft>
                <a:spcPts val="0"/>
              </a:spcAft>
              <a:buClr>
                <a:schemeClr val="dk1"/>
              </a:buClr>
              <a:buSzPts val="1400"/>
              <a:buFont typeface="Arial"/>
              <a:buNone/>
            </a:pPr>
            <a:r>
              <a:t/>
            </a:r>
            <a:endParaRPr b="1"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 corps est orienté vers le lanceur</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basse est orientée vers le lanceur</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haute est orientée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des pieds en pas chassés avec un léger croisement des pieds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sur la pointe des pieds</a:t>
            </a:r>
            <a:endParaRPr b="1" sz="2100">
              <a:solidFill>
                <a:srgbClr val="666666"/>
              </a:solidFill>
              <a:latin typeface="Calibri"/>
              <a:ea typeface="Calibri"/>
              <a:cs typeface="Calibri"/>
              <a:sym typeface="Calibri"/>
            </a:endParaRPr>
          </a:p>
        </p:txBody>
      </p:sp>
      <p:pic>
        <p:nvPicPr>
          <p:cNvPr id="370" name="Google Shape;370;g11620043f08_0_385"/>
          <p:cNvPicPr preferRelativeResize="0"/>
          <p:nvPr/>
        </p:nvPicPr>
        <p:blipFill>
          <a:blip r:embed="rId4">
            <a:alphaModFix/>
          </a:blip>
          <a:stretch>
            <a:fillRect/>
          </a:stretch>
        </p:blipFill>
        <p:spPr>
          <a:xfrm>
            <a:off x="7583900" y="2156687"/>
            <a:ext cx="2889124" cy="2116076"/>
          </a:xfrm>
          <a:prstGeom prst="rect">
            <a:avLst/>
          </a:prstGeom>
          <a:noFill/>
          <a:ln>
            <a:noFill/>
          </a:ln>
        </p:spPr>
      </p:pic>
      <p:sp>
        <p:nvSpPr>
          <p:cNvPr id="371" name="Google Shape;371;g11620043f08_0_385"/>
          <p:cNvSpPr txBox="1"/>
          <p:nvPr/>
        </p:nvSpPr>
        <p:spPr>
          <a:xfrm>
            <a:off x="9606975" y="900375"/>
            <a:ext cx="117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11620043f08_0_63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7" name="Google Shape;377;g11620043f08_0_63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78" name="Google Shape;378;g11620043f08_0_639"/>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Directionnel</a:t>
            </a:r>
            <a:endParaRPr sz="3800">
              <a:latin typeface="Short Stack"/>
              <a:ea typeface="Short Stack"/>
              <a:cs typeface="Short Stack"/>
              <a:sym typeface="Short Stack"/>
            </a:endParaRPr>
          </a:p>
        </p:txBody>
      </p:sp>
      <p:sp>
        <p:nvSpPr>
          <p:cNvPr id="379" name="Google Shape;379;g11620043f08_0_639"/>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80" name="Google Shape;380;g11620043f08_0_639"/>
          <p:cNvSpPr txBox="1"/>
          <p:nvPr/>
        </p:nvSpPr>
        <p:spPr>
          <a:xfrm>
            <a:off x="271275" y="1856175"/>
            <a:ext cx="9714000" cy="407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Le brossage directionnel :</a:t>
            </a:r>
            <a:endParaRPr sz="2500">
              <a:solidFill>
                <a:srgbClr val="666666"/>
              </a:solidFill>
              <a:latin typeface="Calibri"/>
              <a:ea typeface="Calibri"/>
              <a:cs typeface="Calibri"/>
              <a:sym typeface="Calibri"/>
            </a:endParaRPr>
          </a:p>
          <a:p>
            <a:pPr indent="0" lvl="0" marL="0" rtl="0" algn="l">
              <a:spcBef>
                <a:spcPts val="280"/>
              </a:spcBef>
              <a:spcAft>
                <a:spcPts val="0"/>
              </a:spcAft>
              <a:buClr>
                <a:schemeClr val="dk1"/>
              </a:buClr>
              <a:buSzPts val="1400"/>
              <a:buFont typeface="Arial"/>
              <a:buNone/>
            </a:pPr>
            <a:r>
              <a:t/>
            </a:r>
            <a:endParaRPr b="1"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L’angle d’attaque permet un meilleur contrôle pour la trajectoire de la pierre.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Lorsqu’il est bien effectué, le brossage directionnel peut :</a:t>
            </a:r>
            <a:endParaRPr sz="2100">
              <a:solidFill>
                <a:srgbClr val="666666"/>
              </a:solidFill>
              <a:latin typeface="Calibri"/>
              <a:ea typeface="Calibri"/>
              <a:cs typeface="Calibri"/>
              <a:sym typeface="Calibri"/>
            </a:endParaRPr>
          </a:p>
          <a:p>
            <a:pPr indent="457200" lvl="0" marL="457200" rtl="0" algn="l">
              <a:lnSpc>
                <a:spcPct val="150000"/>
              </a:lnSpc>
              <a:spcBef>
                <a:spcPts val="520"/>
              </a:spcBef>
              <a:spcAft>
                <a:spcPts val="0"/>
              </a:spcAft>
              <a:buNone/>
            </a:pPr>
            <a:r>
              <a:rPr lang="fr-FR" sz="2100">
                <a:solidFill>
                  <a:srgbClr val="666666"/>
                </a:solidFill>
                <a:latin typeface="Calibri"/>
                <a:ea typeface="Calibri"/>
                <a:cs typeface="Calibri"/>
                <a:sym typeface="Calibri"/>
              </a:rPr>
              <a:t>🥌 Permettre à la pierre de courber plus rapidement</a:t>
            </a:r>
            <a:endParaRPr sz="2100">
              <a:solidFill>
                <a:srgbClr val="666666"/>
              </a:solidFill>
              <a:latin typeface="Calibri"/>
              <a:ea typeface="Calibri"/>
              <a:cs typeface="Calibri"/>
              <a:sym typeface="Calibri"/>
            </a:endParaRPr>
          </a:p>
          <a:p>
            <a:pPr indent="457200" lvl="0" marL="457200" rtl="0" algn="l">
              <a:lnSpc>
                <a:spcPct val="150000"/>
              </a:lnSpc>
              <a:spcBef>
                <a:spcPts val="520"/>
              </a:spcBef>
              <a:spcAft>
                <a:spcPts val="0"/>
              </a:spcAft>
              <a:buNone/>
            </a:pPr>
            <a:r>
              <a:rPr lang="fr-FR" sz="2100">
                <a:solidFill>
                  <a:srgbClr val="666666"/>
                </a:solidFill>
                <a:latin typeface="Calibri"/>
                <a:ea typeface="Calibri"/>
                <a:cs typeface="Calibri"/>
                <a:sym typeface="Calibri"/>
              </a:rPr>
              <a:t>🥌 Empêcher la pierre de courber trop vite</a:t>
            </a:r>
            <a:endParaRPr sz="2100">
              <a:solidFill>
                <a:srgbClr val="666666"/>
              </a:solidFill>
              <a:latin typeface="Calibri"/>
              <a:ea typeface="Calibri"/>
              <a:cs typeface="Calibri"/>
              <a:sym typeface="Calibri"/>
            </a:endParaRPr>
          </a:p>
          <a:p>
            <a:pPr indent="457200" lvl="0" marL="457200" rtl="0" algn="l">
              <a:lnSpc>
                <a:spcPct val="150000"/>
              </a:lnSpc>
              <a:spcBef>
                <a:spcPts val="520"/>
              </a:spcBef>
              <a:spcAft>
                <a:spcPts val="0"/>
              </a:spcAft>
              <a:buNone/>
            </a:pPr>
            <a:r>
              <a:rPr lang="fr-FR" sz="2100">
                <a:solidFill>
                  <a:srgbClr val="666666"/>
                </a:solidFill>
                <a:latin typeface="Calibri"/>
                <a:ea typeface="Calibri"/>
                <a:cs typeface="Calibri"/>
                <a:sym typeface="Calibri"/>
              </a:rPr>
              <a:t>🥌 Faire glisser la pierre plus loin lors des derniers pieds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Chaque brosseur doit connaître son rôle selon l’appel du capitaine.</a:t>
            </a:r>
            <a:endParaRPr b="1" sz="2100">
              <a:solidFill>
                <a:srgbClr val="666666"/>
              </a:solidFill>
              <a:latin typeface="Calibri"/>
              <a:ea typeface="Calibri"/>
              <a:cs typeface="Calibri"/>
              <a:sym typeface="Calibri"/>
            </a:endParaRPr>
          </a:p>
        </p:txBody>
      </p:sp>
      <p:sp>
        <p:nvSpPr>
          <p:cNvPr id="381" name="Google Shape;381;g11620043f08_0_639"/>
          <p:cNvSpPr txBox="1"/>
          <p:nvPr/>
        </p:nvSpPr>
        <p:spPr>
          <a:xfrm>
            <a:off x="9606975" y="12255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11620043f08_0_651"/>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7" name="Google Shape;387;g11620043f08_0_65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88" name="Google Shape;388;g11620043f08_0_651"/>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Directionnel</a:t>
            </a:r>
            <a:endParaRPr sz="3800">
              <a:latin typeface="Short Stack"/>
              <a:ea typeface="Short Stack"/>
              <a:cs typeface="Short Stack"/>
              <a:sym typeface="Short Stack"/>
            </a:endParaRPr>
          </a:p>
        </p:txBody>
      </p:sp>
      <p:sp>
        <p:nvSpPr>
          <p:cNvPr id="389" name="Google Shape;389;g11620043f08_0_651"/>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90" name="Google Shape;390;g11620043f08_0_651"/>
          <p:cNvSpPr txBox="1"/>
          <p:nvPr/>
        </p:nvSpPr>
        <p:spPr>
          <a:xfrm>
            <a:off x="118875" y="1627575"/>
            <a:ext cx="4640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Le brossage directionnel (suite) :</a:t>
            </a:r>
            <a:endParaRPr b="1" sz="2100">
              <a:solidFill>
                <a:srgbClr val="666666"/>
              </a:solidFill>
              <a:latin typeface="Calibri"/>
              <a:ea typeface="Calibri"/>
              <a:cs typeface="Calibri"/>
              <a:sym typeface="Calibri"/>
            </a:endParaRPr>
          </a:p>
        </p:txBody>
      </p:sp>
      <p:sp>
        <p:nvSpPr>
          <p:cNvPr id="391" name="Google Shape;391;g11620043f08_0_651"/>
          <p:cNvSpPr txBox="1"/>
          <p:nvPr/>
        </p:nvSpPr>
        <p:spPr>
          <a:xfrm>
            <a:off x="9606975" y="1225575"/>
            <a:ext cx="117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
        <p:nvSpPr>
          <p:cNvPr id="392" name="Google Shape;392;g11620043f08_0_651"/>
          <p:cNvSpPr txBox="1"/>
          <p:nvPr/>
        </p:nvSpPr>
        <p:spPr>
          <a:xfrm>
            <a:off x="357475" y="2105175"/>
            <a:ext cx="5295900" cy="474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300" u="sng">
                <a:solidFill>
                  <a:srgbClr val="666666"/>
                </a:solidFill>
                <a:latin typeface="Calibri"/>
                <a:ea typeface="Calibri"/>
                <a:cs typeface="Calibri"/>
                <a:sym typeface="Calibri"/>
              </a:rPr>
              <a:t>Premier brosseur</a:t>
            </a:r>
            <a:endParaRPr b="1" sz="2300" u="sng">
              <a:solidFill>
                <a:srgbClr val="666666"/>
              </a:solidFill>
              <a:latin typeface="Calibri"/>
              <a:ea typeface="Calibri"/>
              <a:cs typeface="Calibri"/>
              <a:sym typeface="Calibri"/>
            </a:endParaRPr>
          </a:p>
          <a:p>
            <a:pPr indent="0" lvl="0" marL="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Peut empêcher la pierre de courber trop rapidement.</a:t>
            </a:r>
            <a:endParaRPr sz="2100">
              <a:solidFill>
                <a:srgbClr val="666666"/>
              </a:solidFill>
            </a:endParaRPr>
          </a:p>
          <a:p>
            <a:pPr indent="0" lvl="0" marL="45720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Surtout utilisé pour éviter de toucher un garde.</a:t>
            </a:r>
            <a:endParaRPr sz="2100">
              <a:solidFill>
                <a:srgbClr val="666666"/>
              </a:solidFill>
            </a:endParaRPr>
          </a:p>
          <a:p>
            <a:pPr indent="0" lvl="0" marL="45720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Angle de 45 degrés par rapport à la trajectoire de la pierre et contre cette ligne.</a:t>
            </a:r>
            <a:endParaRPr sz="2100">
              <a:solidFill>
                <a:srgbClr val="666666"/>
              </a:solidFill>
            </a:endParaRPr>
          </a:p>
          <a:p>
            <a:pPr indent="0" lvl="0" marL="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Peut permettre à la pierre de gagner quelques pouces supplémentaires dans les derniers pieds.</a:t>
            </a:r>
            <a:endParaRPr sz="2100">
              <a:solidFill>
                <a:srgbClr val="666666"/>
              </a:solidFill>
            </a:endParaRPr>
          </a:p>
          <a:p>
            <a:pPr indent="0" lvl="0" marL="45720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Angle de 0 degré par rapport à la trajectoire, le brosseur se trouve derrière la pierre.</a:t>
            </a:r>
            <a:endParaRPr sz="2100">
              <a:solidFill>
                <a:srgbClr val="666666"/>
              </a:solidFill>
            </a:endParaRPr>
          </a:p>
        </p:txBody>
      </p:sp>
      <p:sp>
        <p:nvSpPr>
          <p:cNvPr id="393" name="Google Shape;393;g11620043f08_0_651"/>
          <p:cNvSpPr txBox="1"/>
          <p:nvPr/>
        </p:nvSpPr>
        <p:spPr>
          <a:xfrm>
            <a:off x="5786650" y="2139175"/>
            <a:ext cx="54393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300" u="sng">
                <a:solidFill>
                  <a:srgbClr val="666666"/>
                </a:solidFill>
                <a:latin typeface="Calibri"/>
                <a:ea typeface="Calibri"/>
                <a:cs typeface="Calibri"/>
                <a:sym typeface="Calibri"/>
              </a:rPr>
              <a:t>Deuxième brosseur</a:t>
            </a:r>
            <a:endParaRPr b="1" sz="2300" u="sng">
              <a:solidFill>
                <a:srgbClr val="666666"/>
              </a:solidFill>
              <a:latin typeface="Calibri"/>
              <a:ea typeface="Calibri"/>
              <a:cs typeface="Calibri"/>
              <a:sym typeface="Calibri"/>
            </a:endParaRPr>
          </a:p>
          <a:p>
            <a:pPr indent="0" lvl="0" marL="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Peut permettre à la pierre de courber plus rapidement.</a:t>
            </a:r>
            <a:endParaRPr sz="2100">
              <a:solidFill>
                <a:srgbClr val="666666"/>
              </a:solidFill>
            </a:endParaRPr>
          </a:p>
          <a:p>
            <a:pPr indent="0" lvl="0" marL="45720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Surtout utilisé lors d’un placement contourné pour permettre à la pierre d’être la plus cachée possible.</a:t>
            </a:r>
            <a:endParaRPr sz="2100">
              <a:solidFill>
                <a:srgbClr val="666666"/>
              </a:solidFill>
            </a:endParaRPr>
          </a:p>
          <a:p>
            <a:pPr indent="0" lvl="0" marL="457200" rtl="0" algn="l">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Angle de 45 degrés suivant la trajectoire de la pierre.</a:t>
            </a:r>
            <a:endParaRPr sz="2100">
              <a:solidFill>
                <a:srgbClr val="666666"/>
              </a:solidFill>
            </a:endParaRPr>
          </a:p>
        </p:txBody>
      </p:sp>
      <p:cxnSp>
        <p:nvCxnSpPr>
          <p:cNvPr id="394" name="Google Shape;394;g11620043f08_0_651"/>
          <p:cNvCxnSpPr/>
          <p:nvPr/>
        </p:nvCxnSpPr>
        <p:spPr>
          <a:xfrm>
            <a:off x="5642775" y="2167025"/>
            <a:ext cx="59400" cy="4521000"/>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11620043f08_0_665"/>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g11620043f08_0_66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01" name="Google Shape;401;g11620043f08_0_66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Photos</a:t>
            </a:r>
            <a:endParaRPr sz="3800">
              <a:latin typeface="Short Stack"/>
              <a:ea typeface="Short Stack"/>
              <a:cs typeface="Short Stack"/>
              <a:sym typeface="Short Stack"/>
            </a:endParaRPr>
          </a:p>
        </p:txBody>
      </p:sp>
      <p:sp>
        <p:nvSpPr>
          <p:cNvPr id="402" name="Google Shape;402;g11620043f08_0_665"/>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403" name="Google Shape;403;g11620043f08_0_665"/>
          <p:cNvSpPr txBox="1"/>
          <p:nvPr/>
        </p:nvSpPr>
        <p:spPr>
          <a:xfrm>
            <a:off x="10064175" y="7683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404" name="Google Shape;404;g11620043f08_0_665"/>
          <p:cNvSpPr txBox="1"/>
          <p:nvPr/>
        </p:nvSpPr>
        <p:spPr>
          <a:xfrm>
            <a:off x="1652875" y="2105175"/>
            <a:ext cx="2361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300" u="sng">
                <a:solidFill>
                  <a:srgbClr val="666666"/>
                </a:solidFill>
                <a:latin typeface="Calibri"/>
                <a:ea typeface="Calibri"/>
                <a:cs typeface="Calibri"/>
                <a:sym typeface="Calibri"/>
              </a:rPr>
              <a:t>Premier brosseur</a:t>
            </a:r>
            <a:endParaRPr sz="2100">
              <a:solidFill>
                <a:srgbClr val="666666"/>
              </a:solidFill>
            </a:endParaRPr>
          </a:p>
        </p:txBody>
      </p:sp>
      <p:sp>
        <p:nvSpPr>
          <p:cNvPr id="405" name="Google Shape;405;g11620043f08_0_665"/>
          <p:cNvSpPr txBox="1"/>
          <p:nvPr/>
        </p:nvSpPr>
        <p:spPr>
          <a:xfrm>
            <a:off x="7539250" y="2139175"/>
            <a:ext cx="2703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300" u="sng">
                <a:solidFill>
                  <a:srgbClr val="666666"/>
                </a:solidFill>
                <a:latin typeface="Calibri"/>
                <a:ea typeface="Calibri"/>
                <a:cs typeface="Calibri"/>
                <a:sym typeface="Calibri"/>
              </a:rPr>
              <a:t>Deuxième brosseur</a:t>
            </a:r>
            <a:endParaRPr sz="2100">
              <a:solidFill>
                <a:srgbClr val="666666"/>
              </a:solidFill>
            </a:endParaRPr>
          </a:p>
        </p:txBody>
      </p:sp>
      <p:cxnSp>
        <p:nvCxnSpPr>
          <p:cNvPr id="406" name="Google Shape;406;g11620043f08_0_665"/>
          <p:cNvCxnSpPr/>
          <p:nvPr/>
        </p:nvCxnSpPr>
        <p:spPr>
          <a:xfrm>
            <a:off x="5642775" y="2167025"/>
            <a:ext cx="59400" cy="4521000"/>
          </a:xfrm>
          <a:prstGeom prst="straightConnector1">
            <a:avLst/>
          </a:prstGeom>
          <a:noFill/>
          <a:ln cap="flat" cmpd="sng" w="19050">
            <a:solidFill>
              <a:schemeClr val="dk1"/>
            </a:solidFill>
            <a:prstDash val="solid"/>
            <a:round/>
            <a:headEnd len="sm" w="sm" type="none"/>
            <a:tailEnd len="sm" w="sm" type="none"/>
          </a:ln>
        </p:spPr>
      </p:cxnSp>
      <p:pic>
        <p:nvPicPr>
          <p:cNvPr id="407" name="Google Shape;407;g11620043f08_0_665"/>
          <p:cNvPicPr preferRelativeResize="0"/>
          <p:nvPr/>
        </p:nvPicPr>
        <p:blipFill rotWithShape="1">
          <a:blip r:embed="rId4">
            <a:alphaModFix/>
          </a:blip>
          <a:srcRect b="0" l="0" r="55351" t="0"/>
          <a:stretch/>
        </p:blipFill>
        <p:spPr>
          <a:xfrm>
            <a:off x="2251675" y="2736900"/>
            <a:ext cx="1309048" cy="3909228"/>
          </a:xfrm>
          <a:prstGeom prst="rect">
            <a:avLst/>
          </a:prstGeom>
          <a:noFill/>
          <a:ln>
            <a:noFill/>
          </a:ln>
        </p:spPr>
      </p:pic>
      <p:pic>
        <p:nvPicPr>
          <p:cNvPr id="408" name="Google Shape;408;g11620043f08_0_665"/>
          <p:cNvPicPr preferRelativeResize="0"/>
          <p:nvPr/>
        </p:nvPicPr>
        <p:blipFill rotWithShape="1">
          <a:blip r:embed="rId5">
            <a:alphaModFix/>
          </a:blip>
          <a:srcRect b="0" l="45042" r="0" t="0"/>
          <a:stretch/>
        </p:blipFill>
        <p:spPr>
          <a:xfrm>
            <a:off x="8009600" y="2753900"/>
            <a:ext cx="1597375" cy="38752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1620043f08_0_677"/>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4" name="Google Shape;414;g11620043f08_0_67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15" name="Google Shape;415;g11620043f08_0_67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Broom Gate</a:t>
            </a:r>
            <a:endParaRPr sz="3800">
              <a:latin typeface="Short Stack"/>
              <a:ea typeface="Short Stack"/>
              <a:cs typeface="Short Stack"/>
              <a:sym typeface="Short Stack"/>
            </a:endParaRPr>
          </a:p>
        </p:txBody>
      </p:sp>
      <p:sp>
        <p:nvSpPr>
          <p:cNvPr id="416" name="Google Shape;416;g11620043f08_0_677"/>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417" name="Google Shape;417;g11620043f08_0_677"/>
          <p:cNvSpPr txBox="1"/>
          <p:nvPr/>
        </p:nvSpPr>
        <p:spPr>
          <a:xfrm>
            <a:off x="9911775" y="8445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418" name="Google Shape;418;g11620043f08_0_677"/>
          <p:cNvSpPr txBox="1"/>
          <p:nvPr/>
        </p:nvSpPr>
        <p:spPr>
          <a:xfrm>
            <a:off x="357475" y="2105175"/>
            <a:ext cx="3662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rgbClr val="666666"/>
                </a:solidFill>
                <a:latin typeface="Calibri"/>
                <a:ea typeface="Calibri"/>
                <a:cs typeface="Calibri"/>
                <a:sym typeface="Calibri"/>
              </a:rPr>
              <a:t>Le BROOM GATE de 2016</a:t>
            </a:r>
            <a:endParaRPr sz="2500">
              <a:solidFill>
                <a:srgbClr val="666666"/>
              </a:solidFill>
            </a:endParaRPr>
          </a:p>
        </p:txBody>
      </p:sp>
      <p:sp>
        <p:nvSpPr>
          <p:cNvPr id="419" name="Google Shape;419;g11620043f08_0_677"/>
          <p:cNvSpPr txBox="1"/>
          <p:nvPr/>
        </p:nvSpPr>
        <p:spPr>
          <a:xfrm>
            <a:off x="170825" y="2694200"/>
            <a:ext cx="8319600" cy="25704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joueurs pouvaient contrôler la trajectoire de la pierre de façon plus prononcée.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L’esprit du curling et du sport devait donc être repensé.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 matériel standardisé est arrivé sur le marché pour tous les championnats (couleur, matériel, revêtement).</a:t>
            </a:r>
            <a:endParaRPr sz="2100">
              <a:solidFill>
                <a:srgbClr val="666666"/>
              </a:solidFill>
            </a:endParaRPr>
          </a:p>
        </p:txBody>
      </p:sp>
      <p:pic>
        <p:nvPicPr>
          <p:cNvPr id="420" name="Google Shape;420;g11620043f08_0_677"/>
          <p:cNvPicPr preferRelativeResize="0"/>
          <p:nvPr/>
        </p:nvPicPr>
        <p:blipFill rotWithShape="1">
          <a:blip r:embed="rId4">
            <a:alphaModFix/>
          </a:blip>
          <a:srcRect b="0" l="0" r="0" t="0"/>
          <a:stretch/>
        </p:blipFill>
        <p:spPr>
          <a:xfrm>
            <a:off x="8404280" y="2791826"/>
            <a:ext cx="3546700" cy="2663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11620043f08_0_691"/>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g11620043f08_0_69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27" name="Google Shape;427;g11620043f08_0_691"/>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Saviez-vous que</a:t>
            </a:r>
            <a:endParaRPr sz="3800">
              <a:latin typeface="Short Stack"/>
              <a:ea typeface="Short Stack"/>
              <a:cs typeface="Short Stack"/>
              <a:sym typeface="Short Stack"/>
            </a:endParaRPr>
          </a:p>
        </p:txBody>
      </p:sp>
      <p:sp>
        <p:nvSpPr>
          <p:cNvPr id="428" name="Google Shape;428;g11620043f08_0_691"/>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429" name="Google Shape;429;g11620043f08_0_691"/>
          <p:cNvSpPr txBox="1"/>
          <p:nvPr/>
        </p:nvSpPr>
        <p:spPr>
          <a:xfrm>
            <a:off x="10064175" y="7683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430" name="Google Shape;430;g11620043f08_0_691"/>
          <p:cNvSpPr txBox="1"/>
          <p:nvPr/>
        </p:nvSpPr>
        <p:spPr>
          <a:xfrm>
            <a:off x="3773775" y="2072575"/>
            <a:ext cx="7071300" cy="4148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 devrait prioriser et maximiser la force verticale pour plus d’efficacité lors du brossage;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Maintenir un angle de brosse peu incliné</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Utiliser le poids du corps pour augmenter la force sur la tête de la brosse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Éviter de déposer tout le pied au sol </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Les meilleurs brosseurs font environ 3,8 à 4,2 coups de brosse par seconde.</a:t>
            </a:r>
            <a:endParaRPr sz="2100">
              <a:solidFill>
                <a:srgbClr val="666666"/>
              </a:solidFill>
              <a:latin typeface="Calibri"/>
              <a:ea typeface="Calibri"/>
              <a:cs typeface="Calibri"/>
              <a:sym typeface="Calibri"/>
            </a:endParaRPr>
          </a:p>
        </p:txBody>
      </p:sp>
      <p:sp>
        <p:nvSpPr>
          <p:cNvPr id="431" name="Google Shape;431;g11620043f08_0_691"/>
          <p:cNvSpPr/>
          <p:nvPr/>
        </p:nvSpPr>
        <p:spPr>
          <a:xfrm>
            <a:off x="3059475" y="3446250"/>
            <a:ext cx="284400" cy="2814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11620043f08_0_691"/>
          <p:cNvSpPr/>
          <p:nvPr/>
        </p:nvSpPr>
        <p:spPr>
          <a:xfrm>
            <a:off x="2690625" y="3295375"/>
            <a:ext cx="427200" cy="3693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11620043f08_0_691"/>
          <p:cNvSpPr/>
          <p:nvPr/>
        </p:nvSpPr>
        <p:spPr>
          <a:xfrm>
            <a:off x="2307650" y="3045725"/>
            <a:ext cx="494700" cy="4698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11620043f08_0_691"/>
          <p:cNvSpPr/>
          <p:nvPr/>
        </p:nvSpPr>
        <p:spPr>
          <a:xfrm>
            <a:off x="136997" y="1687250"/>
            <a:ext cx="3432240" cy="1608120"/>
          </a:xfrm>
          <a:prstGeom prst="cloud">
            <a:avLst/>
          </a:prstGeom>
          <a:solidFill>
            <a:srgbClr val="38B6FF"/>
          </a:solidFill>
          <a:ln cap="flat" cmpd="sng" w="19050">
            <a:solidFill>
              <a:srgbClr val="5B9B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11620043f08_0_691"/>
          <p:cNvSpPr txBox="1"/>
          <p:nvPr/>
        </p:nvSpPr>
        <p:spPr>
          <a:xfrm rot="908">
            <a:off x="718643" y="1937213"/>
            <a:ext cx="22716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fr-FR" sz="3000" u="none" cap="none" strike="noStrike">
                <a:solidFill>
                  <a:srgbClr val="000000"/>
                </a:solidFill>
                <a:latin typeface="Josefin Sans"/>
                <a:ea typeface="Josefin Sans"/>
                <a:cs typeface="Josefin Sans"/>
                <a:sym typeface="Josefin Sans"/>
              </a:rPr>
              <a:t>Saviez-vous que…</a:t>
            </a:r>
            <a:endParaRPr b="0" i="0" sz="30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gd1d491f5c2_0_10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41" name="Google Shape;441;gd1d491f5c2_0_10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sp>
        <p:nvSpPr>
          <p:cNvPr id="442" name="Google Shape;442;gd1d491f5c2_0_106"/>
          <p:cNvSpPr txBox="1"/>
          <p:nvPr/>
        </p:nvSpPr>
        <p:spPr>
          <a:xfrm>
            <a:off x="505500" y="2022000"/>
            <a:ext cx="11181000" cy="36462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compréhension des différentes techniques de brossage vous aidera à mieux comprendre ces effets sur la trajectoire de la pierre.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Pour devenir un brosseur efficace, il est important de travailler sur ces capacités physiques (musculaires et cardiovasculaires) ainsi que le temps de pratique.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Faites des tests, pratiquez votre position de brossage et si vous avez la chance de travailler avec un entraîneur qualifié, demandez-lui de vous filmer afin d’optimiser certains points techniques. </a:t>
            </a:r>
            <a:endParaRPr sz="2100">
              <a:solidFill>
                <a:srgbClr val="666666"/>
              </a:solidFill>
              <a:latin typeface="Calibri"/>
              <a:ea typeface="Calibri"/>
              <a:cs typeface="Calibri"/>
              <a:sym typeface="Calibri"/>
            </a:endParaRPr>
          </a:p>
        </p:txBody>
      </p:sp>
      <p:sp>
        <p:nvSpPr>
          <p:cNvPr id="443" name="Google Shape;443;gd1d491f5c2_0_10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444" name="Google Shape;444;gd1d491f5c2_0_10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445" name="Google Shape;445;gd1d491f5c2_0_10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g10e8e08926c_0_256"/>
          <p:cNvPicPr preferRelativeResize="0"/>
          <p:nvPr/>
        </p:nvPicPr>
        <p:blipFill>
          <a:blip r:embed="rId3">
            <a:alphaModFix amt="70000"/>
          </a:blip>
          <a:stretch>
            <a:fillRect/>
          </a:stretch>
        </p:blipFill>
        <p:spPr>
          <a:xfrm>
            <a:off x="-176800" y="-1981200"/>
            <a:ext cx="13139348" cy="8930651"/>
          </a:xfrm>
          <a:prstGeom prst="rect">
            <a:avLst/>
          </a:prstGeom>
          <a:noFill/>
          <a:ln>
            <a:noFill/>
          </a:ln>
        </p:spPr>
      </p:pic>
      <p:sp>
        <p:nvSpPr>
          <p:cNvPr id="451" name="Google Shape;451;g10e8e08926c_0_256"/>
          <p:cNvSpPr/>
          <p:nvPr/>
        </p:nvSpPr>
        <p:spPr>
          <a:xfrm>
            <a:off x="852600" y="2128800"/>
            <a:ext cx="10486800" cy="26004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10e8e08926c_0_256"/>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300">
                <a:solidFill>
                  <a:srgbClr val="999999"/>
                </a:solidFill>
                <a:latin typeface="Caveat Brush"/>
                <a:ea typeface="Caveat Brush"/>
                <a:cs typeface="Caveat Brush"/>
                <a:sym typeface="Caveat Brush"/>
              </a:rPr>
              <a:t>SEMAINE 4 - CONTRÔLE DE PESANTEUR</a:t>
            </a:r>
            <a:endParaRPr sz="5300">
              <a:solidFill>
                <a:srgbClr val="999999"/>
              </a:solidFill>
              <a:latin typeface="Caveat Brush"/>
              <a:ea typeface="Caveat Brush"/>
              <a:cs typeface="Caveat Brush"/>
              <a:sym typeface="Caveat Brush"/>
            </a:endParaRPr>
          </a:p>
        </p:txBody>
      </p:sp>
      <p:pic>
        <p:nvPicPr>
          <p:cNvPr id="453" name="Google Shape;453;g10e8e08926c_0_256"/>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10da257bab0_0_0"/>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10da257bab0_0_0"/>
          <p:cNvSpPr txBox="1"/>
          <p:nvPr/>
        </p:nvSpPr>
        <p:spPr>
          <a:xfrm>
            <a:off x="91225" y="1928100"/>
            <a:ext cx="109644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du/des moniteur(s)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des participants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 programme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4 niveaux de 10 séances chacun</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Niveau débutant et niveau intermédiaire</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Séances de 120 minutes</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Technique hors glace, sur glace et parties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8" name="Google Shape;178;g10da257bab0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Introduction</a:t>
            </a:r>
            <a:endParaRPr sz="4700">
              <a:latin typeface="Short Stack"/>
              <a:ea typeface="Short Stack"/>
              <a:cs typeface="Short Stack"/>
              <a:sym typeface="Short Stack"/>
            </a:endParaRPr>
          </a:p>
        </p:txBody>
      </p:sp>
      <p:pic>
        <p:nvPicPr>
          <p:cNvPr id="179" name="Google Shape;179;g10da257bab0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80" name="Google Shape;180;g10da257bab0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11620043f08_0_794"/>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11620043f08_0_794"/>
          <p:cNvSpPr txBox="1"/>
          <p:nvPr/>
        </p:nvSpPr>
        <p:spPr>
          <a:xfrm>
            <a:off x="10239375" y="0"/>
            <a:ext cx="1953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460" name="Google Shape;460;g11620043f08_0_79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61" name="Google Shape;461;g11620043f08_0_794"/>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700">
                <a:solidFill>
                  <a:srgbClr val="999999"/>
                </a:solidFill>
                <a:latin typeface="Short Stack"/>
                <a:ea typeface="Short Stack"/>
                <a:cs typeface="Short Stack"/>
                <a:sym typeface="Short Stack"/>
              </a:rPr>
              <a:t>Contrôle de pesanteur</a:t>
            </a:r>
            <a:endParaRPr sz="4700">
              <a:solidFill>
                <a:srgbClr val="999999"/>
              </a:solidFill>
              <a:latin typeface="Short Stack"/>
              <a:ea typeface="Short Stack"/>
              <a:cs typeface="Short Stack"/>
              <a:sym typeface="Short Stack"/>
            </a:endParaRPr>
          </a:p>
        </p:txBody>
      </p:sp>
      <p:sp>
        <p:nvSpPr>
          <p:cNvPr id="462" name="Google Shape;462;g11620043f08_0_794"/>
          <p:cNvSpPr txBox="1"/>
          <p:nvPr/>
        </p:nvSpPr>
        <p:spPr>
          <a:xfrm>
            <a:off x="67975" y="2503200"/>
            <a:ext cx="7146900" cy="4208700"/>
          </a:xfrm>
          <a:prstGeom prst="rect">
            <a:avLst/>
          </a:prstGeom>
          <a:noFill/>
          <a:ln>
            <a:noFill/>
          </a:ln>
        </p:spPr>
        <p:txBody>
          <a:bodyPr anchorCtr="0" anchor="t" bIns="91425" lIns="91425" spcFirstLastPara="1" rIns="91425" wrap="square" tIns="91425">
            <a:spAutoFit/>
          </a:bodyPr>
          <a:lstStyle/>
          <a:p>
            <a:pPr indent="0" lvl="0" marL="0" rtl="0" algn="l">
              <a:spcBef>
                <a:spcPts val="481"/>
              </a:spcBef>
              <a:spcAft>
                <a:spcPts val="0"/>
              </a:spcAft>
              <a:buNone/>
            </a:pPr>
            <a:r>
              <a:rPr b="1" lang="fr-FR" sz="2100" u="sng">
                <a:solidFill>
                  <a:srgbClr val="666666"/>
                </a:solidFill>
                <a:latin typeface="Calibri"/>
                <a:ea typeface="Calibri"/>
                <a:cs typeface="Calibri"/>
                <a:sym typeface="Calibri"/>
              </a:rPr>
              <a:t>1. Garde</a:t>
            </a:r>
            <a:endParaRPr b="1" sz="2100" u="sng">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Garde de centre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Garde de coin</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Garde long, central ou court</a:t>
            </a:r>
            <a:endParaRPr sz="2100">
              <a:solidFill>
                <a:srgbClr val="666666"/>
              </a:solidFill>
              <a:latin typeface="Calibri"/>
              <a:ea typeface="Calibri"/>
              <a:cs typeface="Calibri"/>
              <a:sym typeface="Calibri"/>
            </a:endParaRPr>
          </a:p>
          <a:p>
            <a:pPr indent="0" lvl="0" marL="0" rtl="0" algn="l">
              <a:spcBef>
                <a:spcPts val="314"/>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1"/>
              </a:spcBef>
              <a:spcAft>
                <a:spcPts val="0"/>
              </a:spcAft>
              <a:buNone/>
            </a:pPr>
            <a:r>
              <a:rPr b="1" lang="fr-FR" sz="2100" u="sng">
                <a:solidFill>
                  <a:srgbClr val="666666"/>
                </a:solidFill>
                <a:latin typeface="Calibri"/>
                <a:ea typeface="Calibri"/>
                <a:cs typeface="Calibri"/>
                <a:sym typeface="Calibri"/>
              </a:rPr>
              <a:t>2. Placement </a:t>
            </a:r>
            <a:endParaRPr sz="2100" u="sng">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Placement dans la maison</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Placement contourné</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Placement gelé (freeze)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Placement poussé (tap back)</a:t>
            </a:r>
            <a:endParaRPr sz="2100">
              <a:solidFill>
                <a:srgbClr val="666666"/>
              </a:solidFill>
              <a:latin typeface="Calibri"/>
              <a:ea typeface="Calibri"/>
              <a:cs typeface="Calibri"/>
              <a:sym typeface="Calibri"/>
            </a:endParaRPr>
          </a:p>
        </p:txBody>
      </p:sp>
      <p:sp>
        <p:nvSpPr>
          <p:cNvPr id="463" name="Google Shape;463;g11620043f08_0_794"/>
          <p:cNvSpPr txBox="1"/>
          <p:nvPr/>
        </p:nvSpPr>
        <p:spPr>
          <a:xfrm>
            <a:off x="4258975" y="2472075"/>
            <a:ext cx="6603600" cy="377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rgbClr val="666666"/>
                </a:solidFill>
                <a:latin typeface="Calibri"/>
                <a:ea typeface="Calibri"/>
                <a:cs typeface="Calibri"/>
                <a:sym typeface="Calibri"/>
              </a:rPr>
              <a:t>3. Sortie</a:t>
            </a:r>
            <a:endParaRPr sz="2100" u="sng">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Sortie ouverte</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Sortie frappé-roulé</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Sortie monté</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Sortie double ou triple</a:t>
            </a:r>
            <a:endParaRPr sz="2100">
              <a:solidFill>
                <a:srgbClr val="666666"/>
              </a:solidFill>
              <a:latin typeface="Calibri"/>
              <a:ea typeface="Calibri"/>
              <a:cs typeface="Calibri"/>
              <a:sym typeface="Calibri"/>
            </a:endParaRPr>
          </a:p>
          <a:p>
            <a:pPr indent="0" lvl="0" marL="457200" rtl="0" algn="l">
              <a:lnSpc>
                <a:spcPct val="115000"/>
              </a:lnSpc>
              <a:spcBef>
                <a:spcPts val="440"/>
              </a:spcBef>
              <a:spcAft>
                <a:spcPts val="0"/>
              </a:spcAft>
              <a:buNone/>
            </a:pPr>
            <a:r>
              <a:rPr lang="fr-FR" sz="2100">
                <a:solidFill>
                  <a:srgbClr val="666666"/>
                </a:solidFill>
                <a:latin typeface="Calibri"/>
                <a:ea typeface="Calibri"/>
                <a:cs typeface="Calibri"/>
                <a:sym typeface="Calibri"/>
              </a:rPr>
              <a:t>🥌 Sortie fond de maison, bande arrière, contrôle, normale, forte et pesante</a:t>
            </a:r>
            <a:endParaRPr sz="2100">
              <a:solidFill>
                <a:srgbClr val="666666"/>
              </a:solidFill>
              <a:latin typeface="Calibri"/>
              <a:ea typeface="Calibri"/>
              <a:cs typeface="Calibri"/>
              <a:sym typeface="Calibri"/>
            </a:endParaRPr>
          </a:p>
          <a:p>
            <a:pPr indent="0" lvl="0" marL="457200" rtl="0" algn="l">
              <a:lnSpc>
                <a:spcPct val="115000"/>
              </a:lnSpc>
              <a:spcBef>
                <a:spcPts val="440"/>
              </a:spcBef>
              <a:spcAft>
                <a:spcPts val="0"/>
              </a:spcAft>
              <a:buNone/>
            </a:pPr>
            <a:r>
              <a:rPr lang="fr-FR" sz="2100">
                <a:solidFill>
                  <a:srgbClr val="666666"/>
                </a:solidFill>
                <a:latin typeface="Calibri"/>
                <a:ea typeface="Calibri"/>
                <a:cs typeface="Calibri"/>
                <a:sym typeface="Calibri"/>
              </a:rPr>
              <a:t>🥌 Déplacement d’une pierre dans la zone de garde protégée mais sans la sortir du jeu “tick shot”</a:t>
            </a:r>
            <a:endParaRPr sz="2100">
              <a:solidFill>
                <a:srgbClr val="666666"/>
              </a:solidFill>
            </a:endParaRPr>
          </a:p>
        </p:txBody>
      </p:sp>
      <p:sp>
        <p:nvSpPr>
          <p:cNvPr id="464" name="Google Shape;464;g11620043f08_0_794"/>
          <p:cNvSpPr txBox="1"/>
          <p:nvPr/>
        </p:nvSpPr>
        <p:spPr>
          <a:xfrm>
            <a:off x="67975" y="1936250"/>
            <a:ext cx="8170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a:t>
            </a:r>
            <a:r>
              <a:rPr b="1" lang="fr-FR" sz="2500">
                <a:solidFill>
                  <a:srgbClr val="666666"/>
                </a:solidFill>
                <a:latin typeface="Calibri"/>
                <a:ea typeface="Calibri"/>
                <a:cs typeface="Calibri"/>
                <a:sym typeface="Calibri"/>
              </a:rPr>
              <a:t> catégories de lancer divisés en sous-catégories :</a:t>
            </a:r>
            <a:r>
              <a:rPr b="1" lang="fr-FR" sz="2100">
                <a:solidFill>
                  <a:schemeClr val="dk1"/>
                </a:solidFill>
                <a:latin typeface="Calibri"/>
                <a:ea typeface="Calibri"/>
                <a:cs typeface="Calibri"/>
                <a:sym typeface="Calibri"/>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11620043f08_0_879"/>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0" name="Google Shape;470;g11620043f08_0_87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71" name="Google Shape;471;g11620043f08_0_879"/>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500">
                <a:solidFill>
                  <a:srgbClr val="999999"/>
                </a:solidFill>
                <a:latin typeface="Short Stack"/>
                <a:ea typeface="Short Stack"/>
                <a:cs typeface="Short Stack"/>
                <a:sym typeface="Short Stack"/>
              </a:rPr>
              <a:t>Les sorties - 11 zones</a:t>
            </a:r>
            <a:endParaRPr sz="3500">
              <a:solidFill>
                <a:srgbClr val="999999"/>
              </a:solidFill>
              <a:latin typeface="Short Stack"/>
              <a:ea typeface="Short Stack"/>
              <a:cs typeface="Short Stack"/>
              <a:sym typeface="Short Stack"/>
            </a:endParaRPr>
          </a:p>
        </p:txBody>
      </p:sp>
      <p:sp>
        <p:nvSpPr>
          <p:cNvPr id="472" name="Google Shape;472;g11620043f08_0_879"/>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sp>
        <p:nvSpPr>
          <p:cNvPr id="473" name="Google Shape;473;g11620043f08_0_879"/>
          <p:cNvSpPr txBox="1"/>
          <p:nvPr/>
        </p:nvSpPr>
        <p:spPr>
          <a:xfrm>
            <a:off x="132025" y="3409050"/>
            <a:ext cx="4122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onzes zones pour les gardes et les placements :</a:t>
            </a:r>
            <a:endParaRPr b="0" i="0" sz="1300" u="none" cap="none" strike="noStrike">
              <a:solidFill>
                <a:srgbClr val="666666"/>
              </a:solidFill>
              <a:latin typeface="Arial"/>
              <a:ea typeface="Arial"/>
              <a:cs typeface="Arial"/>
              <a:sym typeface="Arial"/>
            </a:endParaRPr>
          </a:p>
        </p:txBody>
      </p:sp>
      <p:pic>
        <p:nvPicPr>
          <p:cNvPr id="474" name="Google Shape;474;g11620043f08_0_879"/>
          <p:cNvPicPr preferRelativeResize="0"/>
          <p:nvPr/>
        </p:nvPicPr>
        <p:blipFill rotWithShape="1">
          <a:blip r:embed="rId4">
            <a:alphaModFix/>
          </a:blip>
          <a:srcRect b="0" l="0" r="0" t="0"/>
          <a:stretch/>
        </p:blipFill>
        <p:spPr>
          <a:xfrm>
            <a:off x="4299781" y="2043710"/>
            <a:ext cx="6243438" cy="4105141"/>
          </a:xfrm>
          <a:prstGeom prst="rect">
            <a:avLst/>
          </a:prstGeom>
          <a:noFill/>
          <a:ln>
            <a:noFill/>
          </a:ln>
        </p:spPr>
      </p:pic>
      <p:sp>
        <p:nvSpPr>
          <p:cNvPr id="475" name="Google Shape;475;g11620043f08_0_879"/>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76" name="Google Shape;476;g11620043f08_0_879"/>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11620043f08_0_965"/>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11620043f08_0_965"/>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483" name="Google Shape;483;g11620043f08_0_96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84" name="Google Shape;484;g11620043f08_0_96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solidFill>
                  <a:srgbClr val="999999"/>
                </a:solidFill>
                <a:latin typeface="Short Stack"/>
                <a:ea typeface="Short Stack"/>
                <a:cs typeface="Short Stack"/>
                <a:sym typeface="Short Stack"/>
              </a:rPr>
              <a:t>Sortie - Rappel des signaux</a:t>
            </a:r>
            <a:endParaRPr sz="3800">
              <a:solidFill>
                <a:srgbClr val="999999"/>
              </a:solidFill>
              <a:latin typeface="Short Stack"/>
              <a:ea typeface="Short Stack"/>
              <a:cs typeface="Short Stack"/>
              <a:sym typeface="Short Stack"/>
            </a:endParaRPr>
          </a:p>
        </p:txBody>
      </p:sp>
      <p:sp>
        <p:nvSpPr>
          <p:cNvPr id="485" name="Google Shape;485;g11620043f08_0_965"/>
          <p:cNvSpPr txBox="1"/>
          <p:nvPr/>
        </p:nvSpPr>
        <p:spPr>
          <a:xfrm>
            <a:off x="129050" y="1699500"/>
            <a:ext cx="6987000" cy="4504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Rappel des signaux pour chaque type de sortie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Fond de maison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Bloc de départ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Bande arrière “Bumper”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Contrôle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 fort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Pesant “Peel”</a:t>
            </a:r>
            <a:endParaRPr sz="2100">
              <a:solidFill>
                <a:srgbClr val="666666"/>
              </a:solidFill>
              <a:latin typeface="Calibri"/>
              <a:ea typeface="Calibri"/>
              <a:cs typeface="Calibri"/>
              <a:sym typeface="Calibri"/>
            </a:endParaRPr>
          </a:p>
          <a:p>
            <a:pPr indent="0" lvl="0" marL="0" rtl="0" algn="l">
              <a:spcBef>
                <a:spcPts val="240"/>
              </a:spcBef>
              <a:spcAft>
                <a:spcPts val="0"/>
              </a:spcAft>
              <a:buClr>
                <a:schemeClr val="dk1"/>
              </a:buClr>
              <a:buSzPts val="1200"/>
              <a:buFont typeface="Arial"/>
              <a:buNone/>
            </a:pPr>
            <a:r>
              <a:t/>
            </a:r>
            <a:endParaRPr sz="2100">
              <a:solidFill>
                <a:schemeClr val="dk1"/>
              </a:solidFill>
              <a:latin typeface="Calibri"/>
              <a:ea typeface="Calibri"/>
              <a:cs typeface="Calibri"/>
              <a:sym typeface="Calibri"/>
            </a:endParaRPr>
          </a:p>
          <a:p>
            <a:pPr indent="0" lvl="0" marL="0" rtl="0" algn="l">
              <a:spcBef>
                <a:spcPts val="400"/>
              </a:spcBef>
              <a:spcAft>
                <a:spcPts val="0"/>
              </a:spcAft>
              <a:buClr>
                <a:schemeClr val="dk1"/>
              </a:buClr>
              <a:buSzPts val="2000"/>
              <a:buFont typeface="Arial"/>
              <a:buNone/>
            </a:pPr>
            <a:r>
              <a:rPr lang="fr-FR" sz="1600">
                <a:solidFill>
                  <a:schemeClr val="dk1"/>
                </a:solidFill>
                <a:latin typeface="Calibri"/>
                <a:ea typeface="Calibri"/>
                <a:cs typeface="Calibri"/>
                <a:sym typeface="Calibri"/>
              </a:rPr>
              <a:t>*Les temps indiqués correspondent à la vitesse entre les deux lignes de jeu</a:t>
            </a:r>
            <a:endParaRPr sz="1600">
              <a:solidFill>
                <a:schemeClr val="dk1"/>
              </a:solidFill>
              <a:latin typeface="Calibri"/>
              <a:ea typeface="Calibri"/>
              <a:cs typeface="Calibri"/>
              <a:sym typeface="Calibri"/>
            </a:endParaRPr>
          </a:p>
        </p:txBody>
      </p:sp>
      <p:pic>
        <p:nvPicPr>
          <p:cNvPr id="486" name="Google Shape;486;g11620043f08_0_965"/>
          <p:cNvPicPr preferRelativeResize="0"/>
          <p:nvPr/>
        </p:nvPicPr>
        <p:blipFill rotWithShape="1">
          <a:blip r:embed="rId4">
            <a:alphaModFix/>
          </a:blip>
          <a:srcRect b="0" l="0" r="0" t="0"/>
          <a:stretch/>
        </p:blipFill>
        <p:spPr>
          <a:xfrm>
            <a:off x="7372957" y="2146499"/>
            <a:ext cx="4425068" cy="38893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11620043f08_0_1049"/>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11620043f08_0_104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493" name="Google Shape;493;g11620043f08_0_104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94" name="Google Shape;494;g11620043f08_0_104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solidFill>
                  <a:srgbClr val="999999"/>
                </a:solidFill>
                <a:latin typeface="Short Stack"/>
                <a:ea typeface="Short Stack"/>
                <a:cs typeface="Short Stack"/>
                <a:sym typeface="Short Stack"/>
              </a:rPr>
              <a:t>Le chronomètre - Utilisation</a:t>
            </a:r>
            <a:endParaRPr sz="3800">
              <a:solidFill>
                <a:srgbClr val="999999"/>
              </a:solidFill>
              <a:latin typeface="Short Stack"/>
              <a:ea typeface="Short Stack"/>
              <a:cs typeface="Short Stack"/>
              <a:sym typeface="Short Stack"/>
            </a:endParaRPr>
          </a:p>
        </p:txBody>
      </p:sp>
      <p:sp>
        <p:nvSpPr>
          <p:cNvPr id="495" name="Google Shape;495;g11620043f08_0_1049"/>
          <p:cNvSpPr txBox="1"/>
          <p:nvPr/>
        </p:nvSpPr>
        <p:spPr>
          <a:xfrm>
            <a:off x="181525" y="1980075"/>
            <a:ext cx="10296900" cy="315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pour l’utilisation du chronomètre : </a:t>
            </a:r>
            <a:endParaRPr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 chronométrage aide à juger la vitesse relative de la pierre et aide aussi à réagir aux changements de la surface de la glace pendant une partie.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 chronométrage aide également à s’adapter à la vitesse de la glace d’un club à un autre ou tout simplement, d’une journée à une autre.</a:t>
            </a:r>
            <a:endParaRPr sz="2100">
              <a:solidFill>
                <a:srgbClr val="666666"/>
              </a:solidFill>
              <a:latin typeface="Calibri"/>
              <a:ea typeface="Calibri"/>
              <a:cs typeface="Calibri"/>
              <a:sym typeface="Calibri"/>
            </a:endParaRPr>
          </a:p>
        </p:txBody>
      </p:sp>
      <p:sp>
        <p:nvSpPr>
          <p:cNvPr id="496" name="Google Shape;496;g11620043f08_0_1049"/>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11620043f08_0_1133"/>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11620043f08_0_1133"/>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503" name="Google Shape;503;g11620043f08_0_113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04" name="Google Shape;504;g11620043f08_0_113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Le chronomètre - Types de mesure</a:t>
            </a:r>
            <a:endParaRPr sz="3200">
              <a:solidFill>
                <a:srgbClr val="999999"/>
              </a:solidFill>
              <a:latin typeface="Short Stack"/>
              <a:ea typeface="Short Stack"/>
              <a:cs typeface="Short Stack"/>
              <a:sym typeface="Short Stack"/>
            </a:endParaRPr>
          </a:p>
        </p:txBody>
      </p:sp>
      <p:sp>
        <p:nvSpPr>
          <p:cNvPr id="505" name="Google Shape;505;g11620043f08_0_1133"/>
          <p:cNvSpPr txBox="1"/>
          <p:nvPr/>
        </p:nvSpPr>
        <p:spPr>
          <a:xfrm>
            <a:off x="2324275" y="2650050"/>
            <a:ext cx="7569300" cy="35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rgbClr val="666666"/>
                </a:solidFill>
                <a:latin typeface="Calibri"/>
                <a:ea typeface="Calibri"/>
                <a:cs typeface="Calibri"/>
                <a:sym typeface="Calibri"/>
              </a:rPr>
              <a:t>1. De la ligne arrière à la ligne de jeu</a:t>
            </a:r>
            <a:endParaRPr b="1" sz="2100" u="sng">
              <a:solidFill>
                <a:srgbClr val="666666"/>
              </a:solidFill>
              <a:latin typeface="Calibri"/>
              <a:ea typeface="Calibri"/>
              <a:cs typeface="Calibri"/>
              <a:sym typeface="Calibri"/>
            </a:endParaRPr>
          </a:p>
          <a:p>
            <a:pPr indent="457200" lvl="0" marL="0" rtl="0" algn="l">
              <a:spcBef>
                <a:spcPts val="0"/>
              </a:spcBef>
              <a:spcAft>
                <a:spcPts val="0"/>
              </a:spcAft>
              <a:buNone/>
            </a:pPr>
            <a:r>
              <a:rPr lang="fr-FR" sz="2100">
                <a:solidFill>
                  <a:srgbClr val="666666"/>
                </a:solidFill>
                <a:latin typeface="Calibri"/>
                <a:ea typeface="Calibri"/>
                <a:cs typeface="Calibri"/>
                <a:sym typeface="Calibri"/>
              </a:rPr>
              <a:t>🥌 Recommandée pour les brosseurs, mesure rapide</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0"/>
              </a:spcBef>
              <a:spcAft>
                <a:spcPts val="0"/>
              </a:spcAft>
              <a:buNone/>
            </a:pPr>
            <a:r>
              <a:rPr b="1" lang="fr-FR" sz="2100" u="sng">
                <a:solidFill>
                  <a:srgbClr val="666666"/>
                </a:solidFill>
                <a:latin typeface="Calibri"/>
                <a:ea typeface="Calibri"/>
                <a:cs typeface="Calibri"/>
                <a:sym typeface="Calibri"/>
              </a:rPr>
              <a:t>2. Entre les deux lignes de jeu</a:t>
            </a:r>
            <a:endParaRPr b="1" sz="2100" u="sng">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Recommandée pour le capitaine, mesure précise pour tout type de lancer</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spcBef>
                <a:spcPts val="0"/>
              </a:spcBef>
              <a:spcAft>
                <a:spcPts val="0"/>
              </a:spcAft>
              <a:buNone/>
            </a:pPr>
            <a:r>
              <a:rPr b="1" lang="fr-FR" sz="2100" u="sng">
                <a:solidFill>
                  <a:srgbClr val="666666"/>
                </a:solidFill>
                <a:latin typeface="Calibri"/>
                <a:ea typeface="Calibri"/>
                <a:cs typeface="Calibri"/>
                <a:sym typeface="Calibri"/>
              </a:rPr>
              <a:t>3. De la ligne arrière à la ligne de balayage</a:t>
            </a:r>
            <a:endParaRPr b="1" sz="2100" u="sng">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Moins utilisée mais peut donner une référence générale lors d’une partie</a:t>
            </a:r>
            <a:endParaRPr b="1" sz="2100">
              <a:solidFill>
                <a:srgbClr val="666666"/>
              </a:solidFill>
              <a:latin typeface="Calibri"/>
              <a:ea typeface="Calibri"/>
              <a:cs typeface="Calibri"/>
              <a:sym typeface="Calibri"/>
            </a:endParaRPr>
          </a:p>
        </p:txBody>
      </p:sp>
      <p:pic>
        <p:nvPicPr>
          <p:cNvPr id="506" name="Google Shape;506;g11620043f08_0_1133"/>
          <p:cNvPicPr preferRelativeResize="0"/>
          <p:nvPr/>
        </p:nvPicPr>
        <p:blipFill>
          <a:blip r:embed="rId4">
            <a:alphaModFix/>
          </a:blip>
          <a:stretch>
            <a:fillRect/>
          </a:stretch>
        </p:blipFill>
        <p:spPr>
          <a:xfrm>
            <a:off x="0" y="4791450"/>
            <a:ext cx="2066550" cy="2066550"/>
          </a:xfrm>
          <a:prstGeom prst="rect">
            <a:avLst/>
          </a:prstGeom>
          <a:noFill/>
          <a:ln>
            <a:noFill/>
          </a:ln>
        </p:spPr>
      </p:pic>
      <p:sp>
        <p:nvSpPr>
          <p:cNvPr id="507" name="Google Shape;507;g11620043f08_0_1133"/>
          <p:cNvSpPr txBox="1"/>
          <p:nvPr/>
        </p:nvSpPr>
        <p:spPr>
          <a:xfrm>
            <a:off x="198100" y="1928100"/>
            <a:ext cx="5590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a:t>
            </a:r>
            <a:r>
              <a:rPr b="1" lang="fr-FR" sz="2500">
                <a:solidFill>
                  <a:srgbClr val="666666"/>
                </a:solidFill>
                <a:latin typeface="Calibri"/>
                <a:ea typeface="Calibri"/>
                <a:cs typeface="Calibri"/>
                <a:sym typeface="Calibri"/>
              </a:rPr>
              <a:t>es différents types de mesure :</a:t>
            </a:r>
            <a:endParaRPr/>
          </a:p>
        </p:txBody>
      </p:sp>
      <p:pic>
        <p:nvPicPr>
          <p:cNvPr id="508" name="Google Shape;508;g11620043f08_0_1133"/>
          <p:cNvPicPr preferRelativeResize="0"/>
          <p:nvPr/>
        </p:nvPicPr>
        <p:blipFill>
          <a:blip r:embed="rId5">
            <a:alphaModFix/>
          </a:blip>
          <a:stretch>
            <a:fillRect/>
          </a:stretch>
        </p:blipFill>
        <p:spPr>
          <a:xfrm>
            <a:off x="8953000" y="456753"/>
            <a:ext cx="2881700" cy="2881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11620043f08_0_1219"/>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11620043f08_0_121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515" name="Google Shape;515;g11620043f08_0_121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16" name="Google Shape;516;g11620043f08_0_121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Le chronomètre - Types de mesure</a:t>
            </a:r>
            <a:endParaRPr sz="3200">
              <a:solidFill>
                <a:srgbClr val="999999"/>
              </a:solidFill>
              <a:latin typeface="Short Stack"/>
              <a:ea typeface="Short Stack"/>
              <a:cs typeface="Short Stack"/>
              <a:sym typeface="Short Stack"/>
            </a:endParaRPr>
          </a:p>
        </p:txBody>
      </p:sp>
      <p:sp>
        <p:nvSpPr>
          <p:cNvPr id="517" name="Google Shape;517;g11620043f08_0_1219"/>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518" name="Google Shape;518;g11620043f08_0_1219"/>
          <p:cNvSpPr txBox="1"/>
          <p:nvPr/>
        </p:nvSpPr>
        <p:spPr>
          <a:xfrm>
            <a:off x="438925" y="1853550"/>
            <a:ext cx="6135600" cy="423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3200" u="sng">
                <a:solidFill>
                  <a:srgbClr val="666666"/>
                </a:solidFill>
                <a:latin typeface="Calibri"/>
                <a:ea typeface="Calibri"/>
                <a:cs typeface="Calibri"/>
                <a:sym typeface="Calibri"/>
              </a:rPr>
              <a:t>ATTENTION!!</a:t>
            </a:r>
            <a:endParaRPr sz="3200">
              <a:solidFill>
                <a:srgbClr val="666666"/>
              </a:solidFill>
              <a:latin typeface="Calibri"/>
              <a:ea typeface="Calibri"/>
              <a:cs typeface="Calibri"/>
              <a:sym typeface="Calibri"/>
            </a:endParaRPr>
          </a:p>
          <a:p>
            <a:pPr indent="0" lvl="0" marL="0" rtl="0" algn="ctr">
              <a:spcBef>
                <a:spcPts val="0"/>
              </a:spcBef>
              <a:spcAft>
                <a:spcPts val="0"/>
              </a:spcAft>
              <a:buNone/>
            </a:pPr>
            <a:r>
              <a:t/>
            </a:r>
            <a:endParaRPr sz="2100">
              <a:solidFill>
                <a:srgbClr val="666666"/>
              </a:solidFill>
              <a:latin typeface="Calibri"/>
              <a:ea typeface="Calibri"/>
              <a:cs typeface="Calibri"/>
              <a:sym typeface="Calibri"/>
            </a:endParaRPr>
          </a:p>
          <a:p>
            <a:pPr indent="0" lvl="0" marL="0" rtl="0" algn="ctr">
              <a:spcBef>
                <a:spcPts val="0"/>
              </a:spcBef>
              <a:spcAft>
                <a:spcPts val="0"/>
              </a:spcAft>
              <a:buNone/>
            </a:pPr>
            <a:r>
              <a:rPr lang="fr-FR" sz="3000">
                <a:solidFill>
                  <a:srgbClr val="666666"/>
                </a:solidFill>
                <a:latin typeface="Calibri"/>
                <a:ea typeface="Calibri"/>
                <a:cs typeface="Calibri"/>
                <a:sym typeface="Calibri"/>
              </a:rPr>
              <a:t>Les temps chronométrés dépendent des conditions de glace et des techniques de lâcher. </a:t>
            </a:r>
            <a:endParaRPr sz="3000">
              <a:solidFill>
                <a:srgbClr val="666666"/>
              </a:solidFill>
              <a:latin typeface="Calibri"/>
              <a:ea typeface="Calibri"/>
              <a:cs typeface="Calibri"/>
              <a:sym typeface="Calibri"/>
            </a:endParaRPr>
          </a:p>
          <a:p>
            <a:pPr indent="0" lvl="0" marL="0" rtl="0" algn="ctr">
              <a:spcBef>
                <a:spcPts val="0"/>
              </a:spcBef>
              <a:spcAft>
                <a:spcPts val="0"/>
              </a:spcAft>
              <a:buNone/>
            </a:pPr>
            <a:r>
              <a:t/>
            </a:r>
            <a:endParaRPr sz="3000">
              <a:solidFill>
                <a:srgbClr val="666666"/>
              </a:solidFill>
              <a:latin typeface="Calibri"/>
              <a:ea typeface="Calibri"/>
              <a:cs typeface="Calibri"/>
              <a:sym typeface="Calibri"/>
            </a:endParaRPr>
          </a:p>
          <a:p>
            <a:pPr indent="0" lvl="0" marL="0" rtl="0" algn="ctr">
              <a:spcBef>
                <a:spcPts val="0"/>
              </a:spcBef>
              <a:spcAft>
                <a:spcPts val="0"/>
              </a:spcAft>
              <a:buNone/>
            </a:pPr>
            <a:r>
              <a:rPr lang="fr-FR" sz="3000">
                <a:solidFill>
                  <a:srgbClr val="666666"/>
                </a:solidFill>
                <a:latin typeface="Calibri"/>
                <a:ea typeface="Calibri"/>
                <a:cs typeface="Calibri"/>
                <a:sym typeface="Calibri"/>
              </a:rPr>
              <a:t>Pour un même temps pris sur deux lancers identiques, le résultat du lancer peut être différent.</a:t>
            </a:r>
            <a:endParaRPr sz="3000">
              <a:solidFill>
                <a:srgbClr val="666666"/>
              </a:solidFill>
              <a:latin typeface="Calibri"/>
              <a:ea typeface="Calibri"/>
              <a:cs typeface="Calibri"/>
              <a:sym typeface="Calibri"/>
            </a:endParaRPr>
          </a:p>
        </p:txBody>
      </p:sp>
      <p:pic>
        <p:nvPicPr>
          <p:cNvPr id="519" name="Google Shape;519;g11620043f08_0_1219"/>
          <p:cNvPicPr preferRelativeResize="0"/>
          <p:nvPr/>
        </p:nvPicPr>
        <p:blipFill rotWithShape="1">
          <a:blip r:embed="rId4">
            <a:alphaModFix/>
          </a:blip>
          <a:srcRect b="38953" l="0" r="24058" t="0"/>
          <a:stretch/>
        </p:blipFill>
        <p:spPr>
          <a:xfrm>
            <a:off x="7046925" y="2898875"/>
            <a:ext cx="4514801" cy="2420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11620043f08_0_1304"/>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11620043f08_0_130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526" name="Google Shape;526;g11620043f08_0_130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27" name="Google Shape;527;g11620043f08_0_130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Le chronomètre - Exemple</a:t>
            </a:r>
            <a:endParaRPr sz="3200">
              <a:solidFill>
                <a:srgbClr val="999999"/>
              </a:solidFill>
              <a:latin typeface="Short Stack"/>
              <a:ea typeface="Short Stack"/>
              <a:cs typeface="Short Stack"/>
              <a:sym typeface="Short Stack"/>
            </a:endParaRPr>
          </a:p>
        </p:txBody>
      </p:sp>
      <p:sp>
        <p:nvSpPr>
          <p:cNvPr id="528" name="Google Shape;528;g11620043f08_0_1304"/>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529" name="Google Shape;529;g11620043f08_0_1304"/>
          <p:cNvSpPr txBox="1"/>
          <p:nvPr/>
        </p:nvSpPr>
        <p:spPr>
          <a:xfrm>
            <a:off x="786375" y="1920625"/>
            <a:ext cx="10533900" cy="42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fr-FR" sz="4400" u="sng">
                <a:solidFill>
                  <a:srgbClr val="666666"/>
                </a:solidFill>
                <a:latin typeface="Calibri"/>
                <a:ea typeface="Calibri"/>
                <a:cs typeface="Calibri"/>
                <a:sym typeface="Calibri"/>
              </a:rPr>
              <a:t>Exemple!!</a:t>
            </a:r>
            <a:endParaRPr sz="2600">
              <a:solidFill>
                <a:srgbClr val="666666"/>
              </a:solidFill>
            </a:endParaRPr>
          </a:p>
          <a:p>
            <a:pPr indent="0" lvl="0" marL="0" rtl="0" algn="l">
              <a:spcBef>
                <a:spcPts val="0"/>
              </a:spcBef>
              <a:spcAft>
                <a:spcPts val="0"/>
              </a:spcAft>
              <a:buClr>
                <a:schemeClr val="dk1"/>
              </a:buClr>
              <a:buFont typeface="Arial"/>
              <a:buNone/>
            </a:pPr>
            <a:r>
              <a:t/>
            </a:r>
            <a:endParaRPr sz="2400">
              <a:solidFill>
                <a:srgbClr val="666666"/>
              </a:solidFill>
              <a:latin typeface="Calibri"/>
              <a:ea typeface="Calibri"/>
              <a:cs typeface="Calibri"/>
              <a:sym typeface="Calibri"/>
            </a:endParaRPr>
          </a:p>
          <a:p>
            <a:pPr indent="0" lvl="0" marL="45720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Vous êtes en position de brossage. Le capitaine demande à votre coéquipier un placement dans le 4 pieds pour ses deux lancers.</a:t>
            </a:r>
            <a:endParaRPr sz="2100">
              <a:solidFill>
                <a:srgbClr val="666666"/>
              </a:solidFill>
            </a:endParaRPr>
          </a:p>
          <a:p>
            <a:pPr indent="0" lvl="0" marL="0" rtl="0" algn="l">
              <a:lnSpc>
                <a:spcPct val="115000"/>
              </a:lnSpc>
              <a:spcBef>
                <a:spcPts val="0"/>
              </a:spcBef>
              <a:spcAft>
                <a:spcPts val="0"/>
              </a:spcAft>
              <a:buClr>
                <a:schemeClr val="dk1"/>
              </a:buClr>
              <a:buFont typeface="Arial"/>
              <a:buNone/>
            </a:pPr>
            <a:r>
              <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Mesure du premier lancer = 3,75 secondes</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Clr>
                <a:schemeClr val="dk1"/>
              </a:buClr>
              <a:buFont typeface="Arial"/>
              <a:buNone/>
            </a:pPr>
            <a:r>
              <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Mesure du deuxième lancer = 3,74 secondes</a:t>
            </a:r>
            <a:endParaRPr sz="2100">
              <a:solidFill>
                <a:srgbClr val="666666"/>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400">
              <a:solidFill>
                <a:srgbClr val="666666"/>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b="1" lang="fr-FR" sz="2500">
                <a:solidFill>
                  <a:srgbClr val="666666"/>
                </a:solidFill>
                <a:latin typeface="Calibri"/>
                <a:ea typeface="Calibri"/>
                <a:cs typeface="Calibri"/>
                <a:sym typeface="Calibri"/>
              </a:rPr>
              <a:t>Est-ce que la pierre se rendra au même endroit?? </a:t>
            </a:r>
            <a:endParaRPr b="1" sz="3300" u="sng">
              <a:solidFill>
                <a:srgbClr val="666666"/>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11620043f08_0_1314"/>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g11620043f08_0_131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536" name="Google Shape;536;g11620043f08_0_13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37" name="Google Shape;537;g11620043f08_0_13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Le chronomètre - Réponse</a:t>
            </a:r>
            <a:endParaRPr sz="3200">
              <a:solidFill>
                <a:srgbClr val="999999"/>
              </a:solidFill>
              <a:latin typeface="Short Stack"/>
              <a:ea typeface="Short Stack"/>
              <a:cs typeface="Short Stack"/>
              <a:sym typeface="Short Stack"/>
            </a:endParaRPr>
          </a:p>
        </p:txBody>
      </p:sp>
      <p:sp>
        <p:nvSpPr>
          <p:cNvPr id="538" name="Google Shape;538;g11620043f08_0_1314"/>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539" name="Google Shape;539;g11620043f08_0_1314"/>
          <p:cNvSpPr txBox="1"/>
          <p:nvPr/>
        </p:nvSpPr>
        <p:spPr>
          <a:xfrm>
            <a:off x="786375" y="1920625"/>
            <a:ext cx="10533900" cy="409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4400" u="sng">
                <a:solidFill>
                  <a:srgbClr val="666666"/>
                </a:solidFill>
                <a:latin typeface="Calibri"/>
                <a:ea typeface="Calibri"/>
                <a:cs typeface="Calibri"/>
                <a:sym typeface="Calibri"/>
              </a:rPr>
              <a:t>Réponse</a:t>
            </a:r>
            <a:r>
              <a:rPr b="1" lang="fr-FR" sz="4400" u="sng">
                <a:solidFill>
                  <a:srgbClr val="666666"/>
                </a:solidFill>
                <a:latin typeface="Calibri"/>
                <a:ea typeface="Calibri"/>
                <a:cs typeface="Calibri"/>
                <a:sym typeface="Calibri"/>
              </a:rPr>
              <a:t>!!</a:t>
            </a:r>
            <a:endParaRPr sz="2600">
              <a:solidFill>
                <a:srgbClr val="666666"/>
              </a:solidFill>
            </a:endParaRPr>
          </a:p>
          <a:p>
            <a:pPr indent="0" lvl="0" marL="0" rtl="0" algn="l">
              <a:spcBef>
                <a:spcPts val="0"/>
              </a:spcBef>
              <a:spcAft>
                <a:spcPts val="0"/>
              </a:spcAft>
              <a:buNone/>
            </a:pPr>
            <a:r>
              <a:t/>
            </a:r>
            <a:endParaRPr sz="2400">
              <a:solidFill>
                <a:srgbClr val="666666"/>
              </a:solidFill>
              <a:latin typeface="Calibri"/>
              <a:ea typeface="Calibri"/>
              <a:cs typeface="Calibri"/>
              <a:sym typeface="Calibri"/>
            </a:endParaRPr>
          </a:p>
          <a:p>
            <a:pPr indent="0" lvl="0" marL="0" rtl="0" algn="l">
              <a:spcBef>
                <a:spcPts val="0"/>
              </a:spcBef>
              <a:spcAft>
                <a:spcPts val="0"/>
              </a:spcAft>
              <a:buNone/>
            </a:pPr>
            <a:r>
              <a:rPr b="1" lang="fr-FR" sz="2100">
                <a:solidFill>
                  <a:srgbClr val="666666"/>
                </a:solidFill>
                <a:latin typeface="Calibri"/>
                <a:ea typeface="Calibri"/>
                <a:cs typeface="Calibri"/>
                <a:sym typeface="Calibri"/>
              </a:rPr>
              <a:t>Pas nécessairement</a:t>
            </a:r>
            <a:endParaRPr b="1" sz="2100">
              <a:solidFill>
                <a:srgbClr val="666666"/>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Bien que vous ayez obtenu la même mesure, il faut prendre certains facteurs en considération :</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Est-ce que votre coéquipier a effectué la même poussée du bloc de départ?</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Est-ce que votre coéquipier avait un lancer positif ou a retenu sa pierre au lâcher?</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Est-ce que votre coéquipier avait la même zone de lâcher?</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Est-ce que la trajectoire était la même ou différente?</a:t>
            </a:r>
            <a:endParaRPr sz="2100">
              <a:solidFill>
                <a:srgbClr val="666666"/>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11620043f08_0_1323"/>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11620043f08_0_1323"/>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546" name="Google Shape;546;g11620043f08_0_132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47" name="Google Shape;547;g11620043f08_0_13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Le chronomètre</a:t>
            </a:r>
            <a:endParaRPr sz="3200">
              <a:solidFill>
                <a:srgbClr val="999999"/>
              </a:solidFill>
              <a:latin typeface="Short Stack"/>
              <a:ea typeface="Short Stack"/>
              <a:cs typeface="Short Stack"/>
              <a:sym typeface="Short Stack"/>
            </a:endParaRPr>
          </a:p>
        </p:txBody>
      </p:sp>
      <p:sp>
        <p:nvSpPr>
          <p:cNvPr id="548" name="Google Shape;548;g11620043f08_0_1323"/>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549" name="Google Shape;549;g11620043f08_0_1323"/>
          <p:cNvSpPr txBox="1"/>
          <p:nvPr/>
        </p:nvSpPr>
        <p:spPr>
          <a:xfrm>
            <a:off x="786375" y="2530225"/>
            <a:ext cx="10533900" cy="3110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Dans le cas où le deuxième lancer aurait été effectué sur la même trajectoire, avec la même poussée du bloc de départ mais avec un lâcher positif, la pierre devrait avoir plus d’énergie et glisser plus loin.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Clr>
                <a:schemeClr val="dk1"/>
              </a:buClr>
              <a:buFont typeface="Arial"/>
              <a:buNone/>
            </a:pPr>
            <a:r>
              <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Pour le même temps chronométré, le deuxième lancer pourrait donc terminer sa course avec trois ou quatre pieds plus loin que pour le premier lancer.</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Clr>
                <a:schemeClr val="dk1"/>
              </a:buClr>
              <a:buFont typeface="Arial"/>
              <a:buNone/>
            </a:pPr>
            <a:r>
              <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Clr>
                <a:schemeClr val="dk1"/>
              </a:buClr>
              <a:buFont typeface="Arial"/>
              <a:buNone/>
            </a:pPr>
            <a:r>
              <a:rPr lang="fr-FR" sz="2100">
                <a:solidFill>
                  <a:srgbClr val="666666"/>
                </a:solidFill>
                <a:latin typeface="Calibri"/>
                <a:ea typeface="Calibri"/>
                <a:cs typeface="Calibri"/>
                <a:sym typeface="Calibri"/>
              </a:rPr>
              <a:t>→ Il faut donc être vigilant dans notre communication de la vitesse.</a:t>
            </a:r>
            <a:endParaRPr sz="2100">
              <a:solidFill>
                <a:srgbClr val="666666"/>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g10cab4fc2cb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55" name="Google Shape;555;g10cab4fc2cb_0_0"/>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556" name="Google Shape;556;g10cab4fc2cb_0_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57" name="Google Shape;557;g10cab4fc2cb_0_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558" name="Google Shape;558;g10cab4fc2cb_0_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10cab4fc2cb_0_0"/>
          <p:cNvSpPr txBox="1"/>
          <p:nvPr/>
        </p:nvSpPr>
        <p:spPr>
          <a:xfrm>
            <a:off x="457200" y="2068725"/>
            <a:ext cx="10972800" cy="39468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Rappelez</a:t>
            </a:r>
            <a:r>
              <a:rPr lang="fr-FR" sz="2100">
                <a:solidFill>
                  <a:srgbClr val="666666"/>
                </a:solidFill>
                <a:latin typeface="Calibri"/>
                <a:ea typeface="Calibri"/>
                <a:cs typeface="Calibri"/>
                <a:sym typeface="Calibri"/>
              </a:rPr>
              <a:t>-vous qu’il est important de bien connaître les zones d’appel pour les placements ainsi que le système de signaux pour les sorties que vous aurez créé avec votre équipe.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Ceci rendra votre communication plus efficace lors du jeu.</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chronomètre est un outil pratique mais qui peut parfois nous jouer des tours.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Apprenez à reconnaître les lancers de vos coéquipiers et développer votre oeil pour le jugement des pierres.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pratique vous aidera à juger et communiquer de façon plus efficace.</a:t>
            </a:r>
            <a:endParaRPr sz="2100">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0da257bab0_1_11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6" name="Google Shape;186;g10da257bab0_1_11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87" name="Google Shape;187;g10da257bab0_1_119"/>
          <p:cNvSpPr txBox="1"/>
          <p:nvPr>
            <p:ph type="title"/>
          </p:nvPr>
        </p:nvSpPr>
        <p:spPr>
          <a:xfrm>
            <a:off x="91225" y="339300"/>
            <a:ext cx="3432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Objectifs</a:t>
            </a:r>
            <a:endParaRPr sz="4700">
              <a:latin typeface="Short Stack"/>
              <a:ea typeface="Short Stack"/>
              <a:cs typeface="Short Stack"/>
              <a:sym typeface="Short Stack"/>
            </a:endParaRPr>
          </a:p>
        </p:txBody>
      </p:sp>
      <p:sp>
        <p:nvSpPr>
          <p:cNvPr id="188" name="Google Shape;188;g10da257bab0_1_119"/>
          <p:cNvSpPr txBox="1"/>
          <p:nvPr/>
        </p:nvSpPr>
        <p:spPr>
          <a:xfrm>
            <a:off x="382800" y="2123925"/>
            <a:ext cx="11298900" cy="380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Objectifs du programme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Apprentissage des technique de base du curling</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une expérience positive</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 environnement sécuritaire et encadré par des moniteurs</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des séances de développement au niveau récréatif</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Permettre à tous les participants de viser un niveau de jeu intermédiaire à la fin du niveau 4</a:t>
            </a:r>
            <a:endParaRPr b="0" i="0" sz="2100" u="none" cap="none" strike="noStrike">
              <a:solidFill>
                <a:srgbClr val="666666"/>
              </a:solidFill>
              <a:latin typeface="Calibri"/>
              <a:ea typeface="Calibri"/>
              <a:cs typeface="Calibri"/>
              <a:sym typeface="Calibri"/>
            </a:endParaRPr>
          </a:p>
        </p:txBody>
      </p:sp>
      <p:sp>
        <p:nvSpPr>
          <p:cNvPr id="189" name="Google Shape;189;g10da257bab0_1_11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g10cab4fc2cb_0_9"/>
          <p:cNvPicPr preferRelativeResize="0"/>
          <p:nvPr/>
        </p:nvPicPr>
        <p:blipFill>
          <a:blip r:embed="rId3">
            <a:alphaModFix amt="70000"/>
          </a:blip>
          <a:stretch>
            <a:fillRect/>
          </a:stretch>
        </p:blipFill>
        <p:spPr>
          <a:xfrm>
            <a:off x="-195075" y="-999750"/>
            <a:ext cx="12566902" cy="10818099"/>
          </a:xfrm>
          <a:prstGeom prst="rect">
            <a:avLst/>
          </a:prstGeom>
          <a:noFill/>
          <a:ln>
            <a:noFill/>
          </a:ln>
        </p:spPr>
      </p:pic>
      <p:sp>
        <p:nvSpPr>
          <p:cNvPr id="565" name="Google Shape;565;g10cab4fc2cb_0_9"/>
          <p:cNvSpPr/>
          <p:nvPr/>
        </p:nvSpPr>
        <p:spPr>
          <a:xfrm>
            <a:off x="852600" y="2128800"/>
            <a:ext cx="10486800" cy="26004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10cab4fc2cb_0_9"/>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5 - RÔLES DES JOUEURS</a:t>
            </a:r>
            <a:endParaRPr>
              <a:latin typeface="Caveat Brush"/>
              <a:ea typeface="Caveat Brush"/>
              <a:cs typeface="Caveat Brush"/>
              <a:sym typeface="Caveat Brush"/>
            </a:endParaRPr>
          </a:p>
        </p:txBody>
      </p:sp>
      <p:pic>
        <p:nvPicPr>
          <p:cNvPr id="567" name="Google Shape;567;g10cab4fc2cb_0_9"/>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d1e050df0c_0_14"/>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d1e050df0c_0_14"/>
          <p:cNvSpPr txBox="1"/>
          <p:nvPr/>
        </p:nvSpPr>
        <p:spPr>
          <a:xfrm>
            <a:off x="10189025" y="0"/>
            <a:ext cx="200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74" name="Google Shape;574;gd1e050df0c_0_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75" name="Google Shape;575;gd1e050df0c_0_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Premier</a:t>
            </a:r>
            <a:endParaRPr sz="3900">
              <a:latin typeface="Short Stack"/>
              <a:ea typeface="Short Stack"/>
              <a:cs typeface="Short Stack"/>
              <a:sym typeface="Short Stack"/>
            </a:endParaRPr>
          </a:p>
        </p:txBody>
      </p:sp>
      <p:sp>
        <p:nvSpPr>
          <p:cNvPr id="576" name="Google Shape;576;gd1e050df0c_0_14"/>
          <p:cNvSpPr txBox="1"/>
          <p:nvPr/>
        </p:nvSpPr>
        <p:spPr>
          <a:xfrm>
            <a:off x="288300" y="1977250"/>
            <a:ext cx="11511300" cy="440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Premier :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Joueur clé pour débuter la partie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les gardes et les placements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zone autour du bloc de départ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Prépare les pierres du troisième et du capitaine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77" name="Google Shape;577;gd1e050df0c_0_14"/>
          <p:cNvPicPr preferRelativeResize="0"/>
          <p:nvPr/>
        </p:nvPicPr>
        <p:blipFill rotWithShape="1">
          <a:blip r:embed="rId4">
            <a:alphaModFix/>
          </a:blip>
          <a:srcRect b="0" l="0" r="0" t="0"/>
          <a:stretch/>
        </p:blipFill>
        <p:spPr>
          <a:xfrm>
            <a:off x="7343400" y="2392440"/>
            <a:ext cx="4411500" cy="2940300"/>
          </a:xfrm>
          <a:prstGeom prst="snip1Rect">
            <a:avLst>
              <a:gd fmla="val 16667" name="adj"/>
            </a:avLst>
          </a:prstGeom>
          <a:noFill/>
          <a:ln>
            <a:noFill/>
          </a:ln>
        </p:spPr>
      </p:pic>
      <p:sp>
        <p:nvSpPr>
          <p:cNvPr id="578" name="Google Shape;578;gd1e050df0c_0_14"/>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Rappel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d1e050df0c_0_2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d1e050df0c_0_23"/>
          <p:cNvSpPr txBox="1"/>
          <p:nvPr/>
        </p:nvSpPr>
        <p:spPr>
          <a:xfrm>
            <a:off x="10217025" y="0"/>
            <a:ext cx="197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85" name="Google Shape;585;gd1e050df0c_0_2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86" name="Google Shape;586;gd1e050df0c_0_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Deuxième</a:t>
            </a:r>
            <a:endParaRPr sz="3900">
              <a:latin typeface="Short Stack"/>
              <a:ea typeface="Short Stack"/>
              <a:cs typeface="Short Stack"/>
              <a:sym typeface="Short Stack"/>
            </a:endParaRPr>
          </a:p>
        </p:txBody>
      </p:sp>
      <p:sp>
        <p:nvSpPr>
          <p:cNvPr id="587" name="Google Shape;587;gd1e050df0c_0_23"/>
          <p:cNvSpPr txBox="1"/>
          <p:nvPr/>
        </p:nvSpPr>
        <p:spPr>
          <a:xfrm>
            <a:off x="288300" y="1672450"/>
            <a:ext cx="7007400" cy="4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Deuxième : </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Aide à dégager les pierres à la fin de chaque bout</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trajectoire du prochain lancer entre la ligne arrière et la ligne de jeu</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Peut se rendre à la ligne de jeu de la maison active si le capitaine et le troisième ont besoin de conseils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 lors d’un bout</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88" name="Google Shape;588;gd1e050df0c_0_23"/>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
        <p:nvSpPr>
          <p:cNvPr id="589" name="Google Shape;589;gd1e050df0c_0_23"/>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Rappel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d1e050df0c_0_32"/>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d1e050df0c_0_32"/>
          <p:cNvSpPr txBox="1"/>
          <p:nvPr/>
        </p:nvSpPr>
        <p:spPr>
          <a:xfrm>
            <a:off x="10203025" y="0"/>
            <a:ext cx="198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96" name="Google Shape;596;gd1e050df0c_0_3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97" name="Google Shape;597;gd1e050df0c_0_3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Troisième</a:t>
            </a:r>
            <a:endParaRPr sz="3900">
              <a:latin typeface="Short Stack"/>
              <a:ea typeface="Short Stack"/>
              <a:cs typeface="Short Stack"/>
              <a:sym typeface="Short Stack"/>
            </a:endParaRPr>
          </a:p>
        </p:txBody>
      </p:sp>
      <p:sp>
        <p:nvSpPr>
          <p:cNvPr id="598" name="Google Shape;598;gd1e050df0c_0_32"/>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Troisième (vice-capitaine)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Représente le lien entre le capitaine et les premiers et deuxième joueurs</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Renforce les décisions du capitaine</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Gère le temps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 et est alerte aux changements des conditions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Remplace le capitaine dans la maison lorsque ce dernier lance ses pierres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de façon claire et efficace avec ses coéquipiers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Effectue les mesures et affiche les points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99" name="Google Shape;599;gd1e050df0c_0_32"/>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
        <p:nvSpPr>
          <p:cNvPr id="600" name="Google Shape;600;gd1e050df0c_0_32"/>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Rappel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d1e050df0c_0_41"/>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d1e050df0c_0_41"/>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07" name="Google Shape;607;gd1e050df0c_0_4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08" name="Google Shape;608;gd1e050df0c_0_4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Capitaine</a:t>
            </a:r>
            <a:endParaRPr sz="3900">
              <a:latin typeface="Short Stack"/>
              <a:ea typeface="Short Stack"/>
              <a:cs typeface="Short Stack"/>
              <a:sym typeface="Short Stack"/>
            </a:endParaRPr>
          </a:p>
        </p:txBody>
      </p:sp>
      <p:sp>
        <p:nvSpPr>
          <p:cNvPr id="609" name="Google Shape;609;gd1e050df0c_0_41"/>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Est le leader de l’équipe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Établie la stratégie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de façon claire et efficace le jeu a effectué</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avec ses coéquipiers pendant la partie (conditions de glaces, stratégie, rétroaction des lancers, etc.)</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Ajuste la stratégie selon les forces et les faiblesses de son équipe et de ses adversaires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Doit particulièrement exceller dans les placements et les jeux sous pression</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610" name="Google Shape;610;gd1e050df0c_0_41"/>
          <p:cNvPicPr preferRelativeResize="0"/>
          <p:nvPr/>
        </p:nvPicPr>
        <p:blipFill rotWithShape="1">
          <a:blip r:embed="rId4">
            <a:alphaModFix/>
          </a:blip>
          <a:srcRect b="0" l="0" r="0" t="0"/>
          <a:stretch/>
        </p:blipFill>
        <p:spPr>
          <a:xfrm>
            <a:off x="7343400" y="2508786"/>
            <a:ext cx="4411500" cy="2823900"/>
          </a:xfrm>
          <a:prstGeom prst="snip1Rect">
            <a:avLst>
              <a:gd fmla="val 16667" name="adj"/>
            </a:avLst>
          </a:prstGeom>
          <a:noFill/>
          <a:ln>
            <a:noFill/>
          </a:ln>
        </p:spPr>
      </p:pic>
      <p:sp>
        <p:nvSpPr>
          <p:cNvPr id="611" name="Google Shape;611;gd1e050df0c_0_41"/>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Rappel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11620043f08_0_133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11620043f08_0_1333"/>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18" name="Google Shape;618;g11620043f08_0_133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19" name="Google Shape;619;g11620043f08_0_133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Rôles des joueurs - Entraîneur</a:t>
            </a:r>
            <a:endParaRPr sz="3600">
              <a:latin typeface="Short Stack"/>
              <a:ea typeface="Short Stack"/>
              <a:cs typeface="Short Stack"/>
              <a:sym typeface="Short Stack"/>
            </a:endParaRPr>
          </a:p>
        </p:txBody>
      </p:sp>
      <p:sp>
        <p:nvSpPr>
          <p:cNvPr id="620" name="Google Shape;620;g11620043f08_0_1333"/>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Entraîneur</a:t>
            </a:r>
            <a:r>
              <a:rPr b="1" i="0" lang="fr-FR" sz="2100" u="none" cap="none" strike="noStrike">
                <a:solidFill>
                  <a:srgbClr val="666666"/>
                </a:solidFill>
                <a:latin typeface="Calibri"/>
                <a:ea typeface="Calibri"/>
                <a:cs typeface="Calibri"/>
                <a:sym typeface="Calibri"/>
              </a:rPr>
              <a:t> : </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Établit un plan de saison (objectifs, valeurs, tournois, pratiques, rencontres, entraînements, etc.)</a:t>
            </a:r>
            <a:endParaRPr sz="2100">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Établit des plans de pratique selon les objectifs visés</a:t>
            </a:r>
            <a:endParaRPr sz="2100">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Aide à créer une dynamique d’équipe et renforce le rôle de chaque joueur</a:t>
            </a:r>
            <a:endParaRPr sz="2100">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Agit comme mentor avec son équipe</a:t>
            </a:r>
            <a:endParaRPr sz="2100">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S’assure du respect des règles et des valeurs éthiques</a:t>
            </a:r>
            <a:endParaRPr sz="2100">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Agit comme motivateur envers l’équipe</a:t>
            </a:r>
            <a:endParaRPr sz="2100">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Apporte ses connaissances sur les plans techniques, tactiques et invite d’autres intervenants (ex. : préparateur mental)</a:t>
            </a:r>
            <a:endParaRPr sz="2100">
              <a:solidFill>
                <a:srgbClr val="666666"/>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4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4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621" name="Google Shape;621;g11620043f08_0_1333"/>
          <p:cNvSpPr txBox="1"/>
          <p:nvPr/>
        </p:nvSpPr>
        <p:spPr>
          <a:xfrm rot="451511">
            <a:off x="9202454" y="1011607"/>
            <a:ext cx="2354882" cy="8003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Rappel !!</a:t>
            </a:r>
            <a:endParaRPr b="1" i="0" sz="4000" u="none" cap="none" strike="noStrike">
              <a:solidFill>
                <a:srgbClr val="666666"/>
              </a:solidFill>
              <a:latin typeface="Calibri"/>
              <a:ea typeface="Calibri"/>
              <a:cs typeface="Calibri"/>
              <a:sym typeface="Calibri"/>
            </a:endParaRPr>
          </a:p>
        </p:txBody>
      </p:sp>
      <p:pic>
        <p:nvPicPr>
          <p:cNvPr id="622" name="Google Shape;622;g11620043f08_0_1333"/>
          <p:cNvPicPr preferRelativeResize="0"/>
          <p:nvPr/>
        </p:nvPicPr>
        <p:blipFill>
          <a:blip r:embed="rId4">
            <a:alphaModFix/>
          </a:blip>
          <a:stretch>
            <a:fillRect/>
          </a:stretch>
        </p:blipFill>
        <p:spPr>
          <a:xfrm>
            <a:off x="7419600" y="2402825"/>
            <a:ext cx="4411500" cy="2944500"/>
          </a:xfrm>
          <a:prstGeom prst="snip1Rect">
            <a:avLst>
              <a:gd fmla="val 16667" name="adj"/>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11620043f08_0_1344"/>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11620043f08_0_1344"/>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29" name="Google Shape;629;g11620043f08_0_134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30" name="Google Shape;630;g11620043f08_0_134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Communication</a:t>
            </a:r>
            <a:endParaRPr sz="3600">
              <a:latin typeface="Short Stack"/>
              <a:ea typeface="Short Stack"/>
              <a:cs typeface="Short Stack"/>
              <a:sym typeface="Short Stack"/>
            </a:endParaRPr>
          </a:p>
        </p:txBody>
      </p:sp>
      <p:sp>
        <p:nvSpPr>
          <p:cNvPr id="631" name="Google Shape;631;g11620043f08_0_1344"/>
          <p:cNvSpPr txBox="1"/>
          <p:nvPr/>
        </p:nvSpPr>
        <p:spPr>
          <a:xfrm>
            <a:off x="288300" y="15962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lang="fr-FR" sz="2500">
                <a:solidFill>
                  <a:srgbClr val="666666"/>
                </a:solidFill>
                <a:latin typeface="Calibri"/>
                <a:ea typeface="Calibri"/>
                <a:cs typeface="Calibri"/>
                <a:sym typeface="Calibri"/>
              </a:rPr>
              <a:t>Conseils pour améliorer la communication : </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Avoir une rencontre d’équipe avant la partie afin de discuter d’un plan de stratégie</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Valider le système de signes pour l’appel des poids de sorties</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Un seul brosseur qui communique la vitesse de la pierre au capitaine</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capitaine qui communique l’axe de la trajectoire de la pierre aux brosseurs</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Avoir de mini-rencontres entre les bouts pour discuter de l’état de la glace ou le plan stratégique pour le bout à venir</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Faire une rencontre après la partie afin de faire un retour sur les points positifs et les points à améliorer.</a:t>
            </a:r>
            <a:endParaRPr sz="2400">
              <a:solidFill>
                <a:srgbClr val="666666"/>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4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632" name="Google Shape;632;g11620043f08_0_1344"/>
          <p:cNvSpPr txBox="1"/>
          <p:nvPr/>
        </p:nvSpPr>
        <p:spPr>
          <a:xfrm>
            <a:off x="9606975" y="739563"/>
            <a:ext cx="1232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pic>
        <p:nvPicPr>
          <p:cNvPr id="633" name="Google Shape;633;g11620043f08_0_1344"/>
          <p:cNvPicPr preferRelativeResize="0"/>
          <p:nvPr/>
        </p:nvPicPr>
        <p:blipFill>
          <a:blip r:embed="rId4">
            <a:alphaModFix/>
          </a:blip>
          <a:stretch>
            <a:fillRect/>
          </a:stretch>
        </p:blipFill>
        <p:spPr>
          <a:xfrm>
            <a:off x="7685500" y="2413014"/>
            <a:ext cx="4049400" cy="2841300"/>
          </a:xfrm>
          <a:prstGeom prst="snip1Rect">
            <a:avLst>
              <a:gd fmla="val 16667"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11620043f08_0_1355"/>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g11620043f08_0_1355"/>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40" name="Google Shape;640;g11620043f08_0_135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41" name="Google Shape;641;g11620043f08_0_135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42" name="Google Shape;642;g11620043f08_0_1355"/>
          <p:cNvSpPr txBox="1"/>
          <p:nvPr/>
        </p:nvSpPr>
        <p:spPr>
          <a:xfrm>
            <a:off x="2910800" y="2065588"/>
            <a:ext cx="6341400" cy="53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lang="fr-FR" sz="3000">
                <a:solidFill>
                  <a:srgbClr val="666666"/>
                </a:solidFill>
                <a:latin typeface="Calibri"/>
                <a:ea typeface="Calibri"/>
                <a:cs typeface="Calibri"/>
                <a:sym typeface="Calibri"/>
              </a:rPr>
              <a:t>Qu’est-ce que la préparation mentale?</a:t>
            </a:r>
            <a:r>
              <a:rPr b="1" i="0" lang="fr-FR" sz="2500" u="none" cap="none" strike="noStrike">
                <a:solidFill>
                  <a:srgbClr val="666666"/>
                </a:solidFill>
                <a:latin typeface="Calibri"/>
                <a:ea typeface="Calibri"/>
                <a:cs typeface="Calibri"/>
                <a:sym typeface="Calibri"/>
              </a:rPr>
              <a:t> </a:t>
            </a:r>
            <a:endParaRPr sz="2400">
              <a:solidFill>
                <a:srgbClr val="666666"/>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4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643" name="Google Shape;643;g11620043f08_0_1355"/>
          <p:cNvSpPr txBox="1"/>
          <p:nvPr/>
        </p:nvSpPr>
        <p:spPr>
          <a:xfrm>
            <a:off x="1952200" y="2754700"/>
            <a:ext cx="8229600" cy="3916500"/>
          </a:xfrm>
          <a:prstGeom prst="rect">
            <a:avLst/>
          </a:prstGeom>
          <a:noFill/>
          <a:ln>
            <a:noFill/>
          </a:ln>
        </p:spPr>
        <p:txBody>
          <a:bodyPr anchorCtr="0" anchor="t" bIns="45700" lIns="91425" spcFirstLastPara="1" rIns="91425" wrap="square" tIns="45700">
            <a:normAutofit/>
          </a:bodyPr>
          <a:lstStyle/>
          <a:p>
            <a:pPr indent="0" lvl="0" marL="0" rtl="0" algn="l">
              <a:spcBef>
                <a:spcPts val="480"/>
              </a:spcBef>
              <a:spcAft>
                <a:spcPts val="0"/>
              </a:spcAft>
              <a:buNone/>
            </a:pPr>
            <a:r>
              <a:t/>
            </a:r>
            <a:endParaRPr sz="2400">
              <a:solidFill>
                <a:srgbClr val="000000"/>
              </a:solidFill>
              <a:latin typeface="Calibri"/>
              <a:ea typeface="Calibri"/>
              <a:cs typeface="Calibri"/>
              <a:sym typeface="Calibri"/>
            </a:endParaRPr>
          </a:p>
          <a:p>
            <a:pPr indent="-19050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19050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19050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0" rtl="0" algn="l">
              <a:spcBef>
                <a:spcPts val="480"/>
              </a:spcBef>
              <a:spcAft>
                <a:spcPts val="0"/>
              </a:spcAft>
              <a:buNone/>
            </a:pPr>
            <a:r>
              <a:t/>
            </a:r>
            <a:endParaRPr b="1" sz="2400">
              <a:solidFill>
                <a:srgbClr val="000000"/>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p:txBody>
      </p:sp>
      <p:pic>
        <p:nvPicPr>
          <p:cNvPr descr="Photo 15-09-19 10 50 57.jpg" id="644" name="Google Shape;644;g11620043f08_0_1355"/>
          <p:cNvPicPr preferRelativeResize="0"/>
          <p:nvPr/>
        </p:nvPicPr>
        <p:blipFill rotWithShape="1">
          <a:blip r:embed="rId4">
            <a:alphaModFix/>
          </a:blip>
          <a:srcRect b="0" l="0" r="0" t="0"/>
          <a:stretch/>
        </p:blipFill>
        <p:spPr>
          <a:xfrm>
            <a:off x="3761744" y="2894155"/>
            <a:ext cx="4608512" cy="3456384"/>
          </a:xfrm>
          <a:prstGeom prst="rect">
            <a:avLst/>
          </a:prstGeom>
          <a:noFill/>
          <a:ln>
            <a:noFill/>
          </a:ln>
        </p:spPr>
      </p:pic>
      <p:pic>
        <p:nvPicPr>
          <p:cNvPr descr="Hard-work.png" id="645" name="Google Shape;645;g11620043f08_0_1355"/>
          <p:cNvPicPr preferRelativeResize="0"/>
          <p:nvPr/>
        </p:nvPicPr>
        <p:blipFill rotWithShape="1">
          <a:blip r:embed="rId5">
            <a:alphaModFix/>
          </a:blip>
          <a:srcRect b="0" l="0" r="0" t="0"/>
          <a:stretch/>
        </p:blipFill>
        <p:spPr>
          <a:xfrm>
            <a:off x="8683291" y="3614210"/>
            <a:ext cx="1597144" cy="1683795"/>
          </a:xfrm>
          <a:prstGeom prst="rect">
            <a:avLst/>
          </a:prstGeom>
          <a:noFill/>
          <a:ln>
            <a:noFill/>
          </a:ln>
          <a:effectLst>
            <a:outerShdw blurRad="57150" rotWithShape="0" algn="bl" dir="5400000" dist="19050">
              <a:srgbClr val="000000">
                <a:alpha val="50000"/>
              </a:srgbClr>
            </a:outerShdw>
          </a:effectLst>
        </p:spPr>
      </p:pic>
      <p:pic>
        <p:nvPicPr>
          <p:cNvPr descr="balance.jpg" id="646" name="Google Shape;646;g11620043f08_0_1355"/>
          <p:cNvPicPr preferRelativeResize="0"/>
          <p:nvPr/>
        </p:nvPicPr>
        <p:blipFill rotWithShape="1">
          <a:blip r:embed="rId6">
            <a:alphaModFix/>
          </a:blip>
          <a:srcRect b="0" l="0" r="0" t="0"/>
          <a:stretch/>
        </p:blipFill>
        <p:spPr>
          <a:xfrm>
            <a:off x="1882572" y="3614210"/>
            <a:ext cx="1566119" cy="1469542"/>
          </a:xfrm>
          <a:prstGeom prst="rect">
            <a:avLst/>
          </a:prstGeom>
          <a:noFill/>
          <a:ln>
            <a:noFill/>
          </a:ln>
          <a:effectLst>
            <a:outerShdw blurRad="57150" rotWithShape="0" algn="bl" dir="5400000" dist="19050">
              <a:srgbClr val="000000">
                <a:alpha val="50000"/>
              </a:srgbClr>
            </a:outerShdw>
          </a:effectLst>
        </p:spPr>
      </p:pic>
      <p:sp>
        <p:nvSpPr>
          <p:cNvPr id="647" name="Google Shape;647;g11620043f08_0_1355"/>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11620043f08_0_1370"/>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11620043f08_0_1370"/>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54" name="Google Shape;654;g11620043f08_0_137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55" name="Google Shape;655;g11620043f08_0_137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56" name="Google Shape;656;g11620043f08_0_1370"/>
          <p:cNvSpPr txBox="1"/>
          <p:nvPr/>
        </p:nvSpPr>
        <p:spPr>
          <a:xfrm>
            <a:off x="318600" y="2065600"/>
            <a:ext cx="9250200" cy="4478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600"/>
              <a:buFont typeface="Arial"/>
              <a:buNone/>
            </a:pPr>
            <a:r>
              <a:rPr b="1" lang="fr-FR" sz="2100" u="sng">
                <a:solidFill>
                  <a:srgbClr val="666666"/>
                </a:solidFill>
                <a:latin typeface="Calibri"/>
                <a:ea typeface="Calibri"/>
                <a:cs typeface="Calibri"/>
                <a:sym typeface="Calibri"/>
              </a:rPr>
              <a:t>La préparation mentale </a:t>
            </a:r>
            <a:r>
              <a:rPr b="1" lang="fr-FR" sz="2100">
                <a:solidFill>
                  <a:srgbClr val="666666"/>
                </a:solidFill>
                <a:latin typeface="Calibri"/>
                <a:ea typeface="Calibri"/>
                <a:cs typeface="Calibri"/>
                <a:sym typeface="Calibri"/>
              </a:rPr>
              <a:t>est un entraînement qui consiste à développer les habiletés mentales et cognitives dans l’objectif d’optimiser la performance.</a:t>
            </a:r>
            <a:endParaRPr b="1"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b="1" lang="fr-FR" sz="2100">
                <a:solidFill>
                  <a:srgbClr val="666666"/>
                </a:solidFill>
                <a:latin typeface="Calibri"/>
                <a:ea typeface="Calibri"/>
                <a:cs typeface="Calibri"/>
                <a:sym typeface="Calibri"/>
              </a:rPr>
              <a:t>Différentes techniques utilisées :</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rPr lang="fr-FR" sz="2100">
                <a:solidFill>
                  <a:srgbClr val="666666"/>
                </a:solidFill>
                <a:latin typeface="Calibri"/>
                <a:ea typeface="Calibri"/>
                <a:cs typeface="Calibri"/>
                <a:sym typeface="Calibri"/>
              </a:rPr>
              <a:t>🥌 L’hypnose</a:t>
            </a:r>
            <a:endParaRPr sz="2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rPr lang="fr-FR" sz="2100">
                <a:solidFill>
                  <a:srgbClr val="666666"/>
                </a:solidFill>
                <a:latin typeface="Calibri"/>
                <a:ea typeface="Calibri"/>
                <a:cs typeface="Calibri"/>
                <a:sym typeface="Calibri"/>
              </a:rPr>
              <a:t>🥌 L’imagerie mentale/la visualisation</a:t>
            </a:r>
            <a:endParaRPr sz="2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rPr lang="fr-FR" sz="2100">
                <a:solidFill>
                  <a:srgbClr val="666666"/>
                </a:solidFill>
                <a:latin typeface="Calibri"/>
                <a:ea typeface="Calibri"/>
                <a:cs typeface="Calibri"/>
                <a:sym typeface="Calibri"/>
              </a:rPr>
              <a:t>🥌 Les techniques de relaxation</a:t>
            </a:r>
            <a:endParaRPr sz="2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rPr lang="fr-FR" sz="2100">
                <a:solidFill>
                  <a:srgbClr val="666666"/>
                </a:solidFill>
                <a:latin typeface="Calibri"/>
                <a:ea typeface="Calibri"/>
                <a:cs typeface="Calibri"/>
                <a:sym typeface="Calibri"/>
              </a:rPr>
              <a:t>🥌 La programmation neuro-linguistique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La pratique régulière de différentes techniques permettra une meilleure concentration lors des parties.</a:t>
            </a:r>
            <a:endParaRPr sz="2100">
              <a:solidFill>
                <a:srgbClr val="666666"/>
              </a:solidFill>
              <a:latin typeface="Calibri"/>
              <a:ea typeface="Calibri"/>
              <a:cs typeface="Calibri"/>
              <a:sym typeface="Calibri"/>
            </a:endParaRPr>
          </a:p>
        </p:txBody>
      </p:sp>
      <p:sp>
        <p:nvSpPr>
          <p:cNvPr id="657" name="Google Shape;657;g11620043f08_0_1370"/>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pic>
        <p:nvPicPr>
          <p:cNvPr id="658" name="Google Shape;658;g11620043f08_0_1370"/>
          <p:cNvPicPr preferRelativeResize="0"/>
          <p:nvPr/>
        </p:nvPicPr>
        <p:blipFill rotWithShape="1">
          <a:blip r:embed="rId4">
            <a:alphaModFix/>
          </a:blip>
          <a:srcRect b="0" l="0" r="0" t="0"/>
          <a:stretch/>
        </p:blipFill>
        <p:spPr>
          <a:xfrm>
            <a:off x="5863700" y="2964225"/>
            <a:ext cx="2260525" cy="2270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11620043f08_0_1384"/>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11620043f08_0_1384"/>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65" name="Google Shape;665;g11620043f08_0_138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66" name="Google Shape;666;g11620043f08_0_138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67" name="Google Shape;667;g11620043f08_0_1384"/>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68" name="Google Shape;668;g11620043f08_0_1384"/>
          <p:cNvSpPr txBox="1"/>
          <p:nvPr/>
        </p:nvSpPr>
        <p:spPr>
          <a:xfrm>
            <a:off x="84475" y="1725175"/>
            <a:ext cx="105507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Les 12 habiletés mentales, selon Durand-Bush et Salmela (1995) :</a:t>
            </a:r>
            <a:endParaRPr b="1" sz="2100">
              <a:solidFill>
                <a:srgbClr val="666666"/>
              </a:solidFill>
              <a:latin typeface="Calibri"/>
              <a:ea typeface="Calibri"/>
              <a:cs typeface="Calibri"/>
              <a:sym typeface="Calibri"/>
            </a:endParaRPr>
          </a:p>
          <a:p>
            <a:pPr indent="0" lvl="0" marL="0" rtl="0" algn="l">
              <a:spcBef>
                <a:spcPts val="0"/>
              </a:spcBef>
              <a:spcAft>
                <a:spcPts val="0"/>
              </a:spcAft>
              <a:buNone/>
            </a:pPr>
            <a:br>
              <a:rPr lang="fr-FR" sz="2100">
                <a:solidFill>
                  <a:schemeClr val="dk1"/>
                </a:solidFill>
                <a:latin typeface="Calibri"/>
                <a:ea typeface="Calibri"/>
                <a:cs typeface="Calibri"/>
                <a:sym typeface="Calibri"/>
              </a:rPr>
            </a:br>
            <a:r>
              <a:rPr lang="fr-FR" sz="2100">
                <a:solidFill>
                  <a:srgbClr val="666666"/>
                </a:solidFill>
                <a:latin typeface="Calibri"/>
                <a:ea typeface="Calibri"/>
                <a:cs typeface="Calibri"/>
                <a:sym typeface="Calibri"/>
              </a:rPr>
              <a:t>→ </a:t>
            </a:r>
            <a:r>
              <a:rPr lang="fr-FR" sz="2100" u="sng">
                <a:solidFill>
                  <a:srgbClr val="666666"/>
                </a:solidFill>
                <a:latin typeface="Calibri"/>
                <a:ea typeface="Calibri"/>
                <a:cs typeface="Calibri"/>
                <a:sym typeface="Calibri"/>
              </a:rPr>
              <a:t>Les habiletés de base (3) </a:t>
            </a:r>
            <a:r>
              <a:rPr lang="fr-FR" sz="2100">
                <a:solidFill>
                  <a:srgbClr val="666666"/>
                </a:solidFill>
                <a:latin typeface="Calibri"/>
                <a:ea typeface="Calibri"/>
                <a:cs typeface="Calibri"/>
                <a:sym typeface="Calibri"/>
              </a:rPr>
              <a:t>: fixation de buts, engagement, confiance.</a:t>
            </a:r>
            <a:br>
              <a:rPr lang="fr-FR" sz="2100">
                <a:solidFill>
                  <a:srgbClr val="666666"/>
                </a:solidFill>
                <a:latin typeface="Calibri"/>
                <a:ea typeface="Calibri"/>
                <a:cs typeface="Calibri"/>
                <a:sym typeface="Calibri"/>
              </a:rPr>
            </a:br>
            <a:r>
              <a:rPr lang="fr-FR" sz="2100">
                <a:solidFill>
                  <a:srgbClr val="666666"/>
                </a:solidFill>
                <a:latin typeface="Calibri"/>
                <a:ea typeface="Calibri"/>
                <a:cs typeface="Calibri"/>
                <a:sym typeface="Calibri"/>
              </a:rPr>
              <a:t>→ </a:t>
            </a:r>
            <a:r>
              <a:rPr lang="fr-FR" sz="2100" u="sng">
                <a:solidFill>
                  <a:srgbClr val="666666"/>
                </a:solidFill>
                <a:latin typeface="Calibri"/>
                <a:ea typeface="Calibri"/>
                <a:cs typeface="Calibri"/>
                <a:sym typeface="Calibri"/>
              </a:rPr>
              <a:t>Les habiletés psycho-somatiques (4)</a:t>
            </a:r>
            <a:r>
              <a:rPr lang="fr-FR" sz="2100">
                <a:solidFill>
                  <a:srgbClr val="666666"/>
                </a:solidFill>
                <a:latin typeface="Calibri"/>
                <a:ea typeface="Calibri"/>
                <a:cs typeface="Calibri"/>
                <a:sym typeface="Calibri"/>
              </a:rPr>
              <a:t> : contrôle de la peur, gestion du stress, relaxation, activation.</a:t>
            </a:r>
            <a:br>
              <a:rPr lang="fr-FR" sz="2100">
                <a:solidFill>
                  <a:srgbClr val="666666"/>
                </a:solidFill>
                <a:latin typeface="Calibri"/>
                <a:ea typeface="Calibri"/>
                <a:cs typeface="Calibri"/>
                <a:sym typeface="Calibri"/>
              </a:rPr>
            </a:br>
            <a:r>
              <a:rPr lang="fr-FR" sz="2100">
                <a:solidFill>
                  <a:srgbClr val="666666"/>
                </a:solidFill>
                <a:latin typeface="Calibri"/>
                <a:ea typeface="Calibri"/>
                <a:cs typeface="Calibri"/>
                <a:sym typeface="Calibri"/>
              </a:rPr>
              <a:t>→ </a:t>
            </a:r>
            <a:r>
              <a:rPr lang="fr-FR" sz="2100" u="sng">
                <a:solidFill>
                  <a:srgbClr val="666666"/>
                </a:solidFill>
                <a:latin typeface="Calibri"/>
                <a:ea typeface="Calibri"/>
                <a:cs typeface="Calibri"/>
                <a:sym typeface="Calibri"/>
              </a:rPr>
              <a:t>Les habiletés cognitives (5) </a:t>
            </a:r>
            <a:r>
              <a:rPr lang="fr-FR" sz="2100">
                <a:solidFill>
                  <a:srgbClr val="666666"/>
                </a:solidFill>
                <a:latin typeface="Calibri"/>
                <a:ea typeface="Calibri"/>
                <a:cs typeface="Calibri"/>
                <a:sym typeface="Calibri"/>
              </a:rPr>
              <a:t>: concentration, contrôle des distractions, imagerie, pratique mentale, préparation à la compétition.</a:t>
            </a:r>
            <a:endParaRPr sz="1100">
              <a:solidFill>
                <a:srgbClr val="666666"/>
              </a:solidFill>
            </a:endParaRPr>
          </a:p>
        </p:txBody>
      </p:sp>
      <p:pic>
        <p:nvPicPr>
          <p:cNvPr id="669" name="Google Shape;669;g11620043f08_0_1384"/>
          <p:cNvPicPr preferRelativeResize="0"/>
          <p:nvPr/>
        </p:nvPicPr>
        <p:blipFill rotWithShape="1">
          <a:blip r:embed="rId4">
            <a:alphaModFix/>
          </a:blip>
          <a:srcRect b="0" l="0" r="0" t="0"/>
          <a:stretch/>
        </p:blipFill>
        <p:spPr>
          <a:xfrm>
            <a:off x="3477100" y="4232750"/>
            <a:ext cx="4231764" cy="2339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0da257bab0_1_12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 name="Google Shape;195;g10da257bab0_1_12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96" name="Google Shape;196;g10da257bab0_1_12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Thèmes</a:t>
            </a:r>
            <a:endParaRPr sz="4700">
              <a:latin typeface="Short Stack"/>
              <a:ea typeface="Short Stack"/>
              <a:cs typeface="Short Stack"/>
              <a:sym typeface="Short Stack"/>
            </a:endParaRPr>
          </a:p>
        </p:txBody>
      </p:sp>
      <p:sp>
        <p:nvSpPr>
          <p:cNvPr id="197" name="Google Shape;197;g10da257bab0_1_129"/>
          <p:cNvSpPr txBox="1"/>
          <p:nvPr/>
        </p:nvSpPr>
        <p:spPr>
          <a:xfrm>
            <a:off x="63825" y="1207800"/>
            <a:ext cx="6464700" cy="515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différents thèmes abordés lors du niveau </a:t>
            </a:r>
            <a:r>
              <a:rPr b="1" lang="fr-FR" sz="2500">
                <a:solidFill>
                  <a:srgbClr val="666666"/>
                </a:solidFill>
                <a:latin typeface="Calibri"/>
                <a:ea typeface="Calibri"/>
                <a:cs typeface="Calibri"/>
                <a:sym typeface="Calibri"/>
              </a:rPr>
              <a:t>4</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de la technique de lancer</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Révision de la prise de la pierre et du lâcher</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Développement de la routine de lancer</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Amélioration des techniques pour le brossage en position ouverte et en position fermée</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Introduction des différentes techniques de brossage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Perfectionnement du contrôle de pesanteur</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Amélioration de l’utilisation du chronomètre</a:t>
            </a:r>
            <a:endParaRPr b="0" i="0" sz="2100" u="none" cap="none" strike="noStrike">
              <a:solidFill>
                <a:srgbClr val="666666"/>
              </a:solidFill>
              <a:latin typeface="Calibri"/>
              <a:ea typeface="Calibri"/>
              <a:cs typeface="Calibri"/>
              <a:sym typeface="Calibri"/>
            </a:endParaRPr>
          </a:p>
        </p:txBody>
      </p:sp>
      <p:sp>
        <p:nvSpPr>
          <p:cNvPr id="198" name="Google Shape;198;g10da257bab0_1_129"/>
          <p:cNvSpPr txBox="1"/>
          <p:nvPr/>
        </p:nvSpPr>
        <p:spPr>
          <a:xfrm>
            <a:off x="6541875" y="2505975"/>
            <a:ext cx="55740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Développer des plans de stratégie avec les bonnes tactiques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des thèmes sur la préparation mentale, la nutrition et l’entraînement physique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Apprendre à gérer les distractions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Préparation aux tournois (Circuit Colts et championnat des clubs)</a:t>
            </a:r>
            <a:endParaRPr b="0" i="0" sz="2100" u="none" cap="none" strike="noStrike">
              <a:solidFill>
                <a:srgbClr val="666666"/>
              </a:solidFill>
              <a:latin typeface="Calibri"/>
              <a:ea typeface="Calibri"/>
              <a:cs typeface="Calibri"/>
              <a:sym typeface="Calibri"/>
            </a:endParaRPr>
          </a:p>
        </p:txBody>
      </p:sp>
      <p:sp>
        <p:nvSpPr>
          <p:cNvPr id="199" name="Google Shape;199;g10da257bab0_1_12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11620043f08_0_139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11620043f08_0_1399"/>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76" name="Google Shape;676;g11620043f08_0_139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77" name="Google Shape;677;g11620043f08_0_139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78" name="Google Shape;678;g11620043f08_0_1399"/>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79" name="Google Shape;679;g11620043f08_0_1399"/>
          <p:cNvSpPr txBox="1"/>
          <p:nvPr/>
        </p:nvSpPr>
        <p:spPr>
          <a:xfrm>
            <a:off x="160675" y="1953775"/>
            <a:ext cx="10550700" cy="458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Certains bénéfices de la préparation mentale chez le sportif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800"/>
              <a:buFont typeface="Arial"/>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La gestion de la souffrance : accepter la douleur qu'implique un effort</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Gérer son stress : diminuer le stress négatif et favoriser le stress positif</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Faire abstraction d'un problème : mettre de côté un élément extérieur pouvant altérer les performances</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Optimiser le sommeil</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Corriger, améliorer ou mémoriser un geste technique.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Augmenter les capacités de concentration</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Gérer une période de blessure : acceptation de la blessure et de l'inactivité durant cette période, en profiter pour progresser au niveau du mental</a:t>
            </a:r>
            <a:endParaRPr sz="2100">
              <a:solidFill>
                <a:srgbClr val="66666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1620043f08_0_140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g11620043f08_0_1409"/>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86" name="Google Shape;686;g11620043f08_0_140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87" name="Google Shape;687;g11620043f08_0_140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88" name="Google Shape;688;g11620043f08_0_1409"/>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89" name="Google Shape;689;g11620043f08_0_1409"/>
          <p:cNvSpPr txBox="1"/>
          <p:nvPr/>
        </p:nvSpPr>
        <p:spPr>
          <a:xfrm>
            <a:off x="236875" y="1648975"/>
            <a:ext cx="10466400" cy="507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Certaines distractions possibles reliées au curling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joueur qui arrive en retard à la pratique ou à la partie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Une blessure survient lors d’une partie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Votre capitaine est malade, quel est le nouveau plan? </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Vous tombez lors du glissade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Une foule qui crie tellement fort que vous ne pouvez pas communiquer lors d’un lancer</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Une partie qui débutera avec 1 heure de retard</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 officiel qui vous donne un avertissement</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Un membre de votre famille qui est à l’hôpital</a:t>
            </a:r>
            <a:endParaRPr sz="2100">
              <a:solidFill>
                <a:srgbClr val="666666"/>
              </a:solidFill>
              <a:latin typeface="Calibri"/>
              <a:ea typeface="Calibri"/>
              <a:cs typeface="Calibri"/>
              <a:sym typeface="Calibri"/>
            </a:endParaRPr>
          </a:p>
          <a:p>
            <a:pPr indent="0" lvl="0" marL="457200" rtl="0" algn="l">
              <a:lnSpc>
                <a:spcPct val="115000"/>
              </a:lnSpc>
              <a:spcBef>
                <a:spcPts val="444"/>
              </a:spcBef>
              <a:spcAft>
                <a:spcPts val="0"/>
              </a:spcAft>
              <a:buNone/>
            </a:pPr>
            <a:r>
              <a:rPr lang="fr-FR" sz="2100">
                <a:solidFill>
                  <a:srgbClr val="666666"/>
                </a:solidFill>
                <a:latin typeface="Calibri"/>
                <a:ea typeface="Calibri"/>
                <a:cs typeface="Calibri"/>
                <a:sym typeface="Calibri"/>
              </a:rPr>
              <a:t>→ Un membre de votre famille qui vous met beaucoup de pression pour performer lors d’une partie</a:t>
            </a:r>
            <a:endParaRPr sz="2100">
              <a:solidFill>
                <a:srgbClr val="666666"/>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11620043f08_0_1418"/>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g11620043f08_0_1418"/>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96" name="Google Shape;696;g11620043f08_0_141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697" name="Google Shape;697;g11620043f08_0_1418"/>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Préparation mentale</a:t>
            </a:r>
            <a:endParaRPr sz="3600">
              <a:latin typeface="Short Stack"/>
              <a:ea typeface="Short Stack"/>
              <a:cs typeface="Short Stack"/>
              <a:sym typeface="Short Stack"/>
            </a:endParaRPr>
          </a:p>
        </p:txBody>
      </p:sp>
      <p:sp>
        <p:nvSpPr>
          <p:cNvPr id="698" name="Google Shape;698;g11620043f08_0_1418"/>
          <p:cNvSpPr txBox="1"/>
          <p:nvPr/>
        </p:nvSpPr>
        <p:spPr>
          <a:xfrm>
            <a:off x="9606975" y="7726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99" name="Google Shape;699;g11620043f08_0_1418"/>
          <p:cNvSpPr txBox="1"/>
          <p:nvPr/>
        </p:nvSpPr>
        <p:spPr>
          <a:xfrm>
            <a:off x="236875" y="2106175"/>
            <a:ext cx="104664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lang="fr-FR" sz="2200">
                <a:solidFill>
                  <a:srgbClr val="666666"/>
                </a:solidFill>
                <a:latin typeface="Calibri"/>
                <a:ea typeface="Calibri"/>
                <a:cs typeface="Calibri"/>
                <a:sym typeface="Calibri"/>
              </a:rPr>
              <a:t>Voici un test d’attention sélective qui vous permettra de constater votre niveau de concentration par rapport à la tâche demandée!</a:t>
            </a:r>
            <a:endParaRPr sz="2200">
              <a:solidFill>
                <a:srgbClr val="666666"/>
              </a:solidFill>
            </a:endParaRPr>
          </a:p>
          <a:p>
            <a:pPr indent="0" lvl="0" marL="0" rtl="0" algn="ctr">
              <a:spcBef>
                <a:spcPts val="0"/>
              </a:spcBef>
              <a:spcAft>
                <a:spcPts val="0"/>
              </a:spcAft>
              <a:buClr>
                <a:schemeClr val="dk1"/>
              </a:buClr>
              <a:buFont typeface="Arial"/>
              <a:buNone/>
            </a:pPr>
            <a:r>
              <a:t/>
            </a:r>
            <a:endParaRPr sz="2200">
              <a:solidFill>
                <a:srgbClr val="666666"/>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b="1" lang="fr-FR" sz="2200">
                <a:solidFill>
                  <a:srgbClr val="666666"/>
                </a:solidFill>
                <a:latin typeface="Calibri"/>
                <a:ea typeface="Calibri"/>
                <a:cs typeface="Calibri"/>
                <a:sym typeface="Calibri"/>
              </a:rPr>
              <a:t>Tâche : compter le nombre de passes de basketball de l’équipe habillée en blanc.</a:t>
            </a:r>
            <a:endParaRPr b="1" sz="2200">
              <a:solidFill>
                <a:srgbClr val="666666"/>
              </a:solidFill>
              <a:latin typeface="Calibri"/>
              <a:ea typeface="Calibri"/>
              <a:cs typeface="Calibri"/>
              <a:sym typeface="Calibri"/>
            </a:endParaRPr>
          </a:p>
        </p:txBody>
      </p:sp>
      <p:pic>
        <p:nvPicPr>
          <p:cNvPr descr="The original, world-famous awareness test from Daniel Simons and Christopher Chabris.  Check out our book and website for more information (www.theinvisiblegorilla.com)" id="700" name="Google Shape;700;g11620043f08_0_1418" title="selective attention test">
            <a:hlinkClick r:id="rId4"/>
          </p:cNvPr>
          <p:cNvPicPr preferRelativeResize="0"/>
          <p:nvPr/>
        </p:nvPicPr>
        <p:blipFill>
          <a:blip r:embed="rId5">
            <a:alphaModFix/>
          </a:blip>
          <a:stretch>
            <a:fillRect/>
          </a:stretch>
        </p:blipFill>
        <p:spPr>
          <a:xfrm>
            <a:off x="3511988" y="3721425"/>
            <a:ext cx="3916166" cy="293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g10cab4fc2cb_0_98"/>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06" name="Google Shape;706;g10cab4fc2cb_0_98"/>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rgbClr val="000000"/>
              </a:solidFill>
              <a:latin typeface="Josefin Sans"/>
              <a:ea typeface="Josefin Sans"/>
              <a:cs typeface="Josefin Sans"/>
              <a:sym typeface="Josefin Sans"/>
            </a:endParaRPr>
          </a:p>
        </p:txBody>
      </p:sp>
      <p:sp>
        <p:nvSpPr>
          <p:cNvPr id="707" name="Google Shape;707;g10cab4fc2cb_0_98"/>
          <p:cNvSpPr txBox="1"/>
          <p:nvPr/>
        </p:nvSpPr>
        <p:spPr>
          <a:xfrm>
            <a:off x="430850" y="2080500"/>
            <a:ext cx="11181000" cy="40509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Chaque joueur devrait connaître ses rôles sur et hors glace afin d’améliorer la communication et la dynamique d’équipe.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Les exercices de préparation mentale vous aideront tant dans le sport que dans la vie de tous les jours.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La gestion du stress et des distractions vous permettra d’augmenter  votre confiance et ainsi atteindre vos buts plus rapidement.</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5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Préparation mentale  = Gestion des imprévus = Confiance = Atteinte de ses objectifs</a:t>
            </a:r>
            <a:endParaRPr sz="2200">
              <a:solidFill>
                <a:srgbClr val="666666"/>
              </a:solidFill>
              <a:latin typeface="Calibri"/>
              <a:ea typeface="Calibri"/>
              <a:cs typeface="Calibri"/>
              <a:sym typeface="Calibri"/>
            </a:endParaRPr>
          </a:p>
        </p:txBody>
      </p:sp>
      <p:sp>
        <p:nvSpPr>
          <p:cNvPr id="708" name="Google Shape;708;g10cab4fc2cb_0_98"/>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709" name="Google Shape;709;g10cab4fc2cb_0_98"/>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10" name="Google Shape;710;g10cab4fc2cb_0_98"/>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g10cab4fc2cb_0_107"/>
          <p:cNvPicPr preferRelativeResize="0"/>
          <p:nvPr/>
        </p:nvPicPr>
        <p:blipFill>
          <a:blip r:embed="rId3">
            <a:alphaModFix amt="70000"/>
          </a:blip>
          <a:stretch>
            <a:fillRect/>
          </a:stretch>
        </p:blipFill>
        <p:spPr>
          <a:xfrm>
            <a:off x="-277375" y="-1188725"/>
            <a:ext cx="12621776" cy="8425025"/>
          </a:xfrm>
          <a:prstGeom prst="rect">
            <a:avLst/>
          </a:prstGeom>
          <a:noFill/>
          <a:ln>
            <a:noFill/>
          </a:ln>
        </p:spPr>
      </p:pic>
      <p:sp>
        <p:nvSpPr>
          <p:cNvPr id="716" name="Google Shape;716;g10cab4fc2cb_0_107"/>
          <p:cNvSpPr/>
          <p:nvPr/>
        </p:nvSpPr>
        <p:spPr>
          <a:xfrm>
            <a:off x="852600" y="2128800"/>
            <a:ext cx="10486800" cy="26004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10cab4fc2cb_0_107"/>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solidFill>
                  <a:srgbClr val="999999"/>
                </a:solidFill>
                <a:latin typeface="Caveat Brush"/>
                <a:ea typeface="Caveat Brush"/>
                <a:cs typeface="Caveat Brush"/>
                <a:sym typeface="Caveat Brush"/>
              </a:rPr>
              <a:t>SEMAINE 6 - STRATÉGIE</a:t>
            </a:r>
            <a:endParaRPr>
              <a:solidFill>
                <a:srgbClr val="999999"/>
              </a:solidFill>
              <a:latin typeface="Caveat Brush"/>
              <a:ea typeface="Caveat Brush"/>
              <a:cs typeface="Caveat Brush"/>
              <a:sym typeface="Caveat Brush"/>
            </a:endParaRPr>
          </a:p>
        </p:txBody>
      </p:sp>
      <p:pic>
        <p:nvPicPr>
          <p:cNvPr id="718" name="Google Shape;718;g10cab4fc2cb_0_107"/>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d1e050df0c_0_122"/>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d1e050df0c_0_122"/>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25" name="Google Shape;725;gd1e050df0c_0_12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26" name="Google Shape;726;gd1e050df0c_0_12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Stratégie - Avec le marteau</a:t>
            </a:r>
            <a:endParaRPr sz="3200">
              <a:solidFill>
                <a:srgbClr val="999999"/>
              </a:solidFill>
              <a:latin typeface="Short Stack"/>
              <a:ea typeface="Short Stack"/>
              <a:cs typeface="Short Stack"/>
              <a:sym typeface="Short Stack"/>
            </a:endParaRPr>
          </a:p>
        </p:txBody>
      </p:sp>
      <p:sp>
        <p:nvSpPr>
          <p:cNvPr id="727" name="Google Shape;727;gd1e050df0c_0_122"/>
          <p:cNvSpPr txBox="1"/>
          <p:nvPr/>
        </p:nvSpPr>
        <p:spPr>
          <a:xfrm>
            <a:off x="9010625" y="1243600"/>
            <a:ext cx="1225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728" name="Google Shape;728;gd1e050df0c_0_122"/>
          <p:cNvSpPr txBox="1"/>
          <p:nvPr/>
        </p:nvSpPr>
        <p:spPr>
          <a:xfrm>
            <a:off x="289400" y="2014725"/>
            <a:ext cx="10396800" cy="412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différents types de stratégie </a:t>
            </a:r>
            <a:r>
              <a:rPr b="1" i="0" lang="fr-FR" sz="2500" u="sng" cap="none" strike="noStrike">
                <a:solidFill>
                  <a:srgbClr val="666666"/>
                </a:solidFill>
                <a:latin typeface="Calibri"/>
                <a:ea typeface="Calibri"/>
                <a:cs typeface="Calibri"/>
                <a:sym typeface="Calibri"/>
              </a:rPr>
              <a:t>AVEC</a:t>
            </a:r>
            <a:r>
              <a:rPr b="1" i="0" lang="fr-FR" sz="2500" cap="none" strike="noStrike">
                <a:solidFill>
                  <a:srgbClr val="666666"/>
                </a:solidFill>
                <a:latin typeface="Calibri"/>
                <a:ea typeface="Calibri"/>
                <a:cs typeface="Calibri"/>
                <a:sym typeface="Calibri"/>
              </a:rPr>
              <a:t> </a:t>
            </a:r>
            <a:r>
              <a:rPr b="1" i="0" lang="fr-FR" sz="2500" u="none" cap="none" strike="noStrike">
                <a:solidFill>
                  <a:srgbClr val="666666"/>
                </a:solidFill>
                <a:latin typeface="Calibri"/>
                <a:ea typeface="Calibri"/>
                <a:cs typeface="Calibri"/>
                <a:sym typeface="Calibri"/>
              </a:rPr>
              <a:t>le marteau :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Poursuite</a:t>
            </a:r>
            <a:r>
              <a:rPr b="0" i="0" lang="fr-FR" sz="2100" u="none" cap="none" strike="noStrike">
                <a:solidFill>
                  <a:srgbClr val="666666"/>
                </a:solidFill>
                <a:latin typeface="Calibri"/>
                <a:ea typeface="Calibri"/>
                <a:cs typeface="Calibri"/>
                <a:sym typeface="Calibri"/>
              </a:rPr>
              <a:t> : Stratégie plus offensive, on veut maximiser le nombre de pierres en jeu. L’objectif primaire est de marquer 2 points ou plus.</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Prudence </a:t>
            </a:r>
            <a:r>
              <a:rPr b="0" i="0" lang="fr-FR" sz="2100" u="none" cap="none" strike="noStrike">
                <a:solidFill>
                  <a:srgbClr val="666666"/>
                </a:solidFill>
                <a:latin typeface="Calibri"/>
                <a:ea typeface="Calibri"/>
                <a:cs typeface="Calibri"/>
                <a:sym typeface="Calibri"/>
              </a:rPr>
              <a:t>:</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Stratégie plus conservatrice, l’équipe est entre l’offensive et la défensive. L’objectif primaire est de marquer 2 point ou de faire un bout nul.</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Protection</a:t>
            </a:r>
            <a:r>
              <a:rPr b="0" i="0" lang="fr-FR" sz="2100" u="none" cap="none" strike="noStrike">
                <a:solidFill>
                  <a:srgbClr val="666666"/>
                </a:solidFill>
                <a:latin typeface="Calibri"/>
                <a:ea typeface="Calibri"/>
                <a:cs typeface="Calibri"/>
                <a:sym typeface="Calibri"/>
              </a:rPr>
              <a:t> : Stratégie plus défensive, l’équipe veut limiter le nombre de pierres en jeu. L’objectif primaire est le bout nul.</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g11497afd38c_0_5"/>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g11497afd38c_0_5"/>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35" name="Google Shape;735;g11497afd38c_0_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36" name="Google Shape;736;g11497afd38c_0_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Stratégie - Sans le marteau</a:t>
            </a:r>
            <a:endParaRPr sz="3200">
              <a:solidFill>
                <a:srgbClr val="999999"/>
              </a:solidFill>
              <a:latin typeface="Short Stack"/>
              <a:ea typeface="Short Stack"/>
              <a:cs typeface="Short Stack"/>
              <a:sym typeface="Short Stack"/>
            </a:endParaRPr>
          </a:p>
        </p:txBody>
      </p:sp>
      <p:sp>
        <p:nvSpPr>
          <p:cNvPr id="737" name="Google Shape;737;g11497afd38c_0_5"/>
          <p:cNvSpPr txBox="1"/>
          <p:nvPr/>
        </p:nvSpPr>
        <p:spPr>
          <a:xfrm>
            <a:off x="9266675" y="905275"/>
            <a:ext cx="1403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738" name="Google Shape;738;g11497afd38c_0_5"/>
          <p:cNvSpPr txBox="1"/>
          <p:nvPr/>
        </p:nvSpPr>
        <p:spPr>
          <a:xfrm>
            <a:off x="274300" y="2004300"/>
            <a:ext cx="96774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différents types de stratégie </a:t>
            </a:r>
            <a:r>
              <a:rPr b="1" i="0" lang="fr-FR" sz="2500" u="sng" cap="none" strike="noStrike">
                <a:solidFill>
                  <a:srgbClr val="666666"/>
                </a:solidFill>
                <a:latin typeface="Calibri"/>
                <a:ea typeface="Calibri"/>
                <a:cs typeface="Calibri"/>
                <a:sym typeface="Calibri"/>
              </a:rPr>
              <a:t>SANS</a:t>
            </a:r>
            <a:r>
              <a:rPr b="1" i="0" lang="fr-FR" sz="2500" u="none" cap="none" strike="noStrike">
                <a:solidFill>
                  <a:srgbClr val="666666"/>
                </a:solidFill>
                <a:latin typeface="Calibri"/>
                <a:ea typeface="Calibri"/>
                <a:cs typeface="Calibri"/>
                <a:sym typeface="Calibri"/>
              </a:rPr>
              <a:t> le marteau :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Poursuite</a:t>
            </a:r>
            <a:r>
              <a:rPr b="0" i="0" lang="fr-FR" sz="2100" u="none" cap="none" strike="noStrike">
                <a:solidFill>
                  <a:srgbClr val="666666"/>
                </a:solidFill>
                <a:latin typeface="Calibri"/>
                <a:ea typeface="Calibri"/>
                <a:cs typeface="Calibri"/>
                <a:sym typeface="Calibri"/>
              </a:rPr>
              <a:t> : Stratégie plus offensive, on veut maximiser le nombre de pierres en jeu. L’objectif primaire est de voler 1 point ou plus.</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Prudence </a:t>
            </a:r>
            <a:r>
              <a:rPr b="0" i="0" lang="fr-FR" sz="2100" u="none" cap="none" strike="noStrike">
                <a:solidFill>
                  <a:srgbClr val="666666"/>
                </a:solidFill>
                <a:latin typeface="Calibri"/>
                <a:ea typeface="Calibri"/>
                <a:cs typeface="Calibri"/>
                <a:sym typeface="Calibri"/>
              </a:rPr>
              <a:t>: Stratégie plus conservatrice, l’équipe est entre l’offensive et la défensive. L’objectif primaire est de forcer l’adversaire à prendre 1 point ou voler 1 point.</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Protection </a:t>
            </a:r>
            <a:r>
              <a:rPr b="0" i="0" lang="fr-FR" sz="2100" u="none" cap="none" strike="noStrike">
                <a:solidFill>
                  <a:srgbClr val="666666"/>
                </a:solidFill>
                <a:latin typeface="Calibri"/>
                <a:ea typeface="Calibri"/>
                <a:cs typeface="Calibri"/>
                <a:sym typeface="Calibri"/>
              </a:rPr>
              <a:t>: Stratégie plus défensive, l’équipe veut minimiser le nombre de pierre en jeu. L’objectif primaire est de forcer l’adversaire à prendre 1 point.</a:t>
            </a:r>
            <a:endParaRPr b="0" i="0" sz="2100" u="none" cap="none" strike="noStrike">
              <a:solidFill>
                <a:srgbClr val="666666"/>
              </a:solidFill>
              <a:latin typeface="Arial"/>
              <a:ea typeface="Arial"/>
              <a:cs typeface="Arial"/>
              <a:sym typeface="Arial"/>
            </a:endParaRPr>
          </a:p>
        </p:txBody>
      </p:sp>
      <p:sp>
        <p:nvSpPr>
          <p:cNvPr id="739" name="Google Shape;739;g11497afd38c_0_5"/>
          <p:cNvSpPr txBox="1"/>
          <p:nvPr/>
        </p:nvSpPr>
        <p:spPr>
          <a:xfrm rot="-5401054">
            <a:off x="9390990" y="981483"/>
            <a:ext cx="978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11620043f08_0_1429"/>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11620043f08_0_142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46" name="Google Shape;746;g11620043f08_0_142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747" name="Google Shape;747;g11620043f08_0_142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solidFill>
                  <a:srgbClr val="999999"/>
                </a:solidFill>
                <a:latin typeface="Short Stack"/>
                <a:ea typeface="Short Stack"/>
                <a:cs typeface="Short Stack"/>
                <a:sym typeface="Short Stack"/>
              </a:rPr>
              <a:t>Stratégie - Facteurs influents</a:t>
            </a:r>
            <a:endParaRPr sz="3600">
              <a:solidFill>
                <a:srgbClr val="999999"/>
              </a:solidFill>
              <a:latin typeface="Short Stack"/>
              <a:ea typeface="Short Stack"/>
              <a:cs typeface="Short Stack"/>
              <a:sym typeface="Short Stack"/>
            </a:endParaRPr>
          </a:p>
        </p:txBody>
      </p:sp>
      <p:sp>
        <p:nvSpPr>
          <p:cNvPr id="748" name="Google Shape;748;g11620043f08_0_1429"/>
          <p:cNvSpPr txBox="1"/>
          <p:nvPr/>
        </p:nvSpPr>
        <p:spPr>
          <a:xfrm>
            <a:off x="274300" y="2004300"/>
            <a:ext cx="9677400" cy="431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Rappel des facteurs pouvant influencer nos choix stratégiques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Avons-nous le marteau ou non?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Sommes-nous en début, milieu ou fin de partie?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Quel joueur lance?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Quelles sont les forces et les faiblesses de notre équipe, de nos adversaires?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Quel est le pointage actuel?</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Quel est notre objectif (prendre 2, bout nul, laisser 1…)?</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Combien de bouts restent-ils à jouer?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Quelles sont les conditions de jeu actuelles?</a:t>
            </a:r>
            <a:endParaRPr b="1" sz="2100">
              <a:solidFill>
                <a:srgbClr val="666666"/>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11497afd38c_0_60"/>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11497afd38c_0_6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55" name="Google Shape;755;g11497afd38c_0_6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56" name="Google Shape;756;g11497afd38c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Stratégie - Mises en situation</a:t>
            </a:r>
            <a:endParaRPr sz="3200">
              <a:solidFill>
                <a:srgbClr val="999999"/>
              </a:solidFill>
              <a:latin typeface="Short Stack"/>
              <a:ea typeface="Short Stack"/>
              <a:cs typeface="Short Stack"/>
              <a:sym typeface="Short Stack"/>
            </a:endParaRPr>
          </a:p>
        </p:txBody>
      </p:sp>
      <p:sp>
        <p:nvSpPr>
          <p:cNvPr id="757" name="Google Shape;757;g11497afd38c_0_60"/>
          <p:cNvSpPr txBox="1"/>
          <p:nvPr/>
        </p:nvSpPr>
        <p:spPr>
          <a:xfrm>
            <a:off x="325501" y="1851900"/>
            <a:ext cx="9129000" cy="370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Mises en situation : </a:t>
            </a:r>
            <a:endParaRPr b="0" i="0" sz="13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1</a:t>
            </a: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1er bout, vous n’avez pas le marteau, stratégie de </a:t>
            </a:r>
            <a:r>
              <a:rPr b="1" lang="fr-FR" sz="2100">
                <a:solidFill>
                  <a:srgbClr val="666666"/>
                </a:solidFill>
                <a:latin typeface="Calibri"/>
                <a:ea typeface="Calibri"/>
                <a:cs typeface="Calibri"/>
                <a:sym typeface="Calibri"/>
              </a:rPr>
              <a:t>poursuite</a:t>
            </a:r>
            <a:r>
              <a:rPr lang="fr-FR" sz="2100">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2</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5e bout, pointage égal, vous avez le marteau, stratégie de </a:t>
            </a:r>
            <a:r>
              <a:rPr b="1" lang="fr-FR" sz="2100">
                <a:solidFill>
                  <a:srgbClr val="666666"/>
                </a:solidFill>
                <a:latin typeface="Calibri"/>
                <a:ea typeface="Calibri"/>
                <a:cs typeface="Calibri"/>
                <a:sym typeface="Calibri"/>
              </a:rPr>
              <a:t>prudence</a:t>
            </a:r>
            <a:r>
              <a:rPr lang="fr-FR" sz="2100">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3</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Dernier bout, vous menez par 1 point et n’avez pas le marteau, stratégie de </a:t>
            </a:r>
            <a:r>
              <a:rPr b="1" lang="fr-FR" sz="2100">
                <a:solidFill>
                  <a:srgbClr val="666666"/>
                </a:solidFill>
                <a:latin typeface="Calibri"/>
                <a:ea typeface="Calibri"/>
                <a:cs typeface="Calibri"/>
                <a:sym typeface="Calibri"/>
              </a:rPr>
              <a:t>protection</a:t>
            </a:r>
            <a:r>
              <a:rPr lang="fr-FR" sz="2100">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11497afd38c_0_79"/>
          <p:cNvSpPr/>
          <p:nvPr/>
        </p:nvSpPr>
        <p:spPr>
          <a:xfrm>
            <a:off x="0" y="76200"/>
            <a:ext cx="8548200" cy="1851900"/>
          </a:xfrm>
          <a:prstGeom prst="rightArrow">
            <a:avLst>
              <a:gd fmla="val 50000" name="adj1"/>
              <a:gd fmla="val 50000" name="adj2"/>
            </a:avLst>
          </a:prstGeom>
          <a:solidFill>
            <a:srgbClr val="000000"/>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11497afd38c_0_7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64" name="Google Shape;764;g11497afd38c_0_7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65" name="Google Shape;765;g11497afd38c_0_7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solidFill>
                  <a:srgbClr val="999999"/>
                </a:solidFill>
                <a:latin typeface="Short Stack"/>
                <a:ea typeface="Short Stack"/>
                <a:cs typeface="Short Stack"/>
                <a:sym typeface="Short Stack"/>
              </a:rPr>
              <a:t>Stratégie - Réponses possibles</a:t>
            </a:r>
            <a:endParaRPr sz="3200">
              <a:solidFill>
                <a:srgbClr val="999999"/>
              </a:solidFill>
              <a:latin typeface="Short Stack"/>
              <a:ea typeface="Short Stack"/>
              <a:cs typeface="Short Stack"/>
              <a:sym typeface="Short Stack"/>
            </a:endParaRPr>
          </a:p>
        </p:txBody>
      </p:sp>
      <p:sp>
        <p:nvSpPr>
          <p:cNvPr id="766" name="Google Shape;766;g11497afd38c_0_79"/>
          <p:cNvSpPr txBox="1"/>
          <p:nvPr/>
        </p:nvSpPr>
        <p:spPr>
          <a:xfrm>
            <a:off x="198100" y="1731275"/>
            <a:ext cx="9408900" cy="509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Réponses possibles : </a:t>
            </a:r>
            <a:endParaRPr b="0" i="0" sz="13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1</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Débuter avec un garde de centre près de la maison. On veut voler ou forcer l’adversaire à prendre un point.</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2</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Peu de pierres en jeu ou on débute avec un garde de coin. On désire faire une manche nulle afin de conserver l’avantage de la dernière pierre au bout paire ou s’assurer de marquer 2 points.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Groupe 3</a:t>
            </a:r>
            <a:r>
              <a:rPr b="1" i="0" lang="fr-FR" sz="2100" u="none" cap="none" strike="noStrike">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Peu de pierres en jeu. On veut forcer l’adversaire à prendre un point maximum ou faire un bout nul pour s’assurer de la victoire.</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0da257bab0_1_137"/>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 name="Google Shape;205;g10da257bab0_1_137"/>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06" name="Google Shape;206;g10da257bab0_1_137"/>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207" name="Google Shape;207;g10da257bab0_1_137"/>
          <p:cNvSpPr txBox="1"/>
          <p:nvPr/>
        </p:nvSpPr>
        <p:spPr>
          <a:xfrm>
            <a:off x="429425" y="1851900"/>
            <a:ext cx="10133700" cy="4856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différents facteurs de risque :</a:t>
            </a:r>
            <a:endParaRPr b="1"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i="0" lang="fr-FR" sz="2100" u="sng" cap="none" strike="noStrike">
                <a:solidFill>
                  <a:srgbClr val="666666"/>
                </a:solidFill>
                <a:latin typeface="Calibri"/>
                <a:ea typeface="Calibri"/>
                <a:cs typeface="Calibri"/>
                <a:sym typeface="Calibri"/>
              </a:rPr>
              <a:t>Facteurs mécaniques</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Semelles antidérapantes, semelles glissantes, souliers, brosses, équipement pour faire les glaces</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i="0" lang="fr-FR" sz="2100" u="sng" cap="none" strike="noStrike">
                <a:solidFill>
                  <a:srgbClr val="666666"/>
                </a:solidFill>
                <a:latin typeface="Calibri"/>
                <a:ea typeface="Calibri"/>
                <a:cs typeface="Calibri"/>
                <a:sym typeface="Calibri"/>
              </a:rPr>
              <a:t>Facteurs environnementaux</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froid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La déshydratation</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i="0" lang="fr-FR" sz="2100" u="sng" cap="none" strike="noStrike">
                <a:solidFill>
                  <a:srgbClr val="666666"/>
                </a:solidFill>
                <a:latin typeface="Calibri"/>
                <a:ea typeface="Calibri"/>
                <a:cs typeface="Calibri"/>
                <a:sym typeface="Calibri"/>
              </a:rPr>
              <a:t>Facteurs humains</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Participants, moniteurs, officiels, entraîneurs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10da257bab0_1_137"/>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09" name="Google Shape;209;g10da257bab0_1_137"/>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g10cab4fc2cb_0_12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72" name="Google Shape;772;g10cab4fc2cb_0_125"/>
          <p:cNvSpPr txBox="1"/>
          <p:nvPr/>
        </p:nvSpPr>
        <p:spPr>
          <a:xfrm>
            <a:off x="10253975" y="0"/>
            <a:ext cx="193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sp>
        <p:nvSpPr>
          <p:cNvPr id="773" name="Google Shape;773;g10cab4fc2cb_0_125"/>
          <p:cNvSpPr txBox="1"/>
          <p:nvPr/>
        </p:nvSpPr>
        <p:spPr>
          <a:xfrm>
            <a:off x="430850" y="1929775"/>
            <a:ext cx="11181000" cy="40947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Il est important, lors du toute partie et à chaque bout, d’avoir un plan de stratégie. De cette façon, toute l’équipe connaît et comprend les tactiques qui seront priorisées.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pratique vous permettra de perfectionner vos plans de stratégie selon vos forces/faiblesses, vos adversaires ou les conditions de jeu.</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Rappelez-vous qu’à chaque lancer, on devrait avoir en tête la tolérance qui est, entre autre, l’option de jeu.</a:t>
            </a:r>
            <a:endParaRPr sz="2100">
              <a:solidFill>
                <a:srgbClr val="666666"/>
              </a:solidFill>
              <a:latin typeface="Calibri"/>
              <a:ea typeface="Calibri"/>
              <a:cs typeface="Calibri"/>
              <a:sym typeface="Calibri"/>
            </a:endParaRPr>
          </a:p>
          <a:p>
            <a:pPr indent="-190500" lvl="0" marL="342900" rtl="0" algn="l">
              <a:spcBef>
                <a:spcPts val="480"/>
              </a:spcBef>
              <a:spcAft>
                <a:spcPts val="0"/>
              </a:spcAft>
              <a:buClr>
                <a:schemeClr val="dk1"/>
              </a:buClr>
              <a:buSzPts val="2400"/>
              <a:buFont typeface="Noto Sans Symbols"/>
              <a:buNone/>
            </a:pPr>
            <a:r>
              <a:t/>
            </a:r>
            <a:endParaRPr sz="24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400">
                <a:solidFill>
                  <a:srgbClr val="666666"/>
                </a:solidFill>
                <a:latin typeface="Calibri"/>
                <a:ea typeface="Calibri"/>
                <a:cs typeface="Calibri"/>
                <a:sym typeface="Calibri"/>
              </a:rPr>
              <a:t>Pratique = Apprentissage = Développement</a:t>
            </a:r>
            <a:endParaRPr sz="2100">
              <a:solidFill>
                <a:srgbClr val="666666"/>
              </a:solidFill>
              <a:latin typeface="Calibri"/>
              <a:ea typeface="Calibri"/>
              <a:cs typeface="Calibri"/>
              <a:sym typeface="Calibri"/>
            </a:endParaRPr>
          </a:p>
        </p:txBody>
      </p:sp>
      <p:sp>
        <p:nvSpPr>
          <p:cNvPr id="774" name="Google Shape;774;g10cab4fc2cb_0_125"/>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775" name="Google Shape;775;g10cab4fc2cb_0_125"/>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76" name="Google Shape;776;g10cab4fc2cb_0_125"/>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g10cab4fc2cb_0_134"/>
          <p:cNvPicPr preferRelativeResize="0"/>
          <p:nvPr/>
        </p:nvPicPr>
        <p:blipFill>
          <a:blip r:embed="rId3">
            <a:alphaModFix amt="70000"/>
          </a:blip>
          <a:stretch>
            <a:fillRect/>
          </a:stretch>
        </p:blipFill>
        <p:spPr>
          <a:xfrm>
            <a:off x="-140200" y="-94500"/>
            <a:ext cx="12521175" cy="8345398"/>
          </a:xfrm>
          <a:prstGeom prst="rect">
            <a:avLst/>
          </a:prstGeom>
          <a:noFill/>
          <a:ln>
            <a:noFill/>
          </a:ln>
        </p:spPr>
      </p:pic>
      <p:sp>
        <p:nvSpPr>
          <p:cNvPr id="782" name="Google Shape;782;g10cab4fc2cb_0_134"/>
          <p:cNvSpPr/>
          <p:nvPr/>
        </p:nvSpPr>
        <p:spPr>
          <a:xfrm>
            <a:off x="852600" y="2128800"/>
            <a:ext cx="10486800" cy="26004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g10cab4fc2cb_0_134"/>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7 - TOURNOIS</a:t>
            </a:r>
            <a:endParaRPr sz="6600">
              <a:latin typeface="Caveat Brush"/>
              <a:ea typeface="Caveat Brush"/>
              <a:cs typeface="Caveat Brush"/>
              <a:sym typeface="Caveat Brush"/>
            </a:endParaRPr>
          </a:p>
        </p:txBody>
      </p:sp>
      <p:pic>
        <p:nvPicPr>
          <p:cNvPr id="784" name="Google Shape;784;g10cab4fc2cb_0_134"/>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10cab4fc2cb_0_142"/>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g10cab4fc2cb_0_14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91" name="Google Shape;791;g10cab4fc2cb_0_14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92" name="Google Shape;792;g10cab4fc2cb_0_14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latin typeface="Short Stack"/>
                <a:ea typeface="Short Stack"/>
                <a:cs typeface="Short Stack"/>
                <a:sym typeface="Short Stack"/>
              </a:rPr>
              <a:t>Tournois</a:t>
            </a:r>
            <a:endParaRPr>
              <a:latin typeface="Short Stack"/>
              <a:ea typeface="Short Stack"/>
              <a:cs typeface="Short Stack"/>
              <a:sym typeface="Short Stack"/>
            </a:endParaRPr>
          </a:p>
        </p:txBody>
      </p:sp>
      <p:sp>
        <p:nvSpPr>
          <p:cNvPr id="793" name="Google Shape;793;g10cab4fc2cb_0_142"/>
          <p:cNvSpPr txBox="1"/>
          <p:nvPr/>
        </p:nvSpPr>
        <p:spPr>
          <a:xfrm>
            <a:off x="271250" y="1752600"/>
            <a:ext cx="94881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Liste de préparatifs lors des tournois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chemeClr val="dk1"/>
              </a:solidFill>
              <a:latin typeface="Calibri"/>
              <a:ea typeface="Calibri"/>
              <a:cs typeface="Calibri"/>
              <a:sym typeface="Calibri"/>
            </a:endParaRPr>
          </a:p>
          <a:p>
            <a:pPr indent="0" lvl="0" marL="457200" rtl="0" algn="l">
              <a:spcBef>
                <a:spcPts val="480"/>
              </a:spcBef>
              <a:spcAft>
                <a:spcPts val="0"/>
              </a:spcAft>
              <a:buNone/>
            </a:pPr>
            <a:r>
              <a:rPr lang="fr-FR" sz="2100">
                <a:solidFill>
                  <a:srgbClr val="666666"/>
                </a:solidFill>
                <a:latin typeface="Calibri"/>
                <a:ea typeface="Calibri"/>
                <a:cs typeface="Calibri"/>
                <a:sym typeface="Calibri"/>
              </a:rPr>
              <a:t>→ Connaître l’emplacement du club, de l’hôtel, des restaurants et hôpitaux à proximité.</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Connaître la distance entre les différents établissements, prévoir le </a:t>
            </a:r>
            <a:r>
              <a:rPr lang="fr-FR" sz="2100">
                <a:solidFill>
                  <a:srgbClr val="666666"/>
                </a:solidFill>
                <a:latin typeface="Calibri"/>
                <a:ea typeface="Calibri"/>
                <a:cs typeface="Calibri"/>
                <a:sym typeface="Calibri"/>
              </a:rPr>
              <a:t>trafic</a:t>
            </a:r>
            <a:r>
              <a:rPr lang="fr-FR" sz="2100">
                <a:solidFill>
                  <a:srgbClr val="666666"/>
                </a:solidFill>
                <a:latin typeface="Calibri"/>
                <a:ea typeface="Calibri"/>
                <a:cs typeface="Calibri"/>
                <a:sym typeface="Calibri"/>
              </a:rPr>
              <a:t>.</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Valider son horaire de jeu.</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Prendre connaissance des règlements.</a:t>
            </a:r>
            <a:endParaRPr sz="2100">
              <a:solidFill>
                <a:srgbClr val="666666"/>
              </a:solidFill>
              <a:latin typeface="Calibri"/>
              <a:ea typeface="Calibri"/>
              <a:cs typeface="Calibri"/>
              <a:sym typeface="Calibri"/>
            </a:endParaRPr>
          </a:p>
          <a:p>
            <a:pPr indent="0" lvl="0" marL="457200" rtl="0" algn="l">
              <a:spcBef>
                <a:spcPts val="480"/>
              </a:spcBef>
              <a:spcAft>
                <a:spcPts val="0"/>
              </a:spcAft>
              <a:buNone/>
            </a:pPr>
            <a:r>
              <a:rPr lang="fr-FR" sz="2100">
                <a:solidFill>
                  <a:srgbClr val="666666"/>
                </a:solidFill>
                <a:latin typeface="Calibri"/>
                <a:ea typeface="Calibri"/>
                <a:cs typeface="Calibri"/>
                <a:sym typeface="Calibri"/>
              </a:rPr>
              <a:t>→ Apporter des collations/breuvages pour les parties (planifier pour les allergies alimentaires).</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Prévoir les différentes rencontres d’équipes.</a:t>
            </a:r>
            <a:endParaRPr sz="2100">
              <a:solidFill>
                <a:srgbClr val="666666"/>
              </a:solidFill>
              <a:latin typeface="Calibri"/>
              <a:ea typeface="Calibri"/>
              <a:cs typeface="Calibri"/>
              <a:sym typeface="Calibri"/>
            </a:endParaRPr>
          </a:p>
          <a:p>
            <a:pPr indent="0" lvl="0" marL="457200" rtl="0" algn="l">
              <a:spcBef>
                <a:spcPts val="480"/>
              </a:spcBef>
              <a:spcAft>
                <a:spcPts val="0"/>
              </a:spcAft>
              <a:buNone/>
            </a:pPr>
            <a:r>
              <a:rPr lang="fr-FR" sz="2100">
                <a:solidFill>
                  <a:srgbClr val="666666"/>
                </a:solidFill>
                <a:latin typeface="Calibri"/>
                <a:ea typeface="Calibri"/>
                <a:cs typeface="Calibri"/>
                <a:sym typeface="Calibri"/>
              </a:rPr>
              <a:t>→ Valider l’état de son équipement (avoir de l’équipement supplémentaire en cas de bris ou d’oubli).</a:t>
            </a:r>
            <a:endParaRPr b="1" sz="2100">
              <a:solidFill>
                <a:srgbClr val="666666"/>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d1e050df0c_0_15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gd1e050df0c_0_153"/>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00" name="Google Shape;800;gd1e050df0c_0_15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01" name="Google Shape;801;gd1e050df0c_0_15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latin typeface="Short Stack"/>
                <a:ea typeface="Short Stack"/>
                <a:cs typeface="Short Stack"/>
                <a:sym typeface="Short Stack"/>
              </a:rPr>
              <a:t>Tournois</a:t>
            </a:r>
            <a:endParaRPr>
              <a:latin typeface="Short Stack"/>
              <a:ea typeface="Short Stack"/>
              <a:cs typeface="Short Stack"/>
              <a:sym typeface="Short Stack"/>
            </a:endParaRPr>
          </a:p>
        </p:txBody>
      </p:sp>
      <p:sp>
        <p:nvSpPr>
          <p:cNvPr id="802" name="Google Shape;802;gd1e050df0c_0_153"/>
          <p:cNvSpPr txBox="1"/>
          <p:nvPr/>
        </p:nvSpPr>
        <p:spPr>
          <a:xfrm>
            <a:off x="152400" y="1676400"/>
            <a:ext cx="11347800" cy="483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Les facteurs clés reliés à la préparation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chemeClr val="dk1"/>
              </a:solidFill>
              <a:latin typeface="Calibri"/>
              <a:ea typeface="Calibri"/>
              <a:cs typeface="Calibri"/>
              <a:sym typeface="Calibri"/>
            </a:endParaRPr>
          </a:p>
          <a:p>
            <a:pPr indent="0" lvl="0" marL="45720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Pour une équipe qui ne serait pas bien préparée, certaines situations pourraient créer du stress supplémentaire et ainsi nuire à la préparation mentale.</a:t>
            </a:r>
            <a:endParaRPr sz="2100">
              <a:solidFill>
                <a:srgbClr val="666666"/>
              </a:solidFill>
              <a:latin typeface="Calibri"/>
              <a:ea typeface="Calibri"/>
              <a:cs typeface="Calibri"/>
              <a:sym typeface="Calibri"/>
            </a:endParaRPr>
          </a:p>
          <a:p>
            <a:pPr indent="0" lvl="0" marL="457200" rtl="0" algn="l">
              <a:spcBef>
                <a:spcPts val="480"/>
              </a:spcBef>
              <a:spcAft>
                <a:spcPts val="0"/>
              </a:spcAft>
              <a:buClr>
                <a:schemeClr val="dk1"/>
              </a:buClr>
              <a:buSzPts val="24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lang="fr-FR" sz="2100" u="sng">
                <a:solidFill>
                  <a:srgbClr val="666666"/>
                </a:solidFill>
                <a:latin typeface="Calibri"/>
                <a:ea typeface="Calibri"/>
                <a:cs typeface="Calibri"/>
                <a:sym typeface="Calibri"/>
              </a:rPr>
              <a:t>Exemples de situations : </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1- La partie aura 1h de retard : qu’est-ce que l’équipe fera dans ce cas? Aller marcher, jouer à un jeu, etc.</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2- Le club est à 30 minutes de route et la première partie est à 17h le vendredi soir. Il faudra probablement considérer le trafic et s’assurer d’arriver à temps au club. </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3- Un des joueur a des allergies au gluten. Il peut apporter ses propres repas ou valider avec les restaurants à proximité.</a:t>
            </a:r>
            <a:endParaRPr b="1" sz="2100">
              <a:solidFill>
                <a:srgbClr val="666666"/>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11497afd38c_0_97"/>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11497afd38c_0_9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09" name="Google Shape;809;g11497afd38c_0_9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10" name="Google Shape;810;g11497afd38c_0_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latin typeface="Short Stack"/>
                <a:ea typeface="Short Stack"/>
                <a:cs typeface="Short Stack"/>
                <a:sym typeface="Short Stack"/>
              </a:rPr>
              <a:t>Le circuit Colts</a:t>
            </a:r>
            <a:endParaRPr sz="4000">
              <a:latin typeface="Short Stack"/>
              <a:ea typeface="Short Stack"/>
              <a:cs typeface="Short Stack"/>
              <a:sym typeface="Short Stack"/>
            </a:endParaRPr>
          </a:p>
        </p:txBody>
      </p:sp>
      <p:sp>
        <p:nvSpPr>
          <p:cNvPr id="811" name="Google Shape;811;g11497afd38c_0_97"/>
          <p:cNvSpPr txBox="1"/>
          <p:nvPr/>
        </p:nvSpPr>
        <p:spPr>
          <a:xfrm>
            <a:off x="1103400" y="1981200"/>
            <a:ext cx="99852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200"/>
              <a:buFont typeface="Arial"/>
              <a:buNone/>
            </a:pPr>
            <a:r>
              <a:rPr lang="fr-FR" sz="3200">
                <a:solidFill>
                  <a:srgbClr val="666666"/>
                </a:solidFill>
                <a:latin typeface="Calibri"/>
                <a:ea typeface="Calibri"/>
                <a:cs typeface="Calibri"/>
                <a:sym typeface="Calibri"/>
              </a:rPr>
              <a:t>Le circuit colts est un circuit réservé aux joueurs et aux joueuses qui ont cinq ans et moins d’expérience au curling. Ce circuit offre une excellente opportunité aux joueurs de visiter de nouveaux clubs et d’affronter de nouvelles équipes du même calibre.</a:t>
            </a:r>
            <a:endParaRPr b="0" i="0" sz="2100" u="none" cap="none" strike="noStrike">
              <a:solidFill>
                <a:srgbClr val="666666"/>
              </a:solidFill>
              <a:latin typeface="Calibri"/>
              <a:ea typeface="Calibri"/>
              <a:cs typeface="Calibri"/>
              <a:sym typeface="Calibri"/>
            </a:endParaRPr>
          </a:p>
        </p:txBody>
      </p:sp>
      <p:pic>
        <p:nvPicPr>
          <p:cNvPr id="812" name="Google Shape;812;g11497afd38c_0_97"/>
          <p:cNvPicPr preferRelativeResize="0"/>
          <p:nvPr/>
        </p:nvPicPr>
        <p:blipFill rotWithShape="1">
          <a:blip r:embed="rId4">
            <a:alphaModFix/>
          </a:blip>
          <a:srcRect b="0" l="0" r="0" t="0"/>
          <a:stretch/>
        </p:blipFill>
        <p:spPr>
          <a:xfrm>
            <a:off x="80425" y="4123050"/>
            <a:ext cx="3562969" cy="2647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116cd73c183_0_2"/>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g116cd73c183_0_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19" name="Google Shape;819;g116cd73c183_0_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820" name="Google Shape;820;g116cd73c183_0_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latin typeface="Short Stack"/>
                <a:ea typeface="Short Stack"/>
                <a:cs typeface="Short Stack"/>
                <a:sym typeface="Short Stack"/>
              </a:rPr>
              <a:t>Le championnat des clubs</a:t>
            </a:r>
            <a:endParaRPr sz="4000">
              <a:latin typeface="Short Stack"/>
              <a:ea typeface="Short Stack"/>
              <a:cs typeface="Short Stack"/>
              <a:sym typeface="Short Stack"/>
            </a:endParaRPr>
          </a:p>
        </p:txBody>
      </p:sp>
      <p:sp>
        <p:nvSpPr>
          <p:cNvPr id="821" name="Google Shape;821;g116cd73c183_0_2"/>
          <p:cNvSpPr txBox="1"/>
          <p:nvPr/>
        </p:nvSpPr>
        <p:spPr>
          <a:xfrm>
            <a:off x="1103400" y="1981200"/>
            <a:ext cx="9985200" cy="257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200"/>
              <a:buFont typeface="Arial"/>
              <a:buNone/>
            </a:pPr>
            <a:r>
              <a:rPr lang="fr-FR" sz="3100">
                <a:solidFill>
                  <a:srgbClr val="666666"/>
                </a:solidFill>
                <a:latin typeface="Calibri"/>
                <a:ea typeface="Calibri"/>
                <a:cs typeface="Calibri"/>
                <a:sym typeface="Calibri"/>
              </a:rPr>
              <a:t>Le championnat des clubs permet à des joueurs et des joueuses non-élites de participer à certains tournois et vivre un championnat provincial. Ce niveau, plus élevé que la série colts, permettra au gagnant du provincial de participer au championnat canadien.</a:t>
            </a:r>
            <a:endParaRPr b="0" i="0" sz="2000" u="none" cap="none" strike="noStrike">
              <a:solidFill>
                <a:srgbClr val="666666"/>
              </a:solidFill>
              <a:latin typeface="Calibri"/>
              <a:ea typeface="Calibri"/>
              <a:cs typeface="Calibri"/>
              <a:sym typeface="Calibri"/>
            </a:endParaRPr>
          </a:p>
        </p:txBody>
      </p:sp>
      <p:pic>
        <p:nvPicPr>
          <p:cNvPr id="822" name="Google Shape;822;g116cd73c183_0_2"/>
          <p:cNvPicPr preferRelativeResize="0"/>
          <p:nvPr/>
        </p:nvPicPr>
        <p:blipFill rotWithShape="1">
          <a:blip r:embed="rId4">
            <a:alphaModFix/>
          </a:blip>
          <a:srcRect b="0" l="0" r="0" t="0"/>
          <a:stretch/>
        </p:blipFill>
        <p:spPr>
          <a:xfrm>
            <a:off x="98675" y="4195749"/>
            <a:ext cx="3363120" cy="2570400"/>
          </a:xfrm>
          <a:prstGeom prst="rect">
            <a:avLst/>
          </a:prstGeom>
          <a:noFill/>
          <a:ln>
            <a:noFill/>
          </a:ln>
        </p:spPr>
      </p:pic>
      <p:pic>
        <p:nvPicPr>
          <p:cNvPr id="823" name="Google Shape;823;g116cd73c183_0_2"/>
          <p:cNvPicPr preferRelativeResize="0"/>
          <p:nvPr/>
        </p:nvPicPr>
        <p:blipFill rotWithShape="1">
          <a:blip r:embed="rId5">
            <a:alphaModFix/>
          </a:blip>
          <a:srcRect b="0" l="0" r="0" t="0"/>
          <a:stretch/>
        </p:blipFill>
        <p:spPr>
          <a:xfrm>
            <a:off x="8141649" y="4084451"/>
            <a:ext cx="2585025" cy="197569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g116cd73c183_0_1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116cd73c183_0_13"/>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30" name="Google Shape;830;g116cd73c183_0_1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831" name="Google Shape;831;g116cd73c183_0_1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latin typeface="Short Stack"/>
                <a:ea typeface="Short Stack"/>
                <a:cs typeface="Short Stack"/>
                <a:sym typeface="Short Stack"/>
              </a:rPr>
              <a:t>Tournois</a:t>
            </a:r>
            <a:endParaRPr>
              <a:latin typeface="Short Stack"/>
              <a:ea typeface="Short Stack"/>
              <a:cs typeface="Short Stack"/>
              <a:sym typeface="Short Stack"/>
            </a:endParaRPr>
          </a:p>
        </p:txBody>
      </p:sp>
      <p:sp>
        <p:nvSpPr>
          <p:cNvPr id="832" name="Google Shape;832;g116cd73c183_0_13"/>
          <p:cNvSpPr txBox="1"/>
          <p:nvPr/>
        </p:nvSpPr>
        <p:spPr>
          <a:xfrm>
            <a:off x="34575" y="1699500"/>
            <a:ext cx="10116900" cy="437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avantages et bienfaits de jouer des tournois :</a:t>
            </a:r>
            <a:endParaRPr sz="3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Rencontre de nouvelles personnes qui partagent votre sport.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Mise en pratique de toutes les techniques apprises lors des différents niveaux.</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Apprendre à gérer des situations stressantes.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Affronter de nouvelles équipes dans différents clubs (nouvelles conditions de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ses aptitudes physiques, techniques et tactiques.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la communication dans sa propre équipe.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Se développer en tant que joueur et être humain.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Avoir du plaisir à jouer! </a:t>
            </a:r>
            <a:endParaRPr sz="2100">
              <a:solidFill>
                <a:srgbClr val="6666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116cd73c183_0_25"/>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g116cd73c183_0_25"/>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39" name="Google Shape;839;g116cd73c183_0_2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840" name="Google Shape;840;g116cd73c183_0_2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latin typeface="Short Stack"/>
                <a:ea typeface="Short Stack"/>
                <a:cs typeface="Short Stack"/>
                <a:sym typeface="Short Stack"/>
              </a:rPr>
              <a:t>Tournois</a:t>
            </a:r>
            <a:endParaRPr>
              <a:latin typeface="Short Stack"/>
              <a:ea typeface="Short Stack"/>
              <a:cs typeface="Short Stack"/>
              <a:sym typeface="Short Stack"/>
            </a:endParaRPr>
          </a:p>
        </p:txBody>
      </p:sp>
      <p:sp>
        <p:nvSpPr>
          <p:cNvPr id="841" name="Google Shape;841;g116cd73c183_0_25"/>
          <p:cNvSpPr txBox="1"/>
          <p:nvPr/>
        </p:nvSpPr>
        <p:spPr>
          <a:xfrm>
            <a:off x="34575" y="1699500"/>
            <a:ext cx="10116900" cy="437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avantages d’avoir un entraîneur :</a:t>
            </a:r>
            <a:endParaRPr sz="3100">
              <a:solidFill>
                <a:srgbClr val="666666"/>
              </a:solidFill>
              <a:latin typeface="Calibri"/>
              <a:ea typeface="Calibri"/>
              <a:cs typeface="Calibri"/>
              <a:sym typeface="Calibri"/>
            </a:endParaRPr>
          </a:p>
          <a:p>
            <a:pPr indent="-323850" lvl="0" marL="342900" rtl="0" algn="l">
              <a:spcBef>
                <a:spcPts val="480"/>
              </a:spcBef>
              <a:spcAft>
                <a:spcPts val="0"/>
              </a:spcAft>
              <a:buClr>
                <a:srgbClr val="666666"/>
              </a:buClr>
              <a:buSzPts val="2100"/>
              <a:buFont typeface="Noto Sans Symbols"/>
              <a:buChar char="⮚"/>
            </a:pPr>
            <a:r>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Rencontre de nouvelles personnes qui partagent votre sport.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Mise en pratique de toutes les techniques apprises lors des différents niveaux.</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Apprendre à gérer des situations stressantes.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Affronter de nouvelles équipes dans différents clubs (nouvelles conditions de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ses aptitudes physiques, techniques et tactiques.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la communication dans sa propre équipe.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Se développer en tant que joueur et être humain.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Avoir du plaisir à jouer! </a:t>
            </a:r>
            <a:endParaRPr sz="2100">
              <a:solidFill>
                <a:srgbClr val="66666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g10cab4fc2cb_0_18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47" name="Google Shape;847;g10cab4fc2cb_0_186"/>
          <p:cNvSpPr txBox="1"/>
          <p:nvPr/>
        </p:nvSpPr>
        <p:spPr>
          <a:xfrm>
            <a:off x="10225575" y="0"/>
            <a:ext cx="196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sp>
        <p:nvSpPr>
          <p:cNvPr id="848" name="Google Shape;848;g10cab4fc2cb_0_186"/>
          <p:cNvSpPr txBox="1"/>
          <p:nvPr/>
        </p:nvSpPr>
        <p:spPr>
          <a:xfrm>
            <a:off x="430850" y="2082175"/>
            <a:ext cx="11181000" cy="40998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400">
                <a:solidFill>
                  <a:srgbClr val="666666"/>
                </a:solidFill>
                <a:latin typeface="Calibri"/>
                <a:ea typeface="Calibri"/>
                <a:cs typeface="Calibri"/>
                <a:sym typeface="Calibri"/>
              </a:rPr>
              <a:t>→ Comme dans la vie de tous les jours, une bonne préparation à tout événement vous permettra de diminuer votre stress et d’être prêt mentalement lors des parties.</a:t>
            </a:r>
            <a:endParaRPr sz="32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400">
                <a:solidFill>
                  <a:srgbClr val="666666"/>
                </a:solidFill>
                <a:latin typeface="Calibri"/>
                <a:ea typeface="Calibri"/>
                <a:cs typeface="Calibri"/>
                <a:sym typeface="Calibri"/>
              </a:rPr>
              <a:t>→ L’entraîneur a généralement comme tâche d’aider votre équipe pour plusieurs éléments entourant les tournois. Son aide et son expérience vous aideront à augmenter vos capacités d’adaptation plus rapidement.</a:t>
            </a:r>
            <a:endParaRPr sz="32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400">
                <a:solidFill>
                  <a:srgbClr val="666666"/>
                </a:solidFill>
                <a:latin typeface="Calibri"/>
                <a:ea typeface="Calibri"/>
                <a:cs typeface="Calibri"/>
                <a:sym typeface="Calibri"/>
              </a:rPr>
              <a:t>→ Osez les tournois, sélectionnez la catégorie appropriée à votre niveau et amusez-vous dans l’apprentissage de votre sport!</a:t>
            </a:r>
            <a:endParaRPr sz="3200">
              <a:solidFill>
                <a:srgbClr val="666666"/>
              </a:solidFill>
              <a:latin typeface="Calibri"/>
              <a:ea typeface="Calibri"/>
              <a:cs typeface="Calibri"/>
              <a:sym typeface="Calibri"/>
            </a:endParaRPr>
          </a:p>
          <a:p>
            <a:pPr indent="0" lvl="0" marL="0" rtl="0" algn="l">
              <a:spcBef>
                <a:spcPts val="400"/>
              </a:spcBef>
              <a:spcAft>
                <a:spcPts val="0"/>
              </a:spcAft>
              <a:buClr>
                <a:schemeClr val="dk1"/>
              </a:buClr>
              <a:buSzPts val="2000"/>
              <a:buFont typeface="Arial"/>
              <a:buNone/>
            </a:pPr>
            <a:r>
              <a:t/>
            </a:r>
            <a:endParaRPr sz="20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Sortir de sa zone de confort = Apprentissage </a:t>
            </a:r>
            <a:endParaRPr sz="2200">
              <a:solidFill>
                <a:srgbClr val="666666"/>
              </a:solidFill>
              <a:latin typeface="Calibri"/>
              <a:ea typeface="Calibri"/>
              <a:cs typeface="Calibri"/>
              <a:sym typeface="Calibri"/>
            </a:endParaRPr>
          </a:p>
        </p:txBody>
      </p:sp>
      <p:sp>
        <p:nvSpPr>
          <p:cNvPr id="849" name="Google Shape;849;g10cab4fc2cb_0_18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850" name="Google Shape;850;g10cab4fc2cb_0_18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851" name="Google Shape;851;g10cab4fc2cb_0_18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g10cab4fc2cb_0_195"/>
          <p:cNvPicPr preferRelativeResize="0"/>
          <p:nvPr/>
        </p:nvPicPr>
        <p:blipFill>
          <a:blip r:embed="rId3">
            <a:alphaModFix amt="70000"/>
          </a:blip>
          <a:stretch>
            <a:fillRect/>
          </a:stretch>
        </p:blipFill>
        <p:spPr>
          <a:xfrm>
            <a:off x="-158500" y="-798575"/>
            <a:ext cx="12502902" cy="8638476"/>
          </a:xfrm>
          <a:prstGeom prst="rect">
            <a:avLst/>
          </a:prstGeom>
          <a:noFill/>
          <a:ln>
            <a:noFill/>
          </a:ln>
        </p:spPr>
      </p:pic>
      <p:sp>
        <p:nvSpPr>
          <p:cNvPr id="857" name="Google Shape;857;g10cab4fc2cb_0_195"/>
          <p:cNvSpPr/>
          <p:nvPr/>
        </p:nvSpPr>
        <p:spPr>
          <a:xfrm>
            <a:off x="852600" y="2128800"/>
            <a:ext cx="10486800" cy="26004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g10cab4fc2cb_0_195"/>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3800">
                <a:solidFill>
                  <a:srgbClr val="999999"/>
                </a:solidFill>
                <a:latin typeface="Caveat Brush"/>
                <a:ea typeface="Caveat Brush"/>
                <a:cs typeface="Caveat Brush"/>
                <a:sym typeface="Caveat Brush"/>
              </a:rPr>
              <a:t>SEMAINE 8 - OBJECTIFS/NUTRITION/ENTRAÎNEMENT</a:t>
            </a:r>
            <a:endParaRPr sz="3800">
              <a:solidFill>
                <a:srgbClr val="999999"/>
              </a:solidFill>
              <a:latin typeface="Caveat Brush"/>
              <a:ea typeface="Caveat Brush"/>
              <a:cs typeface="Caveat Brush"/>
              <a:sym typeface="Caveat Brush"/>
            </a:endParaRPr>
          </a:p>
        </p:txBody>
      </p:sp>
      <p:pic>
        <p:nvPicPr>
          <p:cNvPr id="859" name="Google Shape;859;g10cab4fc2cb_0_195"/>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0da257bab0_1_14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g10da257bab0_1_14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16" name="Google Shape;216;g10da257bab0_1_14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217" name="Google Shape;217;g10da257bab0_1_149"/>
          <p:cNvSpPr txBox="1"/>
          <p:nvPr/>
        </p:nvSpPr>
        <p:spPr>
          <a:xfrm>
            <a:off x="424800" y="1977150"/>
            <a:ext cx="9233700" cy="465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éléments reliés à la sécurité sur les glaces :</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Échauffement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Toujours accéder à la glace avec le pied antidérapant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jamais courir ou marcher de reculons sur la glace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L’entraîneur doit toujours avoir un plan d’action d’urgence, un plan pour minimiser le risque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moniteur organise des activités appropriées au niveau des participants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Équipements adéquats : semelles adhérentes, balai propre, etc.</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Connaître l’emplacement de la trousse d’urgence, le défibrillateur</a:t>
            </a:r>
            <a:endParaRPr b="0" i="0" sz="2100" u="none" cap="none" strike="noStrike">
              <a:solidFill>
                <a:srgbClr val="666666"/>
              </a:solidFill>
              <a:latin typeface="Calibri"/>
              <a:ea typeface="Calibri"/>
              <a:cs typeface="Calibri"/>
              <a:sym typeface="Calibri"/>
            </a:endParaRPr>
          </a:p>
        </p:txBody>
      </p:sp>
      <p:sp>
        <p:nvSpPr>
          <p:cNvPr id="218" name="Google Shape;218;g10da257bab0_1_14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19" name="Google Shape;219;g10da257bab0_1_149"/>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g10cab4fc2cb_0_203"/>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g10cab4fc2cb_0_203"/>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66" name="Google Shape;866;g10cab4fc2cb_0_20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67" name="Google Shape;867;g10cab4fc2cb_0_20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solidFill>
                  <a:srgbClr val="999999"/>
                </a:solidFill>
                <a:latin typeface="Short Stack"/>
                <a:ea typeface="Short Stack"/>
                <a:cs typeface="Short Stack"/>
                <a:sym typeface="Short Stack"/>
              </a:rPr>
              <a:t>Objectifs</a:t>
            </a:r>
            <a:endParaRPr sz="4500">
              <a:solidFill>
                <a:srgbClr val="999999"/>
              </a:solidFill>
              <a:latin typeface="Short Stack"/>
              <a:ea typeface="Short Stack"/>
              <a:cs typeface="Short Stack"/>
              <a:sym typeface="Short Stack"/>
            </a:endParaRPr>
          </a:p>
        </p:txBody>
      </p:sp>
      <p:sp>
        <p:nvSpPr>
          <p:cNvPr id="868" name="Google Shape;868;g10cab4fc2cb_0_203"/>
          <p:cNvSpPr txBox="1"/>
          <p:nvPr/>
        </p:nvSpPr>
        <p:spPr>
          <a:xfrm>
            <a:off x="228600" y="1623300"/>
            <a:ext cx="10067400" cy="45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Qu’est-ce qu’un objectif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But, cible que quelque chose doit atteindre</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But, résultat vers lequel tend l'action de quelqu'un, d'un groupe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l">
              <a:spcBef>
                <a:spcPts val="52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Pourquoi se fixer des objectifs :</a:t>
            </a:r>
            <a:endParaRPr b="1" sz="2500">
              <a:solidFill>
                <a:srgbClr val="666666"/>
              </a:solidFill>
              <a:latin typeface="Calibri"/>
              <a:ea typeface="Calibri"/>
              <a:cs typeface="Calibri"/>
              <a:sym typeface="Calibri"/>
            </a:endParaRPr>
          </a:p>
          <a:p>
            <a:pPr indent="0" lvl="0" marL="0" rtl="0" algn="l">
              <a:spcBef>
                <a:spcPts val="52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 </a:t>
            </a:r>
            <a:endParaRPr sz="25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b="1" lang="fr-FR" sz="2100">
                <a:solidFill>
                  <a:srgbClr val="666666"/>
                </a:solidFill>
                <a:latin typeface="Calibri"/>
                <a:ea typeface="Calibri"/>
                <a:cs typeface="Calibri"/>
                <a:sym typeface="Calibri"/>
              </a:rPr>
              <a:t>→ Se fixer des objectifs</a:t>
            </a:r>
            <a:r>
              <a:rPr lang="fr-FR" sz="2100">
                <a:solidFill>
                  <a:srgbClr val="666666"/>
                </a:solidFill>
                <a:latin typeface="Calibri"/>
                <a:ea typeface="Calibri"/>
                <a:cs typeface="Calibri"/>
                <a:sym typeface="Calibri"/>
              </a:rPr>
              <a:t> vous permet d'avoir une image plus précise des actions à entreprendre. Vos pensées et vos décisions seront plus affûtées et plus rapides.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Vos </a:t>
            </a:r>
            <a:r>
              <a:rPr b="1" lang="fr-FR" sz="2100">
                <a:solidFill>
                  <a:srgbClr val="666666"/>
                </a:solidFill>
                <a:latin typeface="Calibri"/>
                <a:ea typeface="Calibri"/>
                <a:cs typeface="Calibri"/>
                <a:sym typeface="Calibri"/>
              </a:rPr>
              <a:t>objectifs</a:t>
            </a:r>
            <a:r>
              <a:rPr lang="fr-FR" sz="2100">
                <a:solidFill>
                  <a:srgbClr val="666666"/>
                </a:solidFill>
                <a:latin typeface="Calibri"/>
                <a:ea typeface="Calibri"/>
                <a:cs typeface="Calibri"/>
                <a:sym typeface="Calibri"/>
              </a:rPr>
              <a:t> écrits seront le point de ralliement et vous permettront de progresser et de rester motiver.</a:t>
            </a:r>
            <a:endParaRPr b="1" sz="2100">
              <a:solidFill>
                <a:srgbClr val="666666"/>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11497afd38c_0_135"/>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g11497afd38c_0_135"/>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75" name="Google Shape;875;g11497afd38c_0_13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76" name="Google Shape;876;g11497afd38c_0_13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solidFill>
                  <a:srgbClr val="999999"/>
                </a:solidFill>
                <a:latin typeface="Short Stack"/>
                <a:ea typeface="Short Stack"/>
                <a:cs typeface="Short Stack"/>
                <a:sym typeface="Short Stack"/>
              </a:rPr>
              <a:t>Objectifs</a:t>
            </a:r>
            <a:endParaRPr>
              <a:solidFill>
                <a:srgbClr val="999999"/>
              </a:solidFill>
              <a:latin typeface="Short Stack"/>
              <a:ea typeface="Short Stack"/>
              <a:cs typeface="Short Stack"/>
              <a:sym typeface="Short Stack"/>
            </a:endParaRPr>
          </a:p>
        </p:txBody>
      </p:sp>
      <p:sp>
        <p:nvSpPr>
          <p:cNvPr id="877" name="Google Shape;877;g11497afd38c_0_135"/>
          <p:cNvSpPr txBox="1"/>
          <p:nvPr/>
        </p:nvSpPr>
        <p:spPr>
          <a:xfrm>
            <a:off x="152400" y="2004300"/>
            <a:ext cx="11780400" cy="361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Ce qu’un objectif doit être :</a:t>
            </a:r>
            <a:endParaRPr sz="25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Réaliste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Atteignable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Mesurable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Se fixer des objectifs à court terme, à long terme ainsi qu’un objectif de rêve. </a:t>
            </a:r>
            <a:endParaRPr sz="25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Avec du travail et de la persévérance, il sera possible d’atteindre votre objectif de rêve. Il sera important d’y croire et de mettre les efforts pour y arriver!</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d1e050df0c_0_274"/>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gd1e050df0c_0_274"/>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84" name="Google Shape;884;gd1e050df0c_0_27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85" name="Google Shape;885;gd1e050df0c_0_2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solidFill>
                  <a:srgbClr val="999999"/>
                </a:solidFill>
                <a:latin typeface="Short Stack"/>
                <a:ea typeface="Short Stack"/>
                <a:cs typeface="Short Stack"/>
                <a:sym typeface="Short Stack"/>
              </a:rPr>
              <a:t>Objectifs</a:t>
            </a:r>
            <a:endParaRPr sz="3900">
              <a:solidFill>
                <a:srgbClr val="999999"/>
              </a:solidFill>
              <a:latin typeface="Short Stack"/>
              <a:ea typeface="Short Stack"/>
              <a:cs typeface="Short Stack"/>
              <a:sym typeface="Short Stack"/>
            </a:endParaRPr>
          </a:p>
        </p:txBody>
      </p:sp>
      <p:sp>
        <p:nvSpPr>
          <p:cNvPr id="886" name="Google Shape;886;gd1e050df0c_0_274"/>
          <p:cNvSpPr txBox="1"/>
          <p:nvPr/>
        </p:nvSpPr>
        <p:spPr>
          <a:xfrm>
            <a:off x="1820226" y="2156692"/>
            <a:ext cx="1872300" cy="4155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666666"/>
                </a:solidFill>
                <a:latin typeface="Calibri"/>
                <a:ea typeface="Calibri"/>
                <a:cs typeface="Calibri"/>
                <a:sym typeface="Calibri"/>
              </a:rPr>
              <a:t>ÉLITE</a:t>
            </a:r>
            <a:endParaRPr>
              <a:solidFill>
                <a:srgbClr val="666666"/>
              </a:solidFill>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rPr b="1" lang="fr-FR" sz="2400">
                <a:solidFill>
                  <a:srgbClr val="666666"/>
                </a:solidFill>
                <a:latin typeface="Calibri"/>
                <a:ea typeface="Calibri"/>
                <a:cs typeface="Calibri"/>
                <a:sym typeface="Calibri"/>
              </a:rPr>
              <a:t>COMPÉTITIF</a:t>
            </a:r>
            <a:endParaRPr>
              <a:solidFill>
                <a:srgbClr val="666666"/>
              </a:solidFill>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rPr b="1" lang="fr-FR" sz="2400">
                <a:solidFill>
                  <a:srgbClr val="666666"/>
                </a:solidFill>
                <a:latin typeface="Calibri"/>
                <a:ea typeface="Calibri"/>
                <a:cs typeface="Calibri"/>
                <a:sym typeface="Calibri"/>
              </a:rPr>
              <a:t>SÉRIEUX</a:t>
            </a:r>
            <a:endParaRPr>
              <a:solidFill>
                <a:srgbClr val="666666"/>
              </a:solidFill>
            </a:endParaRPr>
          </a:p>
          <a:p>
            <a:pPr indent="0" lvl="0" marL="0" marR="0" rtl="0" algn="ctr">
              <a:spcBef>
                <a:spcPts val="0"/>
              </a:spcBef>
              <a:spcAft>
                <a:spcPts val="0"/>
              </a:spcAft>
              <a:buNone/>
            </a:pPr>
            <a:r>
              <a:t/>
            </a:r>
            <a:endParaRPr b="1" sz="2400">
              <a:solidFill>
                <a:srgbClr val="666666"/>
              </a:solidFill>
              <a:latin typeface="Calibri"/>
              <a:ea typeface="Calibri"/>
              <a:cs typeface="Calibri"/>
              <a:sym typeface="Calibri"/>
            </a:endParaRPr>
          </a:p>
          <a:p>
            <a:pPr indent="0" lvl="0" marL="0" marR="0" rtl="0" algn="ctr">
              <a:spcBef>
                <a:spcPts val="0"/>
              </a:spcBef>
              <a:spcAft>
                <a:spcPts val="0"/>
              </a:spcAft>
              <a:buNone/>
            </a:pPr>
            <a:r>
              <a:rPr b="1" lang="fr-FR" sz="2400">
                <a:solidFill>
                  <a:srgbClr val="666666"/>
                </a:solidFill>
                <a:latin typeface="Calibri"/>
                <a:ea typeface="Calibri"/>
                <a:cs typeface="Calibri"/>
                <a:sym typeface="Calibri"/>
              </a:rPr>
              <a:t>RÉCRÉATIF</a:t>
            </a:r>
            <a:endParaRPr b="1" sz="2400">
              <a:solidFill>
                <a:srgbClr val="666666"/>
              </a:solidFill>
              <a:latin typeface="Calibri"/>
              <a:ea typeface="Calibri"/>
              <a:cs typeface="Calibri"/>
              <a:sym typeface="Calibri"/>
            </a:endParaRPr>
          </a:p>
        </p:txBody>
      </p:sp>
      <p:sp>
        <p:nvSpPr>
          <p:cNvPr id="887" name="Google Shape;887;gd1e050df0c_0_274"/>
          <p:cNvSpPr/>
          <p:nvPr/>
        </p:nvSpPr>
        <p:spPr>
          <a:xfrm rot="10800000">
            <a:off x="3749986" y="2372572"/>
            <a:ext cx="1656300" cy="4104600"/>
          </a:xfrm>
          <a:prstGeom prst="triangle">
            <a:avLst>
              <a:gd fmla="val 50000" name="adj"/>
            </a:avLst>
          </a:prstGeom>
          <a:solidFill>
            <a:srgbClr val="F3F5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88" name="Google Shape;888;gd1e050df0c_0_274"/>
          <p:cNvSpPr/>
          <p:nvPr/>
        </p:nvSpPr>
        <p:spPr>
          <a:xfrm>
            <a:off x="5262270" y="2300708"/>
            <a:ext cx="1656300" cy="4104600"/>
          </a:xfrm>
          <a:prstGeom prst="triangle">
            <a:avLst>
              <a:gd fmla="val 50000" name="adj"/>
            </a:avLst>
          </a:prstGeom>
          <a:solidFill>
            <a:srgbClr val="EF9F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89" name="Google Shape;889;gd1e050df0c_0_274"/>
          <p:cNvSpPr/>
          <p:nvPr/>
        </p:nvSpPr>
        <p:spPr>
          <a:xfrm rot="10800000">
            <a:off x="6846330" y="2300564"/>
            <a:ext cx="1656300" cy="4104600"/>
          </a:xfrm>
          <a:prstGeom prst="triangle">
            <a:avLst>
              <a:gd fmla="val 50000" name="adj"/>
            </a:avLst>
          </a:prstGeom>
          <a:solidFill>
            <a:srgbClr val="89AAD3"/>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90" name="Google Shape;890;gd1e050df0c_0_274"/>
          <p:cNvSpPr txBox="1"/>
          <p:nvPr/>
        </p:nvSpPr>
        <p:spPr>
          <a:xfrm>
            <a:off x="6990462" y="2372716"/>
            <a:ext cx="13683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0000"/>
                </a:solidFill>
                <a:latin typeface="Calibri"/>
                <a:ea typeface="Calibri"/>
                <a:cs typeface="Calibri"/>
                <a:sym typeface="Calibri"/>
              </a:rPr>
              <a:t>Techniques </a:t>
            </a:r>
            <a:endParaRPr/>
          </a:p>
          <a:p>
            <a:pPr indent="0" lvl="0" marL="0" marR="0" rtl="0" algn="ctr">
              <a:spcBef>
                <a:spcPts val="0"/>
              </a:spcBef>
              <a:spcAft>
                <a:spcPts val="0"/>
              </a:spcAft>
              <a:buNone/>
            </a:pPr>
            <a:r>
              <a:rPr b="1" lang="fr-FR" sz="2000">
                <a:solidFill>
                  <a:srgbClr val="000000"/>
                </a:solidFill>
                <a:latin typeface="Calibri"/>
                <a:ea typeface="Calibri"/>
                <a:cs typeface="Calibri"/>
                <a:sym typeface="Calibri"/>
              </a:rPr>
              <a:t>Mentales</a:t>
            </a:r>
            <a:endParaRPr b="1" sz="2000">
              <a:solidFill>
                <a:srgbClr val="000000"/>
              </a:solidFill>
              <a:latin typeface="Calibri"/>
              <a:ea typeface="Calibri"/>
              <a:cs typeface="Calibri"/>
              <a:sym typeface="Calibri"/>
            </a:endParaRPr>
          </a:p>
        </p:txBody>
      </p:sp>
      <p:sp>
        <p:nvSpPr>
          <p:cNvPr id="891" name="Google Shape;891;gd1e050df0c_0_274"/>
          <p:cNvSpPr txBox="1"/>
          <p:nvPr/>
        </p:nvSpPr>
        <p:spPr>
          <a:xfrm>
            <a:off x="5334278" y="5685084"/>
            <a:ext cx="15123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0000"/>
                </a:solidFill>
                <a:latin typeface="Calibri"/>
                <a:ea typeface="Calibri"/>
                <a:cs typeface="Calibri"/>
                <a:sym typeface="Calibri"/>
              </a:rPr>
              <a:t>Techniques</a:t>
            </a:r>
            <a:endParaRPr/>
          </a:p>
          <a:p>
            <a:pPr indent="0" lvl="0" marL="0" marR="0" rtl="0" algn="ctr">
              <a:spcBef>
                <a:spcPts val="0"/>
              </a:spcBef>
              <a:spcAft>
                <a:spcPts val="0"/>
              </a:spcAft>
              <a:buNone/>
            </a:pPr>
            <a:r>
              <a:rPr b="1" lang="fr-FR" sz="2000">
                <a:solidFill>
                  <a:srgbClr val="000000"/>
                </a:solidFill>
                <a:latin typeface="Calibri"/>
                <a:ea typeface="Calibri"/>
                <a:cs typeface="Calibri"/>
                <a:sym typeface="Calibri"/>
              </a:rPr>
              <a:t>Sur Glaces</a:t>
            </a:r>
            <a:endParaRPr b="1" sz="2000">
              <a:solidFill>
                <a:srgbClr val="000000"/>
              </a:solidFill>
              <a:latin typeface="Calibri"/>
              <a:ea typeface="Calibri"/>
              <a:cs typeface="Calibri"/>
              <a:sym typeface="Calibri"/>
            </a:endParaRPr>
          </a:p>
        </p:txBody>
      </p:sp>
      <p:sp>
        <p:nvSpPr>
          <p:cNvPr id="892" name="Google Shape;892;gd1e050df0c_0_274"/>
          <p:cNvSpPr txBox="1"/>
          <p:nvPr/>
        </p:nvSpPr>
        <p:spPr>
          <a:xfrm>
            <a:off x="3966126" y="2516732"/>
            <a:ext cx="12240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0000"/>
                </a:solidFill>
                <a:latin typeface="Calibri"/>
                <a:ea typeface="Calibri"/>
                <a:cs typeface="Calibri"/>
                <a:sym typeface="Calibri"/>
              </a:rPr>
              <a:t>Objectifs de carrière</a:t>
            </a:r>
            <a:endParaRPr b="1" sz="2000">
              <a:solidFill>
                <a:srgbClr val="000000"/>
              </a:solidFill>
              <a:latin typeface="Calibri"/>
              <a:ea typeface="Calibri"/>
              <a:cs typeface="Calibri"/>
              <a:sym typeface="Calibri"/>
            </a:endParaRPr>
          </a:p>
        </p:txBody>
      </p:sp>
      <p:sp>
        <p:nvSpPr>
          <p:cNvPr id="893" name="Google Shape;893;gd1e050df0c_0_274"/>
          <p:cNvSpPr txBox="1"/>
          <p:nvPr/>
        </p:nvSpPr>
        <p:spPr>
          <a:xfrm>
            <a:off x="8534574" y="3070325"/>
            <a:ext cx="1972500" cy="235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100">
                <a:solidFill>
                  <a:srgbClr val="666666"/>
                </a:solidFill>
                <a:latin typeface="Calibri"/>
                <a:ea typeface="Calibri"/>
                <a:cs typeface="Calibri"/>
                <a:sym typeface="Calibri"/>
              </a:rPr>
              <a:t>Voici un aperçu de ce que vous pouvez viser comme objectifs selon votre niveau de performance.</a:t>
            </a:r>
            <a:endParaRPr sz="2100">
              <a:solidFill>
                <a:srgbClr val="666666"/>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d1e050df0c_0_223"/>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gd1e050df0c_0_223"/>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00" name="Google Shape;900;gd1e050df0c_0_22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01" name="Google Shape;901;gd1e050df0c_0_2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Nutrition</a:t>
            </a:r>
            <a:endParaRPr sz="4000">
              <a:solidFill>
                <a:srgbClr val="999999"/>
              </a:solidFill>
              <a:latin typeface="Short Stack"/>
              <a:ea typeface="Short Stack"/>
              <a:cs typeface="Short Stack"/>
              <a:sym typeface="Short Stack"/>
            </a:endParaRPr>
          </a:p>
        </p:txBody>
      </p:sp>
      <p:sp>
        <p:nvSpPr>
          <p:cNvPr id="902" name="Google Shape;902;gd1e050df0c_0_223"/>
          <p:cNvSpPr txBox="1"/>
          <p:nvPr/>
        </p:nvSpPr>
        <p:spPr>
          <a:xfrm>
            <a:off x="211900" y="1928100"/>
            <a:ext cx="10023900" cy="451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Voici quelques conseils sur la nutrition et l’hydratation à considérer lors de la pratique du curling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 </a:t>
            </a:r>
            <a:endParaRPr sz="25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Il est important de rester hydraté lors d’une partie. Le froid est un facteur de déshydratation et vous éviterez ou diminuerez les crampes musculaires.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Lors d’une partie, vous pouvez prioriser les collations qui se digèrent rapidement; fruits, bouchées énergétiques.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Éviter les aliments gras et sucrés! Votre concentration en sera </a:t>
            </a:r>
            <a:r>
              <a:rPr lang="fr-FR" sz="2100">
                <a:solidFill>
                  <a:srgbClr val="666666"/>
                </a:solidFill>
                <a:latin typeface="Calibri"/>
                <a:ea typeface="Calibri"/>
                <a:cs typeface="Calibri"/>
                <a:sym typeface="Calibri"/>
              </a:rPr>
              <a:t>diminuée</a:t>
            </a:r>
            <a:r>
              <a:rPr lang="fr-FR" sz="2100">
                <a:solidFill>
                  <a:srgbClr val="666666"/>
                </a:solidFill>
                <a:latin typeface="Calibri"/>
                <a:ea typeface="Calibri"/>
                <a:cs typeface="Calibri"/>
                <a:sym typeface="Calibri"/>
              </a:rPr>
              <a:t> et vous sentirez que vous avez moins d’énergie.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Une alimentation saine et équilibrée vous permettra de vous sentir bien et d’avoir l’énergie nécessaire pour la pratique de votre sport.</a:t>
            </a:r>
            <a:endParaRPr b="1" sz="2100">
              <a:solidFill>
                <a:srgbClr val="666666"/>
              </a:solidFill>
              <a:latin typeface="Calibri"/>
              <a:ea typeface="Calibri"/>
              <a:cs typeface="Calibri"/>
              <a:sym typeface="Calibri"/>
            </a:endParaRPr>
          </a:p>
        </p:txBody>
      </p:sp>
      <p:sp>
        <p:nvSpPr>
          <p:cNvPr id="903" name="Google Shape;903;gd1e050df0c_0_223"/>
          <p:cNvSpPr txBox="1"/>
          <p:nvPr/>
        </p:nvSpPr>
        <p:spPr>
          <a:xfrm>
            <a:off x="10731650" y="5804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10cab4fc2cb_0_212"/>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g10cab4fc2cb_0_212"/>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10" name="Google Shape;910;g10cab4fc2cb_0_21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11" name="Google Shape;911;g10cab4fc2cb_0_21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Nutrition</a:t>
            </a:r>
            <a:endParaRPr sz="4000">
              <a:solidFill>
                <a:srgbClr val="999999"/>
              </a:solidFill>
              <a:latin typeface="Short Stack"/>
              <a:ea typeface="Short Stack"/>
              <a:cs typeface="Short Stack"/>
              <a:sym typeface="Short Stack"/>
            </a:endParaRPr>
          </a:p>
        </p:txBody>
      </p:sp>
      <p:pic>
        <p:nvPicPr>
          <p:cNvPr id="912" name="Google Shape;912;g10cab4fc2cb_0_212"/>
          <p:cNvPicPr preferRelativeResize="0"/>
          <p:nvPr/>
        </p:nvPicPr>
        <p:blipFill rotWithShape="1">
          <a:blip r:embed="rId4">
            <a:alphaModFix/>
          </a:blip>
          <a:srcRect b="0" l="3583" r="41198" t="0"/>
          <a:stretch/>
        </p:blipFill>
        <p:spPr>
          <a:xfrm>
            <a:off x="589176" y="2397025"/>
            <a:ext cx="1962900" cy="1997497"/>
          </a:xfrm>
          <a:prstGeom prst="rect">
            <a:avLst/>
          </a:prstGeom>
          <a:noFill/>
          <a:ln>
            <a:noFill/>
          </a:ln>
        </p:spPr>
      </p:pic>
      <p:pic>
        <p:nvPicPr>
          <p:cNvPr id="913" name="Google Shape;913;g10cab4fc2cb_0_212"/>
          <p:cNvPicPr preferRelativeResize="0"/>
          <p:nvPr/>
        </p:nvPicPr>
        <p:blipFill>
          <a:blip r:embed="rId5">
            <a:alphaModFix/>
          </a:blip>
          <a:stretch>
            <a:fillRect/>
          </a:stretch>
        </p:blipFill>
        <p:spPr>
          <a:xfrm>
            <a:off x="4486212" y="2397025"/>
            <a:ext cx="1903875" cy="1903875"/>
          </a:xfrm>
          <a:prstGeom prst="rect">
            <a:avLst/>
          </a:prstGeom>
          <a:noFill/>
          <a:ln>
            <a:noFill/>
          </a:ln>
        </p:spPr>
      </p:pic>
      <p:pic>
        <p:nvPicPr>
          <p:cNvPr id="914" name="Google Shape;914;g10cab4fc2cb_0_212"/>
          <p:cNvPicPr preferRelativeResize="0"/>
          <p:nvPr/>
        </p:nvPicPr>
        <p:blipFill>
          <a:blip r:embed="rId6">
            <a:alphaModFix/>
          </a:blip>
          <a:stretch>
            <a:fillRect/>
          </a:stretch>
        </p:blipFill>
        <p:spPr>
          <a:xfrm>
            <a:off x="8440625" y="2586650"/>
            <a:ext cx="2239887" cy="1714250"/>
          </a:xfrm>
          <a:prstGeom prst="rect">
            <a:avLst/>
          </a:prstGeom>
          <a:noFill/>
          <a:ln>
            <a:noFill/>
          </a:ln>
        </p:spPr>
      </p:pic>
      <p:sp>
        <p:nvSpPr>
          <p:cNvPr id="915" name="Google Shape;915;g10cab4fc2cb_0_212"/>
          <p:cNvSpPr txBox="1"/>
          <p:nvPr/>
        </p:nvSpPr>
        <p:spPr>
          <a:xfrm>
            <a:off x="645363" y="1889125"/>
            <a:ext cx="1962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100">
                <a:solidFill>
                  <a:srgbClr val="666666"/>
                </a:solidFill>
                <a:latin typeface="Calibri"/>
                <a:ea typeface="Calibri"/>
                <a:cs typeface="Calibri"/>
                <a:sym typeface="Calibri"/>
              </a:rPr>
              <a:t>Aliments sains</a:t>
            </a:r>
            <a:endParaRPr b="1" sz="2100">
              <a:solidFill>
                <a:srgbClr val="666666"/>
              </a:solidFill>
              <a:latin typeface="Calibri"/>
              <a:ea typeface="Calibri"/>
              <a:cs typeface="Calibri"/>
              <a:sym typeface="Calibri"/>
            </a:endParaRPr>
          </a:p>
        </p:txBody>
      </p:sp>
      <p:sp>
        <p:nvSpPr>
          <p:cNvPr id="916" name="Google Shape;916;g10cab4fc2cb_0_212"/>
          <p:cNvSpPr txBox="1"/>
          <p:nvPr/>
        </p:nvSpPr>
        <p:spPr>
          <a:xfrm>
            <a:off x="4654250" y="1889125"/>
            <a:ext cx="1567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100">
                <a:solidFill>
                  <a:srgbClr val="666666"/>
                </a:solidFill>
                <a:latin typeface="Calibri"/>
                <a:ea typeface="Calibri"/>
                <a:cs typeface="Calibri"/>
                <a:sym typeface="Calibri"/>
              </a:rPr>
              <a:t>Breuvages</a:t>
            </a:r>
            <a:endParaRPr b="1" sz="2100">
              <a:solidFill>
                <a:srgbClr val="666666"/>
              </a:solidFill>
              <a:latin typeface="Calibri"/>
              <a:ea typeface="Calibri"/>
              <a:cs typeface="Calibri"/>
              <a:sym typeface="Calibri"/>
            </a:endParaRPr>
          </a:p>
        </p:txBody>
      </p:sp>
      <p:sp>
        <p:nvSpPr>
          <p:cNvPr id="917" name="Google Shape;917;g10cab4fc2cb_0_212"/>
          <p:cNvSpPr txBox="1"/>
          <p:nvPr/>
        </p:nvSpPr>
        <p:spPr>
          <a:xfrm>
            <a:off x="8268025" y="1727425"/>
            <a:ext cx="2585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100">
                <a:solidFill>
                  <a:srgbClr val="666666"/>
                </a:solidFill>
                <a:latin typeface="Calibri"/>
                <a:ea typeface="Calibri"/>
                <a:cs typeface="Calibri"/>
                <a:sym typeface="Calibri"/>
              </a:rPr>
              <a:t>Aliments néfastes pour la performance</a:t>
            </a:r>
            <a:endParaRPr b="1" sz="2100">
              <a:solidFill>
                <a:srgbClr val="666666"/>
              </a:solidFill>
              <a:latin typeface="Calibri"/>
              <a:ea typeface="Calibri"/>
              <a:cs typeface="Calibri"/>
              <a:sym typeface="Calibri"/>
            </a:endParaRPr>
          </a:p>
        </p:txBody>
      </p:sp>
      <p:sp>
        <p:nvSpPr>
          <p:cNvPr id="918" name="Google Shape;918;g10cab4fc2cb_0_212"/>
          <p:cNvSpPr txBox="1"/>
          <p:nvPr/>
        </p:nvSpPr>
        <p:spPr>
          <a:xfrm>
            <a:off x="542375" y="4300900"/>
            <a:ext cx="2056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a:solidFill>
                  <a:srgbClr val="666666"/>
                </a:solidFill>
                <a:latin typeface="Calibri"/>
                <a:ea typeface="Calibri"/>
                <a:cs typeface="Calibri"/>
                <a:sym typeface="Calibri"/>
              </a:rPr>
              <a:t>Prioriser :</a:t>
            </a:r>
            <a:r>
              <a:rPr lang="fr-FR">
                <a:solidFill>
                  <a:srgbClr val="666666"/>
                </a:solidFill>
                <a:latin typeface="Calibri"/>
                <a:ea typeface="Calibri"/>
                <a:cs typeface="Calibri"/>
                <a:sym typeface="Calibri"/>
              </a:rPr>
              <a:t> </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Protéines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Glucides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Fruits et légumes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Oméga-3</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Oeufs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Poisson</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Poulet</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Boeuf</a:t>
            </a:r>
            <a:endParaRPr>
              <a:solidFill>
                <a:srgbClr val="666666"/>
              </a:solidFill>
              <a:latin typeface="Calibri"/>
              <a:ea typeface="Calibri"/>
              <a:cs typeface="Calibri"/>
              <a:sym typeface="Calibri"/>
            </a:endParaRPr>
          </a:p>
        </p:txBody>
      </p:sp>
      <p:sp>
        <p:nvSpPr>
          <p:cNvPr id="919" name="Google Shape;919;g10cab4fc2cb_0_212"/>
          <p:cNvSpPr txBox="1"/>
          <p:nvPr/>
        </p:nvSpPr>
        <p:spPr>
          <a:xfrm>
            <a:off x="4274602" y="4300900"/>
            <a:ext cx="23271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a:solidFill>
                  <a:srgbClr val="666666"/>
                </a:solidFill>
                <a:latin typeface="Calibri"/>
                <a:ea typeface="Calibri"/>
                <a:cs typeface="Calibri"/>
                <a:sym typeface="Calibri"/>
              </a:rPr>
              <a:t>Prioriser :</a:t>
            </a:r>
            <a:r>
              <a:rPr lang="fr-FR">
                <a:solidFill>
                  <a:srgbClr val="666666"/>
                </a:solidFill>
                <a:latin typeface="Calibri"/>
                <a:ea typeface="Calibri"/>
                <a:cs typeface="Calibri"/>
                <a:sym typeface="Calibri"/>
              </a:rPr>
              <a:t> </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Eau</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G2</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Lait au chocolat</a:t>
            </a:r>
            <a:endParaRPr>
              <a:solidFill>
                <a:srgbClr val="666666"/>
              </a:solidFill>
              <a:latin typeface="Calibri"/>
              <a:ea typeface="Calibri"/>
              <a:cs typeface="Calibri"/>
              <a:sym typeface="Calibri"/>
            </a:endParaRPr>
          </a:p>
          <a:p>
            <a:pPr indent="0" lvl="0" marL="0" rtl="0" algn="l">
              <a:spcBef>
                <a:spcPts val="0"/>
              </a:spcBef>
              <a:spcAft>
                <a:spcPts val="0"/>
              </a:spcAft>
              <a:buNone/>
            </a:pPr>
            <a:r>
              <a:t/>
            </a:r>
            <a:endParaRPr b="1">
              <a:solidFill>
                <a:srgbClr val="666666"/>
              </a:solidFill>
              <a:latin typeface="Calibri"/>
              <a:ea typeface="Calibri"/>
              <a:cs typeface="Calibri"/>
              <a:sym typeface="Calibri"/>
            </a:endParaRPr>
          </a:p>
          <a:p>
            <a:pPr indent="0" lvl="0" marL="0" rtl="0" algn="l">
              <a:spcBef>
                <a:spcPts val="0"/>
              </a:spcBef>
              <a:spcAft>
                <a:spcPts val="0"/>
              </a:spcAft>
              <a:buNone/>
            </a:pPr>
            <a:r>
              <a:rPr b="1" lang="fr-FR">
                <a:solidFill>
                  <a:srgbClr val="666666"/>
                </a:solidFill>
                <a:latin typeface="Calibri"/>
                <a:ea typeface="Calibri"/>
                <a:cs typeface="Calibri"/>
                <a:sym typeface="Calibri"/>
              </a:rPr>
              <a:t>Éviter :</a:t>
            </a:r>
            <a:endParaRPr b="1">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Boissons énergisantes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Liqueurs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Café</a:t>
            </a:r>
            <a:endParaRPr>
              <a:solidFill>
                <a:srgbClr val="666666"/>
              </a:solidFill>
              <a:latin typeface="Calibri"/>
              <a:ea typeface="Calibri"/>
              <a:cs typeface="Calibri"/>
              <a:sym typeface="Calibri"/>
            </a:endParaRPr>
          </a:p>
        </p:txBody>
      </p:sp>
      <p:cxnSp>
        <p:nvCxnSpPr>
          <p:cNvPr id="920" name="Google Shape;920;g10cab4fc2cb_0_212"/>
          <p:cNvCxnSpPr/>
          <p:nvPr/>
        </p:nvCxnSpPr>
        <p:spPr>
          <a:xfrm>
            <a:off x="3432975" y="1938425"/>
            <a:ext cx="17400" cy="4529400"/>
          </a:xfrm>
          <a:prstGeom prst="straightConnector1">
            <a:avLst/>
          </a:prstGeom>
          <a:noFill/>
          <a:ln cap="flat" cmpd="sng" w="19050">
            <a:solidFill>
              <a:schemeClr val="dk1"/>
            </a:solidFill>
            <a:prstDash val="solid"/>
            <a:round/>
            <a:headEnd len="sm" w="sm" type="none"/>
            <a:tailEnd len="sm" w="sm" type="none"/>
          </a:ln>
        </p:spPr>
      </p:cxnSp>
      <p:cxnSp>
        <p:nvCxnSpPr>
          <p:cNvPr id="921" name="Google Shape;921;g10cab4fc2cb_0_212"/>
          <p:cNvCxnSpPr/>
          <p:nvPr/>
        </p:nvCxnSpPr>
        <p:spPr>
          <a:xfrm>
            <a:off x="7368488" y="1938425"/>
            <a:ext cx="17400" cy="4529400"/>
          </a:xfrm>
          <a:prstGeom prst="straightConnector1">
            <a:avLst/>
          </a:prstGeom>
          <a:noFill/>
          <a:ln cap="flat" cmpd="sng" w="19050">
            <a:solidFill>
              <a:schemeClr val="dk1"/>
            </a:solidFill>
            <a:prstDash val="solid"/>
            <a:round/>
            <a:headEnd len="sm" w="sm" type="none"/>
            <a:tailEnd len="sm" w="sm" type="none"/>
          </a:ln>
        </p:spPr>
      </p:cxnSp>
      <p:sp>
        <p:nvSpPr>
          <p:cNvPr id="922" name="Google Shape;922;g10cab4fc2cb_0_212"/>
          <p:cNvSpPr txBox="1"/>
          <p:nvPr/>
        </p:nvSpPr>
        <p:spPr>
          <a:xfrm>
            <a:off x="8397027" y="4300900"/>
            <a:ext cx="23271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a:solidFill>
                  <a:srgbClr val="666666"/>
                </a:solidFill>
                <a:latin typeface="Calibri"/>
                <a:ea typeface="Calibri"/>
                <a:cs typeface="Calibri"/>
                <a:sym typeface="Calibri"/>
              </a:rPr>
              <a:t>Aliments sucrés</a:t>
            </a:r>
            <a:r>
              <a:rPr b="1" lang="fr-FR">
                <a:solidFill>
                  <a:srgbClr val="666666"/>
                </a:solidFill>
                <a:latin typeface="Calibri"/>
                <a:ea typeface="Calibri"/>
                <a:cs typeface="Calibri"/>
                <a:sym typeface="Calibri"/>
              </a:rPr>
              <a:t> :</a:t>
            </a:r>
            <a:r>
              <a:rPr lang="fr-FR">
                <a:solidFill>
                  <a:srgbClr val="666666"/>
                </a:solidFill>
                <a:latin typeface="Calibri"/>
                <a:ea typeface="Calibri"/>
                <a:cs typeface="Calibri"/>
                <a:sym typeface="Calibri"/>
              </a:rPr>
              <a:t> </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Chocolat</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Bonbons</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Biscuits</a:t>
            </a:r>
            <a:endParaRPr>
              <a:solidFill>
                <a:srgbClr val="666666"/>
              </a:solidFill>
              <a:latin typeface="Calibri"/>
              <a:ea typeface="Calibri"/>
              <a:cs typeface="Calibri"/>
              <a:sym typeface="Calibri"/>
            </a:endParaRPr>
          </a:p>
          <a:p>
            <a:pPr indent="0" lvl="0" marL="0" rtl="0" algn="l">
              <a:spcBef>
                <a:spcPts val="0"/>
              </a:spcBef>
              <a:spcAft>
                <a:spcPts val="0"/>
              </a:spcAft>
              <a:buNone/>
            </a:pPr>
            <a:r>
              <a:t/>
            </a:r>
            <a:endParaRPr b="1">
              <a:solidFill>
                <a:srgbClr val="666666"/>
              </a:solidFill>
              <a:latin typeface="Calibri"/>
              <a:ea typeface="Calibri"/>
              <a:cs typeface="Calibri"/>
              <a:sym typeface="Calibri"/>
            </a:endParaRPr>
          </a:p>
          <a:p>
            <a:pPr indent="0" lvl="0" marL="0" rtl="0" algn="l">
              <a:spcBef>
                <a:spcPts val="0"/>
              </a:spcBef>
              <a:spcAft>
                <a:spcPts val="0"/>
              </a:spcAft>
              <a:buNone/>
            </a:pPr>
            <a:r>
              <a:rPr b="1" lang="fr-FR">
                <a:solidFill>
                  <a:srgbClr val="666666"/>
                </a:solidFill>
                <a:latin typeface="Calibri"/>
                <a:ea typeface="Calibri"/>
                <a:cs typeface="Calibri"/>
                <a:sym typeface="Calibri"/>
              </a:rPr>
              <a:t>Aliments gras :</a:t>
            </a:r>
            <a:endParaRPr b="1">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Aliments panés ou cuits dans l’huile</a:t>
            </a:r>
            <a:endParaRPr>
              <a:solidFill>
                <a:srgbClr val="666666"/>
              </a:solidFill>
              <a:latin typeface="Calibri"/>
              <a:ea typeface="Calibri"/>
              <a:cs typeface="Calibri"/>
              <a:sym typeface="Calibri"/>
            </a:endParaRPr>
          </a:p>
          <a:p>
            <a:pPr indent="-317500" lvl="0" marL="457200" rtl="0" algn="l">
              <a:spcBef>
                <a:spcPts val="0"/>
              </a:spcBef>
              <a:spcAft>
                <a:spcPts val="0"/>
              </a:spcAft>
              <a:buClr>
                <a:srgbClr val="666666"/>
              </a:buClr>
              <a:buSzPts val="1400"/>
              <a:buFont typeface="Calibri"/>
              <a:buChar char="●"/>
            </a:pPr>
            <a:r>
              <a:rPr lang="fr-FR">
                <a:solidFill>
                  <a:srgbClr val="666666"/>
                </a:solidFill>
                <a:latin typeface="Calibri"/>
                <a:ea typeface="Calibri"/>
                <a:cs typeface="Calibri"/>
                <a:sym typeface="Calibri"/>
              </a:rPr>
              <a:t>Frites</a:t>
            </a:r>
            <a:endParaRPr>
              <a:solidFill>
                <a:srgbClr val="666666"/>
              </a:solidFill>
              <a:latin typeface="Calibri"/>
              <a:ea typeface="Calibri"/>
              <a:cs typeface="Calibri"/>
              <a:sym typeface="Calibri"/>
            </a:endParaRPr>
          </a:p>
        </p:txBody>
      </p:sp>
      <p:sp>
        <p:nvSpPr>
          <p:cNvPr id="923" name="Google Shape;923;g10cab4fc2cb_0_212"/>
          <p:cNvSpPr txBox="1"/>
          <p:nvPr/>
        </p:nvSpPr>
        <p:spPr>
          <a:xfrm>
            <a:off x="10724125" y="596125"/>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11497afd38c_0_151"/>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11497afd38c_0_151"/>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30" name="Google Shape;930;g11497afd38c_0_15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31" name="Google Shape;931;g11497afd38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Nutrition</a:t>
            </a:r>
            <a:endParaRPr sz="4000">
              <a:solidFill>
                <a:srgbClr val="999999"/>
              </a:solidFill>
              <a:latin typeface="Short Stack"/>
              <a:ea typeface="Short Stack"/>
              <a:cs typeface="Short Stack"/>
              <a:sym typeface="Short Stack"/>
            </a:endParaRPr>
          </a:p>
        </p:txBody>
      </p:sp>
      <p:sp>
        <p:nvSpPr>
          <p:cNvPr id="932" name="Google Shape;932;g11497afd38c_0_151"/>
          <p:cNvSpPr txBox="1"/>
          <p:nvPr/>
        </p:nvSpPr>
        <p:spPr>
          <a:xfrm>
            <a:off x="262325" y="1699500"/>
            <a:ext cx="10946700" cy="464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fr-FR" sz="2100" u="sng">
                <a:solidFill>
                  <a:srgbClr val="666666"/>
                </a:solidFill>
                <a:latin typeface="Calibri"/>
                <a:ea typeface="Calibri"/>
                <a:cs typeface="Calibri"/>
                <a:sym typeface="Calibri"/>
              </a:rPr>
              <a:t>Avant la partie</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Il est recommandé de manger des viandes maigres telles que la dinde et le poulet. Des glucides tels que les pâtes vous permettront aussi d’avoir l’énergie nécessaire pour toute la durée de la partie.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lang="fr-FR" sz="2100" u="sng">
                <a:solidFill>
                  <a:srgbClr val="666666"/>
                </a:solidFill>
                <a:latin typeface="Calibri"/>
                <a:ea typeface="Calibri"/>
                <a:cs typeface="Calibri"/>
                <a:sym typeface="Calibri"/>
              </a:rPr>
              <a:t>Pendant la partie</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457200" lvl="0" marL="0" rtl="0" algn="l">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Restez bien hydrater et prenez de petites collations légères au besoin.</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lang="fr-FR" sz="2100" u="sng">
                <a:solidFill>
                  <a:srgbClr val="666666"/>
                </a:solidFill>
                <a:latin typeface="Calibri"/>
                <a:ea typeface="Calibri"/>
                <a:cs typeface="Calibri"/>
                <a:sym typeface="Calibri"/>
              </a:rPr>
              <a:t>Après la partie</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Afin d’augmenter la récupération, prioriser les glucides (pâtes, riz) et les protéines (viandes, oeuf) ainsi que de petites portions d’aliments salés (jus de légume, fromage, noix) et des aliments riches en potassium (légumes, pommes de terre, fruits frais ou séchés).</a:t>
            </a:r>
            <a:endParaRPr b="1" sz="2100">
              <a:solidFill>
                <a:srgbClr val="666666"/>
              </a:solidFill>
              <a:latin typeface="Calibri"/>
              <a:ea typeface="Calibri"/>
              <a:cs typeface="Calibri"/>
              <a:sym typeface="Calibri"/>
            </a:endParaRPr>
          </a:p>
        </p:txBody>
      </p:sp>
      <p:sp>
        <p:nvSpPr>
          <p:cNvPr id="933" name="Google Shape;933;g11497afd38c_0_151"/>
          <p:cNvSpPr txBox="1"/>
          <p:nvPr/>
        </p:nvSpPr>
        <p:spPr>
          <a:xfrm>
            <a:off x="9606975" y="6351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116cd73c183_0_64"/>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g116cd73c183_0_64"/>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40" name="Google Shape;940;g116cd73c183_0_6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941" name="Google Shape;941;g116cd73c183_0_6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Nutrition</a:t>
            </a:r>
            <a:endParaRPr sz="4000">
              <a:solidFill>
                <a:srgbClr val="999999"/>
              </a:solidFill>
              <a:latin typeface="Short Stack"/>
              <a:ea typeface="Short Stack"/>
              <a:cs typeface="Short Stack"/>
              <a:sym typeface="Short Stack"/>
            </a:endParaRPr>
          </a:p>
        </p:txBody>
      </p:sp>
      <p:sp>
        <p:nvSpPr>
          <p:cNvPr id="942" name="Google Shape;942;g116cd73c183_0_64"/>
          <p:cNvSpPr txBox="1"/>
          <p:nvPr/>
        </p:nvSpPr>
        <p:spPr>
          <a:xfrm>
            <a:off x="816093" y="3445773"/>
            <a:ext cx="4481400" cy="3324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rgbClr val="666666"/>
                </a:solidFill>
                <a:latin typeface="Calibri"/>
                <a:ea typeface="Calibri"/>
                <a:cs typeface="Calibri"/>
                <a:sym typeface="Calibri"/>
              </a:rPr>
              <a:t>Aliments alcalins</a:t>
            </a:r>
            <a:endParaRPr b="1" sz="21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Eau</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Riz, tapioca</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Amande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Carotte, concombre, courge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Graines de tournesol, sésame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Pomme, poire, banane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Fromage de chèvre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Citrouille, céleri, poireau</a:t>
            </a:r>
            <a:endParaRPr sz="2100">
              <a:solidFill>
                <a:srgbClr val="666666"/>
              </a:solidFill>
              <a:latin typeface="Calibri"/>
              <a:ea typeface="Calibri"/>
              <a:cs typeface="Calibri"/>
              <a:sym typeface="Calibri"/>
            </a:endParaRPr>
          </a:p>
        </p:txBody>
      </p:sp>
      <p:sp>
        <p:nvSpPr>
          <p:cNvPr id="943" name="Google Shape;943;g116cd73c183_0_64"/>
          <p:cNvSpPr txBox="1"/>
          <p:nvPr/>
        </p:nvSpPr>
        <p:spPr>
          <a:xfrm>
            <a:off x="6163316" y="3445772"/>
            <a:ext cx="4958100" cy="3324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100">
                <a:solidFill>
                  <a:srgbClr val="666666"/>
                </a:solidFill>
                <a:latin typeface="Calibri"/>
                <a:ea typeface="Calibri"/>
                <a:cs typeface="Calibri"/>
                <a:sym typeface="Calibri"/>
              </a:rPr>
              <a:t>Aliments acides</a:t>
            </a:r>
            <a:endParaRPr b="1" sz="2100">
              <a:solidFill>
                <a:srgbClr val="666666"/>
              </a:solidFill>
              <a:latin typeface="Calibri"/>
              <a:ea typeface="Calibri"/>
              <a:cs typeface="Calibri"/>
              <a:sym typeface="Calibri"/>
            </a:endParaRPr>
          </a:p>
          <a:p>
            <a:pPr indent="0" lvl="0" marL="0" marR="0" rtl="0" algn="ctr">
              <a:spcBef>
                <a:spcPts val="0"/>
              </a:spcBef>
              <a:spcAft>
                <a:spcPts val="0"/>
              </a:spcAft>
              <a:buNone/>
            </a:pPr>
            <a:r>
              <a:t/>
            </a:r>
            <a:endParaRPr sz="2100">
              <a:solidFill>
                <a:srgbClr val="000000"/>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Café</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Thé</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Chocolat</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Boisson gazeuse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Pamplemousse, ananas, orange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Épices fortes</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Blé, avoine</a:t>
            </a:r>
            <a:endParaRPr sz="2100">
              <a:solidFill>
                <a:srgbClr val="666666"/>
              </a:solidFill>
              <a:latin typeface="Calibri"/>
              <a:ea typeface="Calibri"/>
              <a:cs typeface="Calibri"/>
              <a:sym typeface="Calibri"/>
            </a:endParaRPr>
          </a:p>
          <a:p>
            <a:pPr indent="-133350" lvl="0" marL="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 Viandes rouges </a:t>
            </a:r>
            <a:endParaRPr sz="2100">
              <a:solidFill>
                <a:srgbClr val="666666"/>
              </a:solidFill>
              <a:latin typeface="Calibri"/>
              <a:ea typeface="Calibri"/>
              <a:cs typeface="Calibri"/>
              <a:sym typeface="Calibri"/>
            </a:endParaRPr>
          </a:p>
        </p:txBody>
      </p:sp>
      <p:sp>
        <p:nvSpPr>
          <p:cNvPr id="944" name="Google Shape;944;g116cd73c183_0_64"/>
          <p:cNvSpPr txBox="1"/>
          <p:nvPr/>
        </p:nvSpPr>
        <p:spPr>
          <a:xfrm>
            <a:off x="251527" y="1969800"/>
            <a:ext cx="111699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a:solidFill>
                  <a:srgbClr val="666666"/>
                </a:solidFill>
                <a:latin typeface="Calibri"/>
                <a:ea typeface="Calibri"/>
                <a:cs typeface="Calibri"/>
                <a:sym typeface="Calibri"/>
              </a:rPr>
              <a:t>Facteurs pouvant créer un déséquilibre dans le taux d’acidité corporelle:</a:t>
            </a:r>
            <a:endParaRPr sz="2100">
              <a:solidFill>
                <a:srgbClr val="666666"/>
              </a:solidFill>
              <a:latin typeface="Calibri"/>
              <a:ea typeface="Calibri"/>
              <a:cs typeface="Calibri"/>
              <a:sym typeface="Calibri"/>
            </a:endParaRPr>
          </a:p>
          <a:p>
            <a:pPr indent="457200" lvl="0" marL="0" marR="0" rtl="0" algn="l">
              <a:spcBef>
                <a:spcPts val="0"/>
              </a:spcBef>
              <a:spcAft>
                <a:spcPts val="0"/>
              </a:spcAft>
              <a:buNone/>
            </a:pPr>
            <a:r>
              <a:rPr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Alimentation</a:t>
            </a:r>
            <a:r>
              <a:rPr lang="fr-FR" sz="2100">
                <a:solidFill>
                  <a:srgbClr val="666666"/>
                </a:solidFill>
                <a:latin typeface="Calibri"/>
                <a:ea typeface="Calibri"/>
                <a:cs typeface="Calibri"/>
                <a:sym typeface="Calibri"/>
              </a:rPr>
              <a:t> (sucres, viandes rouges, produits laitiers)</a:t>
            </a:r>
            <a:endParaRPr sz="2100">
              <a:solidFill>
                <a:srgbClr val="666666"/>
              </a:solidFill>
              <a:latin typeface="Calibri"/>
              <a:ea typeface="Calibri"/>
              <a:cs typeface="Calibri"/>
              <a:sym typeface="Calibri"/>
            </a:endParaRPr>
          </a:p>
          <a:p>
            <a:pPr indent="457200" lvl="0" marL="0" marR="0" rtl="0" algn="l">
              <a:spcBef>
                <a:spcPts val="0"/>
              </a:spcBef>
              <a:spcAft>
                <a:spcPts val="0"/>
              </a:spcAft>
              <a:buNone/>
            </a:pPr>
            <a:r>
              <a:rPr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Stress</a:t>
            </a:r>
            <a:endParaRPr b="1" sz="2100">
              <a:solidFill>
                <a:srgbClr val="666666"/>
              </a:solidFill>
              <a:latin typeface="Calibri"/>
              <a:ea typeface="Calibri"/>
              <a:cs typeface="Calibri"/>
              <a:sym typeface="Calibri"/>
            </a:endParaRPr>
          </a:p>
          <a:p>
            <a:pPr indent="457200" lvl="0" marL="0" marR="0" rtl="0" algn="l">
              <a:spcBef>
                <a:spcPts val="0"/>
              </a:spcBef>
              <a:spcAft>
                <a:spcPts val="0"/>
              </a:spcAft>
              <a:buNone/>
            </a:pPr>
            <a:r>
              <a:rPr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Sédentarité</a:t>
            </a:r>
            <a:endParaRPr b="1" sz="2100">
              <a:solidFill>
                <a:srgbClr val="666666"/>
              </a:solidFill>
              <a:latin typeface="Calibri"/>
              <a:ea typeface="Calibri"/>
              <a:cs typeface="Calibri"/>
              <a:sym typeface="Calibri"/>
            </a:endParaRPr>
          </a:p>
        </p:txBody>
      </p:sp>
      <p:cxnSp>
        <p:nvCxnSpPr>
          <p:cNvPr id="945" name="Google Shape;945;g116cd73c183_0_64"/>
          <p:cNvCxnSpPr/>
          <p:nvPr/>
        </p:nvCxnSpPr>
        <p:spPr>
          <a:xfrm>
            <a:off x="5302850" y="3569225"/>
            <a:ext cx="17100" cy="3144300"/>
          </a:xfrm>
          <a:prstGeom prst="straightConnector1">
            <a:avLst/>
          </a:prstGeom>
          <a:noFill/>
          <a:ln cap="flat" cmpd="sng" w="19050">
            <a:solidFill>
              <a:schemeClr val="dk1"/>
            </a:solidFill>
            <a:prstDash val="solid"/>
            <a:round/>
            <a:headEnd len="sm" w="sm" type="none"/>
            <a:tailEnd len="sm" w="sm" type="none"/>
          </a:ln>
        </p:spPr>
      </p:cxnSp>
      <p:sp>
        <p:nvSpPr>
          <p:cNvPr id="946" name="Google Shape;946;g116cd73c183_0_64"/>
          <p:cNvSpPr txBox="1"/>
          <p:nvPr/>
        </p:nvSpPr>
        <p:spPr>
          <a:xfrm>
            <a:off x="9606975" y="635100"/>
            <a:ext cx="109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g116cd73c183_0_77"/>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116cd73c183_0_77"/>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53" name="Google Shape;953;g116cd73c183_0_7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954" name="Google Shape;954;g116cd73c183_0_7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Entraînement physique</a:t>
            </a:r>
            <a:endParaRPr sz="4000">
              <a:solidFill>
                <a:srgbClr val="999999"/>
              </a:solidFill>
              <a:latin typeface="Short Stack"/>
              <a:ea typeface="Short Stack"/>
              <a:cs typeface="Short Stack"/>
              <a:sym typeface="Short Stack"/>
            </a:endParaRPr>
          </a:p>
        </p:txBody>
      </p:sp>
      <p:sp>
        <p:nvSpPr>
          <p:cNvPr id="955" name="Google Shape;955;g116cd73c183_0_77"/>
          <p:cNvSpPr txBox="1"/>
          <p:nvPr/>
        </p:nvSpPr>
        <p:spPr>
          <a:xfrm>
            <a:off x="251527" y="1969800"/>
            <a:ext cx="11169900" cy="4356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fr-FR" sz="2500">
                <a:solidFill>
                  <a:srgbClr val="666666"/>
                </a:solidFill>
                <a:latin typeface="Calibri"/>
                <a:ea typeface="Calibri"/>
                <a:cs typeface="Calibri"/>
                <a:sym typeface="Calibri"/>
              </a:rPr>
              <a:t>Pourquoi est-il important de s’entraîner en plus de la pratique du curling?</a:t>
            </a:r>
            <a:endParaRPr sz="1300">
              <a:solidFill>
                <a:srgbClr val="666666"/>
              </a:solidFill>
            </a:endParaRPr>
          </a:p>
          <a:p>
            <a:pPr indent="0" lvl="0" marL="0" rtl="0" algn="l">
              <a:spcBef>
                <a:spcPts val="0"/>
              </a:spcBef>
              <a:spcAft>
                <a:spcPts val="0"/>
              </a:spcAft>
              <a:buClr>
                <a:schemeClr val="dk1"/>
              </a:buClr>
              <a:buFont typeface="Arial"/>
              <a:buNone/>
            </a:pPr>
            <a:r>
              <a:t/>
            </a:r>
            <a:endParaRPr b="1" sz="2100">
              <a:solidFill>
                <a:srgbClr val="666666"/>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fr-FR" sz="2100" u="sng">
                <a:solidFill>
                  <a:srgbClr val="666666"/>
                </a:solidFill>
                <a:latin typeface="Calibri"/>
                <a:ea typeface="Calibri"/>
                <a:cs typeface="Calibri"/>
                <a:sym typeface="Calibri"/>
              </a:rPr>
              <a:t>L’entraînement physique vous permettra, entre autre</a:t>
            </a:r>
            <a:r>
              <a:rPr lang="fr-FR" sz="2100">
                <a:solidFill>
                  <a:srgbClr val="666666"/>
                </a:solidFill>
                <a:latin typeface="Calibri"/>
                <a:ea typeface="Calibri"/>
                <a:cs typeface="Calibri"/>
                <a:sym typeface="Calibri"/>
              </a:rPr>
              <a:t> : </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D’éviter certaines blessures</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De travailler vos muscles de façon équilibrée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D’augmenter votre équilibre général</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D’augmenter votre récupération lors du brossage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De mieux contrôler la poussée du bloc de départ lors des différents poids demandés</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D’augmenter l’apport d’oxygène au cerveau et aux muscles, votre concentration et vos mouvements seront mieux contrôlés</a:t>
            </a:r>
            <a:endParaRPr sz="2100">
              <a:solidFill>
                <a:srgbClr val="666666"/>
              </a:solidFill>
              <a:latin typeface="Calibri"/>
              <a:ea typeface="Calibri"/>
              <a:cs typeface="Calibri"/>
              <a:sym typeface="Calibri"/>
            </a:endParaRPr>
          </a:p>
        </p:txBody>
      </p:sp>
      <p:sp>
        <p:nvSpPr>
          <p:cNvPr id="956" name="Google Shape;956;g116cd73c183_0_77"/>
          <p:cNvSpPr txBox="1"/>
          <p:nvPr/>
        </p:nvSpPr>
        <p:spPr>
          <a:xfrm>
            <a:off x="9606975" y="635100"/>
            <a:ext cx="1138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116cd73c183_0_93"/>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g116cd73c183_0_93"/>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63" name="Google Shape;963;g116cd73c183_0_9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964" name="Google Shape;964;g116cd73c183_0_9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Entraînement physique</a:t>
            </a:r>
            <a:endParaRPr sz="4000">
              <a:solidFill>
                <a:srgbClr val="999999"/>
              </a:solidFill>
              <a:latin typeface="Short Stack"/>
              <a:ea typeface="Short Stack"/>
              <a:cs typeface="Short Stack"/>
              <a:sym typeface="Short Stack"/>
            </a:endParaRPr>
          </a:p>
        </p:txBody>
      </p:sp>
      <p:sp>
        <p:nvSpPr>
          <p:cNvPr id="965" name="Google Shape;965;g116cd73c183_0_93"/>
          <p:cNvSpPr txBox="1"/>
          <p:nvPr/>
        </p:nvSpPr>
        <p:spPr>
          <a:xfrm>
            <a:off x="9606975" y="635100"/>
            <a:ext cx="1138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grpSp>
        <p:nvGrpSpPr>
          <p:cNvPr id="966" name="Google Shape;966;g116cd73c183_0_93"/>
          <p:cNvGrpSpPr/>
          <p:nvPr/>
        </p:nvGrpSpPr>
        <p:grpSpPr>
          <a:xfrm>
            <a:off x="944544" y="1928088"/>
            <a:ext cx="8778909" cy="3792833"/>
            <a:chOff x="3002" y="623859"/>
            <a:chExt cx="8778909" cy="3792833"/>
          </a:xfrm>
        </p:grpSpPr>
        <p:sp>
          <p:nvSpPr>
            <p:cNvPr id="967" name="Google Shape;967;g116cd73c183_0_93"/>
            <p:cNvSpPr/>
            <p:nvPr/>
          </p:nvSpPr>
          <p:spPr>
            <a:xfrm>
              <a:off x="6127295" y="2865439"/>
              <a:ext cx="1760400" cy="467700"/>
            </a:xfrm>
            <a:custGeom>
              <a:rect b="b" l="l" r="r" t="t"/>
              <a:pathLst>
                <a:path extrusionOk="0" h="120000" w="120000">
                  <a:moveTo>
                    <a:pt x="0" y="0"/>
                  </a:moveTo>
                  <a:lnTo>
                    <a:pt x="0" y="85223"/>
                  </a:lnTo>
                  <a:lnTo>
                    <a:pt x="120000" y="85223"/>
                  </a:lnTo>
                  <a:lnTo>
                    <a:pt x="120000" y="120000"/>
                  </a:lnTo>
                </a:path>
              </a:pathLst>
            </a:custGeom>
            <a:noFill/>
            <a:ln cap="flat" cmpd="sng" w="25400">
              <a:solidFill>
                <a:srgbClr val="999999"/>
              </a:solidFill>
              <a:prstDash val="solid"/>
              <a:round/>
              <a:headEnd len="sm" w="sm" type="none"/>
              <a:tailEnd len="sm" w="sm" type="none"/>
            </a:ln>
          </p:spPr>
        </p:sp>
        <p:sp>
          <p:nvSpPr>
            <p:cNvPr id="968" name="Google Shape;968;g116cd73c183_0_93"/>
            <p:cNvSpPr/>
            <p:nvPr/>
          </p:nvSpPr>
          <p:spPr>
            <a:xfrm>
              <a:off x="6053790" y="2865439"/>
              <a:ext cx="91500" cy="467700"/>
            </a:xfrm>
            <a:custGeom>
              <a:rect b="b" l="l" r="r" t="t"/>
              <a:pathLst>
                <a:path extrusionOk="0" h="120000" w="120000">
                  <a:moveTo>
                    <a:pt x="96463" y="0"/>
                  </a:moveTo>
                  <a:lnTo>
                    <a:pt x="96463" y="85223"/>
                  </a:lnTo>
                  <a:lnTo>
                    <a:pt x="60000" y="85223"/>
                  </a:lnTo>
                  <a:lnTo>
                    <a:pt x="60000" y="120000"/>
                  </a:lnTo>
                </a:path>
              </a:pathLst>
            </a:custGeom>
            <a:noFill/>
            <a:ln cap="flat" cmpd="sng" w="25400">
              <a:solidFill>
                <a:srgbClr val="999999"/>
              </a:solidFill>
              <a:prstDash val="solid"/>
              <a:round/>
              <a:headEnd len="sm" w="sm" type="none"/>
              <a:tailEnd len="sm" w="sm" type="none"/>
            </a:ln>
          </p:spPr>
        </p:sp>
        <p:sp>
          <p:nvSpPr>
            <p:cNvPr id="969" name="Google Shape;969;g116cd73c183_0_93"/>
            <p:cNvSpPr/>
            <p:nvPr/>
          </p:nvSpPr>
          <p:spPr>
            <a:xfrm>
              <a:off x="4311201" y="2865439"/>
              <a:ext cx="1816200" cy="467700"/>
            </a:xfrm>
            <a:custGeom>
              <a:rect b="b" l="l" r="r" t="t"/>
              <a:pathLst>
                <a:path extrusionOk="0" h="120000" w="120000">
                  <a:moveTo>
                    <a:pt x="120000" y="0"/>
                  </a:moveTo>
                  <a:lnTo>
                    <a:pt x="120000" y="85223"/>
                  </a:lnTo>
                  <a:lnTo>
                    <a:pt x="0" y="85223"/>
                  </a:lnTo>
                  <a:lnTo>
                    <a:pt x="0" y="120000"/>
                  </a:lnTo>
                </a:path>
              </a:pathLst>
            </a:custGeom>
            <a:noFill/>
            <a:ln cap="flat" cmpd="sng" w="25400">
              <a:solidFill>
                <a:srgbClr val="999999"/>
              </a:solidFill>
              <a:prstDash val="solid"/>
              <a:round/>
              <a:headEnd len="sm" w="sm" type="none"/>
              <a:tailEnd len="sm" w="sm" type="none"/>
            </a:ln>
          </p:spPr>
        </p:sp>
        <p:sp>
          <p:nvSpPr>
            <p:cNvPr id="970" name="Google Shape;970;g116cd73c183_0_93"/>
            <p:cNvSpPr/>
            <p:nvPr/>
          </p:nvSpPr>
          <p:spPr>
            <a:xfrm>
              <a:off x="3864124" y="1552967"/>
              <a:ext cx="2263200" cy="383400"/>
            </a:xfrm>
            <a:custGeom>
              <a:rect b="b" l="l" r="r" t="t"/>
              <a:pathLst>
                <a:path extrusionOk="0" h="120000" w="120000">
                  <a:moveTo>
                    <a:pt x="0" y="0"/>
                  </a:moveTo>
                  <a:lnTo>
                    <a:pt x="0" y="77572"/>
                  </a:lnTo>
                  <a:lnTo>
                    <a:pt x="120000" y="77572"/>
                  </a:lnTo>
                  <a:lnTo>
                    <a:pt x="120000" y="120000"/>
                  </a:lnTo>
                </a:path>
              </a:pathLst>
            </a:custGeom>
            <a:noFill/>
            <a:ln cap="flat" cmpd="sng" w="25400">
              <a:solidFill>
                <a:srgbClr val="999999"/>
              </a:solidFill>
              <a:prstDash val="solid"/>
              <a:round/>
              <a:headEnd len="sm" w="sm" type="none"/>
              <a:tailEnd len="sm" w="sm" type="none"/>
            </a:ln>
          </p:spPr>
        </p:sp>
        <p:sp>
          <p:nvSpPr>
            <p:cNvPr id="971" name="Google Shape;971;g116cd73c183_0_93"/>
            <p:cNvSpPr/>
            <p:nvPr/>
          </p:nvSpPr>
          <p:spPr>
            <a:xfrm>
              <a:off x="1597792" y="2874888"/>
              <a:ext cx="925200" cy="458400"/>
            </a:xfrm>
            <a:custGeom>
              <a:rect b="b" l="l" r="r" t="t"/>
              <a:pathLst>
                <a:path extrusionOk="0" h="120000" w="120000">
                  <a:moveTo>
                    <a:pt x="0" y="0"/>
                  </a:moveTo>
                  <a:lnTo>
                    <a:pt x="0" y="84506"/>
                  </a:lnTo>
                  <a:lnTo>
                    <a:pt x="120000" y="84506"/>
                  </a:lnTo>
                  <a:lnTo>
                    <a:pt x="120000" y="120000"/>
                  </a:lnTo>
                </a:path>
              </a:pathLst>
            </a:custGeom>
            <a:noFill/>
            <a:ln cap="flat" cmpd="sng" w="25400">
              <a:solidFill>
                <a:srgbClr val="999999"/>
              </a:solidFill>
              <a:prstDash val="solid"/>
              <a:round/>
              <a:headEnd len="sm" w="sm" type="none"/>
              <a:tailEnd len="sm" w="sm" type="none"/>
            </a:ln>
          </p:spPr>
        </p:sp>
        <p:sp>
          <p:nvSpPr>
            <p:cNvPr id="972" name="Google Shape;972;g116cd73c183_0_93"/>
            <p:cNvSpPr/>
            <p:nvPr/>
          </p:nvSpPr>
          <p:spPr>
            <a:xfrm>
              <a:off x="734583" y="2874888"/>
              <a:ext cx="863100" cy="458400"/>
            </a:xfrm>
            <a:custGeom>
              <a:rect b="b" l="l" r="r" t="t"/>
              <a:pathLst>
                <a:path extrusionOk="0" h="120000" w="120000">
                  <a:moveTo>
                    <a:pt x="120000" y="0"/>
                  </a:moveTo>
                  <a:lnTo>
                    <a:pt x="120000" y="84506"/>
                  </a:lnTo>
                  <a:lnTo>
                    <a:pt x="0" y="84506"/>
                  </a:lnTo>
                  <a:lnTo>
                    <a:pt x="0" y="120000"/>
                  </a:lnTo>
                </a:path>
              </a:pathLst>
            </a:custGeom>
            <a:noFill/>
            <a:ln cap="flat" cmpd="sng" w="25400">
              <a:solidFill>
                <a:srgbClr val="999999"/>
              </a:solidFill>
              <a:prstDash val="solid"/>
              <a:round/>
              <a:headEnd len="sm" w="sm" type="none"/>
              <a:tailEnd len="sm" w="sm" type="none"/>
            </a:ln>
          </p:spPr>
        </p:sp>
        <p:sp>
          <p:nvSpPr>
            <p:cNvPr id="973" name="Google Shape;973;g116cd73c183_0_93"/>
            <p:cNvSpPr/>
            <p:nvPr/>
          </p:nvSpPr>
          <p:spPr>
            <a:xfrm>
              <a:off x="1597792" y="1552967"/>
              <a:ext cx="2266200" cy="392700"/>
            </a:xfrm>
            <a:custGeom>
              <a:rect b="b" l="l" r="r" t="t"/>
              <a:pathLst>
                <a:path extrusionOk="0" h="120000" w="120000">
                  <a:moveTo>
                    <a:pt x="120000" y="0"/>
                  </a:moveTo>
                  <a:lnTo>
                    <a:pt x="120000" y="78592"/>
                  </a:lnTo>
                  <a:lnTo>
                    <a:pt x="0" y="78592"/>
                  </a:lnTo>
                  <a:lnTo>
                    <a:pt x="0" y="120000"/>
                  </a:lnTo>
                </a:path>
              </a:pathLst>
            </a:custGeom>
            <a:noFill/>
            <a:ln cap="flat" cmpd="sng" w="25400">
              <a:solidFill>
                <a:srgbClr val="999999"/>
              </a:solidFill>
              <a:prstDash val="solid"/>
              <a:round/>
              <a:headEnd len="sm" w="sm" type="none"/>
              <a:tailEnd len="sm" w="sm" type="none"/>
            </a:ln>
          </p:spPr>
        </p:sp>
        <p:sp>
          <p:nvSpPr>
            <p:cNvPr id="974" name="Google Shape;974;g116cd73c183_0_93"/>
            <p:cNvSpPr/>
            <p:nvPr/>
          </p:nvSpPr>
          <p:spPr>
            <a:xfrm>
              <a:off x="2994274" y="623859"/>
              <a:ext cx="1739700" cy="929100"/>
            </a:xfrm>
            <a:prstGeom prst="roundRect">
              <a:avLst>
                <a:gd fmla="val 10000" name="adj"/>
              </a:avLst>
            </a:prstGeom>
            <a:solidFill>
              <a:srgbClr val="999999"/>
            </a:solid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975" name="Google Shape;975;g116cd73c183_0_93"/>
            <p:cNvSpPr/>
            <p:nvPr/>
          </p:nvSpPr>
          <p:spPr>
            <a:xfrm>
              <a:off x="3156847" y="778304"/>
              <a:ext cx="17397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g116cd73c183_0_93"/>
            <p:cNvSpPr txBox="1"/>
            <p:nvPr/>
          </p:nvSpPr>
          <p:spPr>
            <a:xfrm>
              <a:off x="3184060" y="805517"/>
              <a:ext cx="1685400" cy="87480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lang="fr-FR" sz="2000">
                  <a:solidFill>
                    <a:srgbClr val="666666"/>
                  </a:solidFill>
                  <a:latin typeface="Calibri"/>
                  <a:ea typeface="Calibri"/>
                  <a:cs typeface="Calibri"/>
                  <a:sym typeface="Calibri"/>
                </a:rPr>
                <a:t>Entraînement</a:t>
              </a:r>
              <a:endParaRPr b="1" sz="2000">
                <a:solidFill>
                  <a:srgbClr val="666666"/>
                </a:solidFill>
                <a:latin typeface="Calibri"/>
                <a:ea typeface="Calibri"/>
                <a:cs typeface="Calibri"/>
                <a:sym typeface="Calibri"/>
              </a:endParaRPr>
            </a:p>
          </p:txBody>
        </p:sp>
        <p:sp>
          <p:nvSpPr>
            <p:cNvPr id="977" name="Google Shape;977;g116cd73c183_0_93"/>
            <p:cNvSpPr/>
            <p:nvPr/>
          </p:nvSpPr>
          <p:spPr>
            <a:xfrm>
              <a:off x="866211" y="1945780"/>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g116cd73c183_0_93"/>
            <p:cNvSpPr/>
            <p:nvPr/>
          </p:nvSpPr>
          <p:spPr>
            <a:xfrm>
              <a:off x="1028784" y="2100225"/>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g116cd73c183_0_93"/>
            <p:cNvSpPr txBox="1"/>
            <p:nvPr/>
          </p:nvSpPr>
          <p:spPr>
            <a:xfrm>
              <a:off x="1055997" y="2127438"/>
              <a:ext cx="1408800" cy="87480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lang="fr-FR" sz="2000">
                  <a:solidFill>
                    <a:srgbClr val="666666"/>
                  </a:solidFill>
                  <a:latin typeface="Calibri"/>
                  <a:ea typeface="Calibri"/>
                  <a:cs typeface="Calibri"/>
                  <a:sym typeface="Calibri"/>
                </a:rPr>
                <a:t>Sur Glace</a:t>
              </a:r>
              <a:endParaRPr b="1" sz="2000">
                <a:solidFill>
                  <a:srgbClr val="666666"/>
                </a:solidFill>
                <a:latin typeface="Calibri"/>
                <a:ea typeface="Calibri"/>
                <a:cs typeface="Calibri"/>
                <a:sym typeface="Calibri"/>
              </a:endParaRPr>
            </a:p>
          </p:txBody>
        </p:sp>
        <p:sp>
          <p:nvSpPr>
            <p:cNvPr id="980" name="Google Shape;980;g116cd73c183_0_93"/>
            <p:cNvSpPr/>
            <p:nvPr/>
          </p:nvSpPr>
          <p:spPr>
            <a:xfrm>
              <a:off x="3002" y="3333147"/>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g116cd73c183_0_93"/>
            <p:cNvSpPr/>
            <p:nvPr/>
          </p:nvSpPr>
          <p:spPr>
            <a:xfrm>
              <a:off x="165576" y="3487592"/>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g116cd73c183_0_93"/>
            <p:cNvSpPr txBox="1"/>
            <p:nvPr/>
          </p:nvSpPr>
          <p:spPr>
            <a:xfrm>
              <a:off x="192789" y="3514805"/>
              <a:ext cx="1408800" cy="874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fr-FR" sz="1400">
                  <a:solidFill>
                    <a:srgbClr val="666666"/>
                  </a:solidFill>
                  <a:latin typeface="Calibri"/>
                  <a:ea typeface="Calibri"/>
                  <a:cs typeface="Calibri"/>
                  <a:sym typeface="Calibri"/>
                </a:rPr>
                <a:t>Pratique 3 à 4 fois par semaine</a:t>
              </a:r>
              <a:endParaRPr sz="1400">
                <a:solidFill>
                  <a:srgbClr val="666666"/>
                </a:solidFill>
                <a:latin typeface="Calibri"/>
                <a:ea typeface="Calibri"/>
                <a:cs typeface="Calibri"/>
                <a:sym typeface="Calibri"/>
              </a:endParaRPr>
            </a:p>
          </p:txBody>
        </p:sp>
        <p:sp>
          <p:nvSpPr>
            <p:cNvPr id="983" name="Google Shape;983;g116cd73c183_0_93"/>
            <p:cNvSpPr/>
            <p:nvPr/>
          </p:nvSpPr>
          <p:spPr>
            <a:xfrm>
              <a:off x="1791311" y="3333147"/>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g116cd73c183_0_93"/>
            <p:cNvSpPr/>
            <p:nvPr/>
          </p:nvSpPr>
          <p:spPr>
            <a:xfrm>
              <a:off x="1953885" y="3487592"/>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116cd73c183_0_93"/>
            <p:cNvSpPr txBox="1"/>
            <p:nvPr/>
          </p:nvSpPr>
          <p:spPr>
            <a:xfrm>
              <a:off x="1981098" y="3514805"/>
              <a:ext cx="1408800" cy="874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fr-FR" sz="1400">
                  <a:solidFill>
                    <a:srgbClr val="666666"/>
                  </a:solidFill>
                  <a:latin typeface="Calibri"/>
                  <a:ea typeface="Calibri"/>
                  <a:cs typeface="Calibri"/>
                  <a:sym typeface="Calibri"/>
                </a:rPr>
                <a:t>Technique, brossage, jeux d’habiletés</a:t>
              </a:r>
              <a:r>
                <a:rPr lang="fr-FR" sz="1400">
                  <a:solidFill>
                    <a:srgbClr val="000000"/>
                  </a:solidFill>
                  <a:latin typeface="Calibri"/>
                  <a:ea typeface="Calibri"/>
                  <a:cs typeface="Calibri"/>
                  <a:sym typeface="Calibri"/>
                </a:rPr>
                <a:t> </a:t>
              </a:r>
              <a:endParaRPr sz="1400">
                <a:solidFill>
                  <a:srgbClr val="000000"/>
                </a:solidFill>
                <a:latin typeface="Calibri"/>
                <a:ea typeface="Calibri"/>
                <a:cs typeface="Calibri"/>
                <a:sym typeface="Calibri"/>
              </a:endParaRPr>
            </a:p>
          </p:txBody>
        </p:sp>
        <p:sp>
          <p:nvSpPr>
            <p:cNvPr id="986" name="Google Shape;986;g116cd73c183_0_93"/>
            <p:cNvSpPr/>
            <p:nvPr/>
          </p:nvSpPr>
          <p:spPr>
            <a:xfrm>
              <a:off x="5395714" y="1936331"/>
              <a:ext cx="1463100" cy="929100"/>
            </a:xfrm>
            <a:prstGeom prst="roundRect">
              <a:avLst>
                <a:gd fmla="val 10000" name="adj"/>
              </a:avLst>
            </a:prstGeom>
            <a:solidFill>
              <a:srgbClr val="999999"/>
            </a:solid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116cd73c183_0_93"/>
            <p:cNvSpPr/>
            <p:nvPr/>
          </p:nvSpPr>
          <p:spPr>
            <a:xfrm>
              <a:off x="5558288" y="2090776"/>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116cd73c183_0_93"/>
            <p:cNvSpPr txBox="1"/>
            <p:nvPr/>
          </p:nvSpPr>
          <p:spPr>
            <a:xfrm>
              <a:off x="5585501" y="2117989"/>
              <a:ext cx="1408800" cy="87480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lang="fr-FR" sz="2000">
                  <a:solidFill>
                    <a:srgbClr val="666666"/>
                  </a:solidFill>
                  <a:latin typeface="Calibri"/>
                  <a:ea typeface="Calibri"/>
                  <a:cs typeface="Calibri"/>
                  <a:sym typeface="Calibri"/>
                </a:rPr>
                <a:t>Hors glace</a:t>
              </a:r>
              <a:endParaRPr b="1" sz="2000">
                <a:solidFill>
                  <a:srgbClr val="666666"/>
                </a:solidFill>
                <a:latin typeface="Calibri"/>
                <a:ea typeface="Calibri"/>
                <a:cs typeface="Calibri"/>
                <a:sym typeface="Calibri"/>
              </a:endParaRPr>
            </a:p>
          </p:txBody>
        </p:sp>
        <p:sp>
          <p:nvSpPr>
            <p:cNvPr id="989" name="Google Shape;989;g116cd73c183_0_93"/>
            <p:cNvSpPr/>
            <p:nvPr/>
          </p:nvSpPr>
          <p:spPr>
            <a:xfrm>
              <a:off x="3579620" y="3333147"/>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116cd73c183_0_93"/>
            <p:cNvSpPr/>
            <p:nvPr/>
          </p:nvSpPr>
          <p:spPr>
            <a:xfrm>
              <a:off x="3742193" y="3487592"/>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g116cd73c183_0_93"/>
            <p:cNvSpPr txBox="1"/>
            <p:nvPr/>
          </p:nvSpPr>
          <p:spPr>
            <a:xfrm>
              <a:off x="3769406" y="3514805"/>
              <a:ext cx="1408800" cy="874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fr-FR" sz="1400">
                  <a:solidFill>
                    <a:srgbClr val="666666"/>
                  </a:solidFill>
                  <a:latin typeface="Calibri"/>
                  <a:ea typeface="Calibri"/>
                  <a:cs typeface="Calibri"/>
                  <a:sym typeface="Calibri"/>
                </a:rPr>
                <a:t>2 à 4 fois par semaine</a:t>
              </a:r>
              <a:endParaRPr sz="1400">
                <a:solidFill>
                  <a:srgbClr val="666666"/>
                </a:solidFill>
                <a:latin typeface="Calibri"/>
                <a:ea typeface="Calibri"/>
                <a:cs typeface="Calibri"/>
                <a:sym typeface="Calibri"/>
              </a:endParaRPr>
            </a:p>
          </p:txBody>
        </p:sp>
        <p:sp>
          <p:nvSpPr>
            <p:cNvPr id="992" name="Google Shape;992;g116cd73c183_0_93"/>
            <p:cNvSpPr/>
            <p:nvPr/>
          </p:nvSpPr>
          <p:spPr>
            <a:xfrm>
              <a:off x="5367929" y="3333147"/>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g116cd73c183_0_93"/>
            <p:cNvSpPr/>
            <p:nvPr/>
          </p:nvSpPr>
          <p:spPr>
            <a:xfrm>
              <a:off x="5530502" y="3487592"/>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116cd73c183_0_93"/>
            <p:cNvSpPr txBox="1"/>
            <p:nvPr/>
          </p:nvSpPr>
          <p:spPr>
            <a:xfrm>
              <a:off x="5557715" y="3514805"/>
              <a:ext cx="1408800" cy="874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fr-FR" sz="1400">
                  <a:solidFill>
                    <a:srgbClr val="666666"/>
                  </a:solidFill>
                  <a:latin typeface="Calibri"/>
                  <a:ea typeface="Calibri"/>
                  <a:cs typeface="Calibri"/>
                  <a:sym typeface="Calibri"/>
                </a:rPr>
                <a:t>Force, endurance, cardio, stabilisation</a:t>
              </a:r>
              <a:endParaRPr sz="1400">
                <a:solidFill>
                  <a:srgbClr val="666666"/>
                </a:solidFill>
                <a:latin typeface="Calibri"/>
                <a:ea typeface="Calibri"/>
                <a:cs typeface="Calibri"/>
                <a:sym typeface="Calibri"/>
              </a:endParaRPr>
            </a:p>
          </p:txBody>
        </p:sp>
        <p:sp>
          <p:nvSpPr>
            <p:cNvPr id="995" name="Google Shape;995;g116cd73c183_0_93"/>
            <p:cNvSpPr/>
            <p:nvPr/>
          </p:nvSpPr>
          <p:spPr>
            <a:xfrm>
              <a:off x="7156238" y="3333147"/>
              <a:ext cx="1463100" cy="929100"/>
            </a:xfrm>
            <a:prstGeom prst="roundRect">
              <a:avLst>
                <a:gd fmla="val 10000" name="adj"/>
              </a:avLst>
            </a:prstGeom>
            <a:solidFill>
              <a:srgbClr val="999999"/>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g116cd73c183_0_93"/>
            <p:cNvSpPr/>
            <p:nvPr/>
          </p:nvSpPr>
          <p:spPr>
            <a:xfrm>
              <a:off x="7318811" y="3487592"/>
              <a:ext cx="1463100" cy="9291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116cd73c183_0_93"/>
            <p:cNvSpPr txBox="1"/>
            <p:nvPr/>
          </p:nvSpPr>
          <p:spPr>
            <a:xfrm>
              <a:off x="7346024" y="3514805"/>
              <a:ext cx="1408800" cy="874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fr-FR" sz="1400">
                  <a:solidFill>
                    <a:srgbClr val="666666"/>
                  </a:solidFill>
                  <a:latin typeface="Calibri"/>
                  <a:ea typeface="Calibri"/>
                  <a:cs typeface="Calibri"/>
                  <a:sym typeface="Calibri"/>
                </a:rPr>
                <a:t>Visualisation</a:t>
              </a:r>
              <a:endParaRPr sz="1400">
                <a:solidFill>
                  <a:srgbClr val="666666"/>
                </a:solidFill>
                <a:latin typeface="Calibri"/>
                <a:ea typeface="Calibri"/>
                <a:cs typeface="Calibri"/>
                <a:sym typeface="Calibri"/>
              </a:endParaRPr>
            </a:p>
          </p:txBody>
        </p:sp>
      </p:grpSp>
      <p:sp>
        <p:nvSpPr>
          <p:cNvPr id="998" name="Google Shape;998;g116cd73c183_0_93"/>
          <p:cNvSpPr txBox="1"/>
          <p:nvPr/>
        </p:nvSpPr>
        <p:spPr>
          <a:xfrm>
            <a:off x="1807201" y="5907825"/>
            <a:ext cx="7053600" cy="861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500">
                <a:solidFill>
                  <a:srgbClr val="666666"/>
                </a:solidFill>
                <a:latin typeface="Calibri"/>
                <a:ea typeface="Calibri"/>
                <a:cs typeface="Calibri"/>
                <a:sym typeface="Calibri"/>
              </a:rPr>
              <a:t>Exemple de cédule d’entraînement pour un athlète de niveau intermédiaire-compétitif</a:t>
            </a:r>
            <a:endParaRPr b="1" sz="2500">
              <a:solidFill>
                <a:srgbClr val="666666"/>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116cd73c183_0_135"/>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116cd73c183_0_135"/>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1005" name="Google Shape;1005;g116cd73c183_0_13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006" name="Google Shape;1006;g116cd73c183_0_13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Entraînement physique</a:t>
            </a:r>
            <a:endParaRPr sz="4000">
              <a:solidFill>
                <a:srgbClr val="999999"/>
              </a:solidFill>
              <a:latin typeface="Short Stack"/>
              <a:ea typeface="Short Stack"/>
              <a:cs typeface="Short Stack"/>
              <a:sym typeface="Short Stack"/>
            </a:endParaRPr>
          </a:p>
        </p:txBody>
      </p:sp>
      <p:sp>
        <p:nvSpPr>
          <p:cNvPr id="1007" name="Google Shape;1007;g116cd73c183_0_135"/>
          <p:cNvSpPr txBox="1"/>
          <p:nvPr/>
        </p:nvSpPr>
        <p:spPr>
          <a:xfrm>
            <a:off x="9606975" y="635100"/>
            <a:ext cx="1138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grpSp>
        <p:nvGrpSpPr>
          <p:cNvPr id="1008" name="Google Shape;1008;g116cd73c183_0_135"/>
          <p:cNvGrpSpPr/>
          <p:nvPr/>
        </p:nvGrpSpPr>
        <p:grpSpPr>
          <a:xfrm>
            <a:off x="1743809" y="2093560"/>
            <a:ext cx="6943001" cy="4689400"/>
            <a:chOff x="181109" y="3484"/>
            <a:chExt cx="6943001" cy="4689400"/>
          </a:xfrm>
        </p:grpSpPr>
        <p:sp>
          <p:nvSpPr>
            <p:cNvPr id="1009" name="Google Shape;1009;g116cd73c183_0_135"/>
            <p:cNvSpPr/>
            <p:nvPr/>
          </p:nvSpPr>
          <p:spPr>
            <a:xfrm>
              <a:off x="181109" y="3484"/>
              <a:ext cx="1974600" cy="987300"/>
            </a:xfrm>
            <a:prstGeom prst="roundRect">
              <a:avLst>
                <a:gd fmla="val 10000" name="adj"/>
              </a:avLst>
            </a:prstGeom>
            <a:solidFill>
              <a:srgbClr val="4F81B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116cd73c183_0_135"/>
            <p:cNvSpPr txBox="1"/>
            <p:nvPr/>
          </p:nvSpPr>
          <p:spPr>
            <a:xfrm>
              <a:off x="210025" y="32399"/>
              <a:ext cx="1962900" cy="929400"/>
            </a:xfrm>
            <a:prstGeom prst="rect">
              <a:avLst/>
            </a:prstGeom>
            <a:solidFill>
              <a:srgbClr val="999999"/>
            </a:solidFill>
            <a:ln cap="flat" cmpd="sng" w="9525">
              <a:solidFill>
                <a:schemeClr val="dk1"/>
              </a:solidFill>
              <a:prstDash val="solid"/>
              <a:round/>
              <a:headEnd len="sm" w="sm" type="none"/>
              <a:tailEnd len="sm" w="sm" type="none"/>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None/>
              </a:pPr>
              <a:r>
                <a:rPr lang="fr-FR" sz="2000">
                  <a:solidFill>
                    <a:srgbClr val="FFFFFF"/>
                  </a:solidFill>
                  <a:latin typeface="Calibri"/>
                  <a:ea typeface="Calibri"/>
                  <a:cs typeface="Calibri"/>
                  <a:sym typeface="Calibri"/>
                </a:rPr>
                <a:t>Cardio-Vasculaire</a:t>
              </a:r>
              <a:endParaRPr sz="2000">
                <a:solidFill>
                  <a:srgbClr val="FFFFFF"/>
                </a:solidFill>
                <a:latin typeface="Calibri"/>
                <a:ea typeface="Calibri"/>
                <a:cs typeface="Calibri"/>
                <a:sym typeface="Calibri"/>
              </a:endParaRPr>
            </a:p>
          </p:txBody>
        </p:sp>
        <p:sp>
          <p:nvSpPr>
            <p:cNvPr id="1011" name="Google Shape;1011;g116cd73c183_0_135"/>
            <p:cNvSpPr/>
            <p:nvPr/>
          </p:nvSpPr>
          <p:spPr>
            <a:xfrm>
              <a:off x="378555" y="990711"/>
              <a:ext cx="197400" cy="7404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12" name="Google Shape;1012;g116cd73c183_0_135"/>
            <p:cNvSpPr/>
            <p:nvPr/>
          </p:nvSpPr>
          <p:spPr>
            <a:xfrm>
              <a:off x="576000" y="1237517"/>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116cd73c183_0_135"/>
            <p:cNvSpPr txBox="1"/>
            <p:nvPr/>
          </p:nvSpPr>
          <p:spPr>
            <a:xfrm>
              <a:off x="604915" y="1266432"/>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Entraînement en intervalles</a:t>
              </a:r>
              <a:endParaRPr sz="2000">
                <a:solidFill>
                  <a:srgbClr val="000000"/>
                </a:solidFill>
                <a:latin typeface="Calibri"/>
                <a:ea typeface="Calibri"/>
                <a:cs typeface="Calibri"/>
                <a:sym typeface="Calibri"/>
              </a:endParaRPr>
            </a:p>
          </p:txBody>
        </p:sp>
        <p:sp>
          <p:nvSpPr>
            <p:cNvPr id="1014" name="Google Shape;1014;g116cd73c183_0_135"/>
            <p:cNvSpPr/>
            <p:nvPr/>
          </p:nvSpPr>
          <p:spPr>
            <a:xfrm>
              <a:off x="378555" y="990711"/>
              <a:ext cx="197400" cy="19746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15" name="Google Shape;1015;g116cd73c183_0_135"/>
            <p:cNvSpPr/>
            <p:nvPr/>
          </p:nvSpPr>
          <p:spPr>
            <a:xfrm>
              <a:off x="576000" y="2471551"/>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116cd73c183_0_135"/>
            <p:cNvSpPr txBox="1"/>
            <p:nvPr/>
          </p:nvSpPr>
          <p:spPr>
            <a:xfrm>
              <a:off x="604915" y="2500466"/>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Intensité moyenne à élevée</a:t>
              </a:r>
              <a:endParaRPr sz="2000">
                <a:solidFill>
                  <a:srgbClr val="000000"/>
                </a:solidFill>
                <a:latin typeface="Calibri"/>
                <a:ea typeface="Calibri"/>
                <a:cs typeface="Calibri"/>
                <a:sym typeface="Calibri"/>
              </a:endParaRPr>
            </a:p>
          </p:txBody>
        </p:sp>
        <p:sp>
          <p:nvSpPr>
            <p:cNvPr id="1017" name="Google Shape;1017;g116cd73c183_0_135"/>
            <p:cNvSpPr/>
            <p:nvPr/>
          </p:nvSpPr>
          <p:spPr>
            <a:xfrm>
              <a:off x="2649177" y="3484"/>
              <a:ext cx="1974600" cy="987300"/>
            </a:xfrm>
            <a:prstGeom prst="roundRect">
              <a:avLst>
                <a:gd fmla="val 10000" name="adj"/>
              </a:avLst>
            </a:prstGeom>
            <a:solidFill>
              <a:srgbClr val="4F81B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g116cd73c183_0_135"/>
            <p:cNvSpPr txBox="1"/>
            <p:nvPr/>
          </p:nvSpPr>
          <p:spPr>
            <a:xfrm>
              <a:off x="2678092" y="32399"/>
              <a:ext cx="1916700" cy="929400"/>
            </a:xfrm>
            <a:prstGeom prst="rect">
              <a:avLst/>
            </a:prstGeom>
            <a:solidFill>
              <a:srgbClr val="999999"/>
            </a:solidFill>
            <a:ln cap="flat" cmpd="sng" w="9525">
              <a:solidFill>
                <a:schemeClr val="dk1"/>
              </a:solidFill>
              <a:prstDash val="solid"/>
              <a:round/>
              <a:headEnd len="sm" w="sm" type="none"/>
              <a:tailEnd len="sm" w="sm" type="none"/>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None/>
              </a:pPr>
              <a:r>
                <a:rPr lang="fr-FR" sz="2000">
                  <a:solidFill>
                    <a:srgbClr val="FFFFFF"/>
                  </a:solidFill>
                  <a:latin typeface="Calibri"/>
                  <a:ea typeface="Calibri"/>
                  <a:cs typeface="Calibri"/>
                  <a:sym typeface="Calibri"/>
                </a:rPr>
                <a:t>Stabilisation</a:t>
              </a:r>
              <a:endParaRPr sz="2000">
                <a:solidFill>
                  <a:srgbClr val="FFFFFF"/>
                </a:solidFill>
                <a:latin typeface="Calibri"/>
                <a:ea typeface="Calibri"/>
                <a:cs typeface="Calibri"/>
                <a:sym typeface="Calibri"/>
              </a:endParaRPr>
            </a:p>
          </p:txBody>
        </p:sp>
        <p:sp>
          <p:nvSpPr>
            <p:cNvPr id="1019" name="Google Shape;1019;g116cd73c183_0_135"/>
            <p:cNvSpPr/>
            <p:nvPr/>
          </p:nvSpPr>
          <p:spPr>
            <a:xfrm>
              <a:off x="2846622" y="990711"/>
              <a:ext cx="197400" cy="7404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20" name="Google Shape;1020;g116cd73c183_0_135"/>
            <p:cNvSpPr/>
            <p:nvPr/>
          </p:nvSpPr>
          <p:spPr>
            <a:xfrm>
              <a:off x="3044067" y="1237517"/>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g116cd73c183_0_135"/>
            <p:cNvSpPr txBox="1"/>
            <p:nvPr/>
          </p:nvSpPr>
          <p:spPr>
            <a:xfrm>
              <a:off x="3072982" y="1266432"/>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Abdominaux</a:t>
              </a:r>
              <a:endParaRPr sz="2000">
                <a:solidFill>
                  <a:srgbClr val="000000"/>
                </a:solidFill>
                <a:latin typeface="Calibri"/>
                <a:ea typeface="Calibri"/>
                <a:cs typeface="Calibri"/>
                <a:sym typeface="Calibri"/>
              </a:endParaRPr>
            </a:p>
          </p:txBody>
        </p:sp>
        <p:sp>
          <p:nvSpPr>
            <p:cNvPr id="1022" name="Google Shape;1022;g116cd73c183_0_135"/>
            <p:cNvSpPr/>
            <p:nvPr/>
          </p:nvSpPr>
          <p:spPr>
            <a:xfrm>
              <a:off x="2846622" y="990711"/>
              <a:ext cx="197400" cy="19746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23" name="Google Shape;1023;g116cd73c183_0_135"/>
            <p:cNvSpPr/>
            <p:nvPr/>
          </p:nvSpPr>
          <p:spPr>
            <a:xfrm>
              <a:off x="3044067" y="2471551"/>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g116cd73c183_0_135"/>
            <p:cNvSpPr txBox="1"/>
            <p:nvPr/>
          </p:nvSpPr>
          <p:spPr>
            <a:xfrm>
              <a:off x="3072982" y="2500466"/>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Stabilisateurs lombaires</a:t>
              </a:r>
              <a:endParaRPr sz="2000">
                <a:solidFill>
                  <a:srgbClr val="000000"/>
                </a:solidFill>
                <a:latin typeface="Calibri"/>
                <a:ea typeface="Calibri"/>
                <a:cs typeface="Calibri"/>
                <a:sym typeface="Calibri"/>
              </a:endParaRPr>
            </a:p>
          </p:txBody>
        </p:sp>
        <p:sp>
          <p:nvSpPr>
            <p:cNvPr id="1025" name="Google Shape;1025;g116cd73c183_0_135"/>
            <p:cNvSpPr/>
            <p:nvPr/>
          </p:nvSpPr>
          <p:spPr>
            <a:xfrm>
              <a:off x="2846622" y="990711"/>
              <a:ext cx="197400" cy="32085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26" name="Google Shape;1026;g116cd73c183_0_135"/>
            <p:cNvSpPr/>
            <p:nvPr/>
          </p:nvSpPr>
          <p:spPr>
            <a:xfrm>
              <a:off x="3044067" y="3705584"/>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116cd73c183_0_135"/>
            <p:cNvSpPr txBox="1"/>
            <p:nvPr/>
          </p:nvSpPr>
          <p:spPr>
            <a:xfrm>
              <a:off x="3072982" y="3734499"/>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Équilibre</a:t>
              </a:r>
              <a:endParaRPr sz="2000">
                <a:solidFill>
                  <a:srgbClr val="000000"/>
                </a:solidFill>
                <a:latin typeface="Calibri"/>
                <a:ea typeface="Calibri"/>
                <a:cs typeface="Calibri"/>
                <a:sym typeface="Calibri"/>
              </a:endParaRPr>
            </a:p>
          </p:txBody>
        </p:sp>
        <p:sp>
          <p:nvSpPr>
            <p:cNvPr id="1028" name="Google Shape;1028;g116cd73c183_0_135"/>
            <p:cNvSpPr/>
            <p:nvPr/>
          </p:nvSpPr>
          <p:spPr>
            <a:xfrm>
              <a:off x="5117244" y="3484"/>
              <a:ext cx="1974600" cy="987300"/>
            </a:xfrm>
            <a:prstGeom prst="roundRect">
              <a:avLst>
                <a:gd fmla="val 10000" name="adj"/>
              </a:avLst>
            </a:prstGeom>
            <a:solidFill>
              <a:srgbClr val="4F81B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g116cd73c183_0_135"/>
            <p:cNvSpPr txBox="1"/>
            <p:nvPr/>
          </p:nvSpPr>
          <p:spPr>
            <a:xfrm>
              <a:off x="5146159" y="32399"/>
              <a:ext cx="1916700" cy="929400"/>
            </a:xfrm>
            <a:prstGeom prst="rect">
              <a:avLst/>
            </a:prstGeom>
            <a:solidFill>
              <a:srgbClr val="999999"/>
            </a:solidFill>
            <a:ln cap="flat" cmpd="sng" w="9525">
              <a:solidFill>
                <a:schemeClr val="dk1"/>
              </a:solidFill>
              <a:prstDash val="solid"/>
              <a:round/>
              <a:headEnd len="sm" w="sm" type="none"/>
              <a:tailEnd len="sm" w="sm" type="none"/>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None/>
              </a:pPr>
              <a:r>
                <a:rPr lang="fr-FR" sz="2000">
                  <a:solidFill>
                    <a:srgbClr val="FFFFFF"/>
                  </a:solidFill>
                  <a:latin typeface="Calibri"/>
                  <a:ea typeface="Calibri"/>
                  <a:cs typeface="Calibri"/>
                  <a:sym typeface="Calibri"/>
                </a:rPr>
                <a:t>Musculation</a:t>
              </a:r>
              <a:endParaRPr sz="2000">
                <a:solidFill>
                  <a:srgbClr val="FFFFFF"/>
                </a:solidFill>
                <a:latin typeface="Calibri"/>
                <a:ea typeface="Calibri"/>
                <a:cs typeface="Calibri"/>
                <a:sym typeface="Calibri"/>
              </a:endParaRPr>
            </a:p>
          </p:txBody>
        </p:sp>
        <p:sp>
          <p:nvSpPr>
            <p:cNvPr id="1030" name="Google Shape;1030;g116cd73c183_0_135"/>
            <p:cNvSpPr/>
            <p:nvPr/>
          </p:nvSpPr>
          <p:spPr>
            <a:xfrm>
              <a:off x="5314689" y="990711"/>
              <a:ext cx="229800" cy="7269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31" name="Google Shape;1031;g116cd73c183_0_135"/>
            <p:cNvSpPr/>
            <p:nvPr/>
          </p:nvSpPr>
          <p:spPr>
            <a:xfrm>
              <a:off x="5544610" y="1224140"/>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g116cd73c183_0_135"/>
            <p:cNvSpPr txBox="1"/>
            <p:nvPr/>
          </p:nvSpPr>
          <p:spPr>
            <a:xfrm>
              <a:off x="5573525" y="1253055"/>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Tronc</a:t>
              </a:r>
              <a:endParaRPr sz="2000">
                <a:solidFill>
                  <a:srgbClr val="000000"/>
                </a:solidFill>
                <a:latin typeface="Calibri"/>
                <a:ea typeface="Calibri"/>
                <a:cs typeface="Calibri"/>
                <a:sym typeface="Calibri"/>
              </a:endParaRPr>
            </a:p>
          </p:txBody>
        </p:sp>
        <p:sp>
          <p:nvSpPr>
            <p:cNvPr id="1033" name="Google Shape;1033;g116cd73c183_0_135"/>
            <p:cNvSpPr/>
            <p:nvPr/>
          </p:nvSpPr>
          <p:spPr>
            <a:xfrm>
              <a:off x="5314689" y="990711"/>
              <a:ext cx="197400" cy="19746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34" name="Google Shape;1034;g116cd73c183_0_135"/>
            <p:cNvSpPr/>
            <p:nvPr/>
          </p:nvSpPr>
          <p:spPr>
            <a:xfrm>
              <a:off x="5512135" y="2471551"/>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g116cd73c183_0_135"/>
            <p:cNvSpPr txBox="1"/>
            <p:nvPr/>
          </p:nvSpPr>
          <p:spPr>
            <a:xfrm>
              <a:off x="5541050" y="2500466"/>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Ceinture scapulaire ++</a:t>
              </a:r>
              <a:endParaRPr sz="2000">
                <a:solidFill>
                  <a:srgbClr val="000000"/>
                </a:solidFill>
                <a:latin typeface="Calibri"/>
                <a:ea typeface="Calibri"/>
                <a:cs typeface="Calibri"/>
                <a:sym typeface="Calibri"/>
              </a:endParaRPr>
            </a:p>
          </p:txBody>
        </p:sp>
        <p:sp>
          <p:nvSpPr>
            <p:cNvPr id="1036" name="Google Shape;1036;g116cd73c183_0_135"/>
            <p:cNvSpPr/>
            <p:nvPr/>
          </p:nvSpPr>
          <p:spPr>
            <a:xfrm>
              <a:off x="5314689" y="990711"/>
              <a:ext cx="197400" cy="3208500"/>
            </a:xfrm>
            <a:custGeom>
              <a:rect b="b" l="l" r="r" t="t"/>
              <a:pathLst>
                <a:path extrusionOk="0" h="120000" w="120000">
                  <a:moveTo>
                    <a:pt x="0" y="0"/>
                  </a:moveTo>
                  <a:lnTo>
                    <a:pt x="0" y="120000"/>
                  </a:lnTo>
                  <a:lnTo>
                    <a:pt x="120000" y="120000"/>
                  </a:lnTo>
                </a:path>
              </a:pathLst>
            </a:custGeom>
            <a:noFill/>
            <a:ln cap="flat" cmpd="sng" w="25400">
              <a:solidFill>
                <a:srgbClr val="999999"/>
              </a:solidFill>
              <a:prstDash val="solid"/>
              <a:round/>
              <a:headEnd len="sm" w="sm" type="none"/>
              <a:tailEnd len="sm" w="sm" type="none"/>
            </a:ln>
          </p:spPr>
        </p:sp>
        <p:sp>
          <p:nvSpPr>
            <p:cNvPr id="1037" name="Google Shape;1037;g116cd73c183_0_135"/>
            <p:cNvSpPr/>
            <p:nvPr/>
          </p:nvSpPr>
          <p:spPr>
            <a:xfrm>
              <a:off x="5512135" y="3705584"/>
              <a:ext cx="1579500" cy="987300"/>
            </a:xfrm>
            <a:prstGeom prst="roundRect">
              <a:avLst>
                <a:gd fmla="val 10000" name="adj"/>
              </a:avLst>
            </a:prstGeom>
            <a:solidFill>
              <a:srgbClr val="FFFFFF">
                <a:alpha val="89800"/>
              </a:srgbClr>
            </a:solidFill>
            <a:ln cap="flat" cmpd="sng" w="25400">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116cd73c183_0_135"/>
            <p:cNvSpPr txBox="1"/>
            <p:nvPr/>
          </p:nvSpPr>
          <p:spPr>
            <a:xfrm>
              <a:off x="5541050" y="3734499"/>
              <a:ext cx="1521600" cy="9294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None/>
              </a:pPr>
              <a:r>
                <a:rPr lang="fr-FR" sz="2000">
                  <a:solidFill>
                    <a:srgbClr val="000000"/>
                  </a:solidFill>
                  <a:latin typeface="Calibri"/>
                  <a:ea typeface="Calibri"/>
                  <a:cs typeface="Calibri"/>
                  <a:sym typeface="Calibri"/>
                </a:rPr>
                <a:t>Contrôle musculaire</a:t>
              </a:r>
              <a:endParaRPr sz="2000">
                <a:solidFill>
                  <a:srgbClr val="000000"/>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10da257bab0_1_161"/>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g10da257bab0_1_16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26" name="Google Shape;226;g10da257bab0_1_16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Bloc de départ</a:t>
            </a:r>
            <a:endParaRPr sz="4700">
              <a:latin typeface="Short Stack"/>
              <a:ea typeface="Short Stack"/>
              <a:cs typeface="Short Stack"/>
              <a:sym typeface="Short Stack"/>
            </a:endParaRPr>
          </a:p>
        </p:txBody>
      </p:sp>
      <p:sp>
        <p:nvSpPr>
          <p:cNvPr id="227" name="Google Shape;227;g10da257bab0_1_161"/>
          <p:cNvSpPr txBox="1"/>
          <p:nvPr/>
        </p:nvSpPr>
        <p:spPr>
          <a:xfrm>
            <a:off x="-8950" y="1760425"/>
            <a:ext cx="9082500" cy="495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éléments importants pour le lancer :</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Les épaules sont parallèles à la glace et perpendiculaires à l’axe de lancer</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Les hanches sont perpendiculaires à l’axe de lancer (les os pointus de gauche et droite sont comme nos yeux, ils doivent regarder vers l’axe de lancer)</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L’oeil dominant est sur l’axe de lancer (ou près de l’axe)*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bras d’appui est légèrement fléchi</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bras de lancer est ferme et relaxe, le coude demeure légèrement fléchi</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i="0" lang="fr-FR" sz="1600" u="none" cap="none" strike="noStrike">
                <a:solidFill>
                  <a:schemeClr val="dk1"/>
                </a:solidFill>
                <a:latin typeface="Calibri"/>
                <a:ea typeface="Calibri"/>
                <a:cs typeface="Calibri"/>
                <a:sym typeface="Calibri"/>
              </a:rPr>
              <a:t> *Exemple : L’oeil dominant pour un droitier peut être l’oeil gauche. Dans ce cas, on doit doit rapprocher l’oeil de l’axe de lancer.</a:t>
            </a:r>
            <a:endParaRPr i="0" sz="1600" u="none" cap="none" strike="noStrike">
              <a:solidFill>
                <a:schemeClr val="dk1"/>
              </a:solidFill>
              <a:latin typeface="Calibri"/>
              <a:ea typeface="Calibri"/>
              <a:cs typeface="Calibri"/>
              <a:sym typeface="Calibri"/>
            </a:endParaRPr>
          </a:p>
        </p:txBody>
      </p:sp>
      <p:sp>
        <p:nvSpPr>
          <p:cNvPr id="228" name="Google Shape;228;g10da257bab0_1_161"/>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229" name="Google Shape;229;g10da257bab0_1_161"/>
          <p:cNvPicPr preferRelativeResize="0"/>
          <p:nvPr/>
        </p:nvPicPr>
        <p:blipFill rotWithShape="1">
          <a:blip r:embed="rId4">
            <a:alphaModFix/>
          </a:blip>
          <a:srcRect b="29561" l="18634" r="16753" t="26754"/>
          <a:stretch/>
        </p:blipFill>
        <p:spPr>
          <a:xfrm>
            <a:off x="9606975" y="1133742"/>
            <a:ext cx="1877100" cy="794346"/>
          </a:xfrm>
          <a:prstGeom prst="rect">
            <a:avLst/>
          </a:prstGeom>
          <a:noFill/>
          <a:ln>
            <a:noFill/>
          </a:ln>
        </p:spPr>
      </p:pic>
      <p:pic>
        <p:nvPicPr>
          <p:cNvPr id="230" name="Google Shape;230;g10da257bab0_1_161"/>
          <p:cNvPicPr preferRelativeResize="0"/>
          <p:nvPr/>
        </p:nvPicPr>
        <p:blipFill rotWithShape="1">
          <a:blip r:embed="rId5">
            <a:alphaModFix/>
          </a:blip>
          <a:srcRect b="0" l="0" r="0" t="0"/>
          <a:stretch/>
        </p:blipFill>
        <p:spPr>
          <a:xfrm>
            <a:off x="8548199" y="3185580"/>
            <a:ext cx="3384600" cy="2259300"/>
          </a:xfrm>
          <a:prstGeom prst="snip1Rect">
            <a:avLst>
              <a:gd fmla="val 16667" name="adj"/>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116cd73c183_0_207"/>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116cd73c183_0_207"/>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1045" name="Google Shape;1045;g116cd73c183_0_20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046" name="Google Shape;1046;g116cd73c183_0_20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Récupération</a:t>
            </a:r>
            <a:endParaRPr sz="4000">
              <a:solidFill>
                <a:srgbClr val="999999"/>
              </a:solidFill>
              <a:latin typeface="Short Stack"/>
              <a:ea typeface="Short Stack"/>
              <a:cs typeface="Short Stack"/>
              <a:sym typeface="Short Stack"/>
            </a:endParaRPr>
          </a:p>
        </p:txBody>
      </p:sp>
      <p:sp>
        <p:nvSpPr>
          <p:cNvPr id="1047" name="Google Shape;1047;g116cd73c183_0_207"/>
          <p:cNvSpPr txBox="1"/>
          <p:nvPr/>
        </p:nvSpPr>
        <p:spPr>
          <a:xfrm>
            <a:off x="307044" y="2004293"/>
            <a:ext cx="8229600" cy="45261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fr-FR" sz="2500">
                <a:solidFill>
                  <a:srgbClr val="666666"/>
                </a:solidFill>
                <a:latin typeface="Calibri"/>
                <a:ea typeface="Calibri"/>
                <a:cs typeface="Calibri"/>
                <a:sym typeface="Calibri"/>
              </a:rPr>
              <a:t>Après le sport ou l’entraînement, il est important de permettre à votre corps de récupérer!</a:t>
            </a:r>
            <a:endParaRPr sz="3100">
              <a:solidFill>
                <a:srgbClr val="666666"/>
              </a:solidFill>
              <a:latin typeface="Calibri"/>
              <a:ea typeface="Calibri"/>
              <a:cs typeface="Calibri"/>
              <a:sym typeface="Calibri"/>
            </a:endParaRPr>
          </a:p>
          <a:p>
            <a:pPr indent="0" lvl="0" marL="0" rtl="0" algn="l">
              <a:spcBef>
                <a:spcPts val="480"/>
              </a:spcBef>
              <a:spcAft>
                <a:spcPts val="0"/>
              </a:spcAft>
              <a:buNone/>
            </a:pPr>
            <a:r>
              <a:t/>
            </a:r>
            <a:endParaRPr b="1" sz="2400">
              <a:solidFill>
                <a:srgbClr val="000000"/>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Voici quelques façons de relaxer la musculature</a:t>
            </a:r>
            <a:r>
              <a:rPr lang="fr-FR" sz="2100">
                <a:solidFill>
                  <a:srgbClr val="666666"/>
                </a:solidFill>
                <a:latin typeface="Calibri"/>
                <a:ea typeface="Calibri"/>
                <a:cs typeface="Calibri"/>
                <a:sym typeface="Calibri"/>
              </a:rPr>
              <a:t> : </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Exercices d’étirement</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Yoga</a:t>
            </a:r>
            <a:endParaRPr sz="2100">
              <a:solidFill>
                <a:srgbClr val="666666"/>
              </a:solidFill>
              <a:latin typeface="Calibri"/>
              <a:ea typeface="Calibri"/>
              <a:cs typeface="Calibri"/>
              <a:sym typeface="Calibri"/>
            </a:endParaRPr>
          </a:p>
          <a:p>
            <a:pPr indent="114300" lvl="0" marL="342900" rtl="0" algn="l">
              <a:spcBef>
                <a:spcPts val="480"/>
              </a:spcBef>
              <a:spcAft>
                <a:spcPts val="0"/>
              </a:spcAft>
              <a:buNone/>
            </a:pPr>
            <a:r>
              <a:rPr lang="fr-FR" sz="2100">
                <a:solidFill>
                  <a:srgbClr val="666666"/>
                </a:solidFill>
                <a:latin typeface="Calibri"/>
                <a:ea typeface="Calibri"/>
                <a:cs typeface="Calibri"/>
                <a:sym typeface="Calibri"/>
              </a:rPr>
              <a:t>→ Exercices de respiration</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Visualisation</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Prendre un bain chaud</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Bien s’hydrater</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b="1"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Sommeil</a:t>
            </a:r>
            <a:endParaRPr b="1" sz="2100">
              <a:solidFill>
                <a:srgbClr val="666666"/>
              </a:solidFill>
              <a:latin typeface="Calibri"/>
              <a:ea typeface="Calibri"/>
              <a:cs typeface="Calibri"/>
              <a:sym typeface="Calibri"/>
            </a:endParaRPr>
          </a:p>
        </p:txBody>
      </p:sp>
      <p:pic>
        <p:nvPicPr>
          <p:cNvPr id="1048" name="Google Shape;1048;g116cd73c183_0_207"/>
          <p:cNvPicPr preferRelativeResize="0"/>
          <p:nvPr/>
        </p:nvPicPr>
        <p:blipFill>
          <a:blip r:embed="rId4">
            <a:alphaModFix/>
          </a:blip>
          <a:stretch>
            <a:fillRect/>
          </a:stretch>
        </p:blipFill>
        <p:spPr>
          <a:xfrm>
            <a:off x="7008725" y="2798075"/>
            <a:ext cx="4878600" cy="3049200"/>
          </a:xfrm>
          <a:prstGeom prst="round2DiagRect">
            <a:avLst>
              <a:gd fmla="val 16667" name="adj1"/>
              <a:gd fmla="val 0" name="adj2"/>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g116cd73c183_0_287"/>
          <p:cNvSpPr/>
          <p:nvPr/>
        </p:nvSpPr>
        <p:spPr>
          <a:xfrm>
            <a:off x="3400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116cd73c183_0_287"/>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1055" name="Google Shape;1055;g116cd73c183_0_28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056" name="Google Shape;1056;g116cd73c183_0_28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solidFill>
                  <a:srgbClr val="999999"/>
                </a:solidFill>
                <a:latin typeface="Short Stack"/>
                <a:ea typeface="Short Stack"/>
                <a:cs typeface="Short Stack"/>
                <a:sym typeface="Short Stack"/>
              </a:rPr>
              <a:t>En résumé</a:t>
            </a:r>
            <a:endParaRPr sz="4000">
              <a:solidFill>
                <a:srgbClr val="999999"/>
              </a:solidFill>
              <a:latin typeface="Short Stack"/>
              <a:ea typeface="Short Stack"/>
              <a:cs typeface="Short Stack"/>
              <a:sym typeface="Short Stack"/>
            </a:endParaRPr>
          </a:p>
        </p:txBody>
      </p:sp>
      <p:grpSp>
        <p:nvGrpSpPr>
          <p:cNvPr id="1057" name="Google Shape;1057;g116cd73c183_0_287"/>
          <p:cNvGrpSpPr/>
          <p:nvPr/>
        </p:nvGrpSpPr>
        <p:grpSpPr>
          <a:xfrm>
            <a:off x="1056180" y="1699500"/>
            <a:ext cx="5564187" cy="4930084"/>
            <a:chOff x="1751011" y="1758"/>
            <a:chExt cx="4727431" cy="4666873"/>
          </a:xfrm>
        </p:grpSpPr>
        <p:sp>
          <p:nvSpPr>
            <p:cNvPr id="1058" name="Google Shape;1058;g116cd73c183_0_287"/>
            <p:cNvSpPr/>
            <p:nvPr/>
          </p:nvSpPr>
          <p:spPr>
            <a:xfrm>
              <a:off x="3397991" y="1758"/>
              <a:ext cx="15699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g116cd73c183_0_287"/>
            <p:cNvSpPr txBox="1"/>
            <p:nvPr/>
          </p:nvSpPr>
          <p:spPr>
            <a:xfrm>
              <a:off x="3437900" y="41667"/>
              <a:ext cx="1490100" cy="737700"/>
            </a:xfrm>
            <a:prstGeom prst="rect">
              <a:avLst/>
            </a:prstGeom>
            <a:solidFill>
              <a:srgbClr val="999999"/>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Saine Alimentation</a:t>
              </a:r>
              <a:endParaRPr b="1" sz="1700">
                <a:solidFill>
                  <a:srgbClr val="FFFFFF"/>
                </a:solidFill>
                <a:latin typeface="Calibri"/>
                <a:ea typeface="Calibri"/>
                <a:cs typeface="Calibri"/>
                <a:sym typeface="Calibri"/>
              </a:endParaRPr>
            </a:p>
          </p:txBody>
        </p:sp>
        <p:sp>
          <p:nvSpPr>
            <p:cNvPr id="1060" name="Google Shape;1060;g116cd73c183_0_287"/>
            <p:cNvSpPr/>
            <p:nvPr/>
          </p:nvSpPr>
          <p:spPr>
            <a:xfrm>
              <a:off x="2258201" y="410525"/>
              <a:ext cx="3849300" cy="3849300"/>
            </a:xfrm>
            <a:custGeom>
              <a:rect b="b" l="l" r="r" t="t"/>
              <a:pathLst>
                <a:path extrusionOk="0" h="120000" w="120000">
                  <a:moveTo>
                    <a:pt x="88303" y="7095"/>
                  </a:moveTo>
                  <a:lnTo>
                    <a:pt x="88303" y="7095"/>
                  </a:lnTo>
                  <a:cubicBezTo>
                    <a:pt x="92107" y="9130"/>
                    <a:pt x="95680" y="11569"/>
                    <a:pt x="98960" y="14370"/>
                  </a:cubicBezTo>
                </a:path>
              </a:pathLst>
            </a:cu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g116cd73c183_0_287"/>
            <p:cNvSpPr/>
            <p:nvPr/>
          </p:nvSpPr>
          <p:spPr>
            <a:xfrm>
              <a:off x="5220842" y="964101"/>
              <a:ext cx="12576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116cd73c183_0_287"/>
            <p:cNvSpPr txBox="1"/>
            <p:nvPr/>
          </p:nvSpPr>
          <p:spPr>
            <a:xfrm>
              <a:off x="5260751" y="1004010"/>
              <a:ext cx="1177800" cy="737700"/>
            </a:xfrm>
            <a:prstGeom prst="rect">
              <a:avLst/>
            </a:prstGeom>
            <a:solidFill>
              <a:srgbClr val="999999"/>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Entraînement</a:t>
              </a:r>
              <a:r>
                <a:rPr lang="fr-FR" sz="1700">
                  <a:solidFill>
                    <a:srgbClr val="FFFFFF"/>
                  </a:solidFill>
                  <a:latin typeface="Calibri"/>
                  <a:ea typeface="Calibri"/>
                  <a:cs typeface="Calibri"/>
                  <a:sym typeface="Calibri"/>
                </a:rPr>
                <a:t> </a:t>
              </a:r>
              <a:r>
                <a:rPr b="1" lang="fr-FR" sz="1700">
                  <a:solidFill>
                    <a:srgbClr val="FFFFFF"/>
                  </a:solidFill>
                  <a:latin typeface="Calibri"/>
                  <a:ea typeface="Calibri"/>
                  <a:cs typeface="Calibri"/>
                  <a:sym typeface="Calibri"/>
                </a:rPr>
                <a:t>Physique</a:t>
              </a:r>
              <a:endParaRPr b="1" sz="1700">
                <a:solidFill>
                  <a:srgbClr val="FFFFFF"/>
                </a:solidFill>
                <a:latin typeface="Calibri"/>
                <a:ea typeface="Calibri"/>
                <a:cs typeface="Calibri"/>
                <a:sym typeface="Calibri"/>
              </a:endParaRPr>
            </a:p>
          </p:txBody>
        </p:sp>
        <p:sp>
          <p:nvSpPr>
            <p:cNvPr id="1063" name="Google Shape;1063;g116cd73c183_0_287"/>
            <p:cNvSpPr/>
            <p:nvPr/>
          </p:nvSpPr>
          <p:spPr>
            <a:xfrm>
              <a:off x="2258201" y="410525"/>
              <a:ext cx="3849300" cy="3849300"/>
            </a:xfrm>
            <a:custGeom>
              <a:rect b="b" l="l" r="r" t="t"/>
              <a:pathLst>
                <a:path extrusionOk="0" h="120000" w="120000">
                  <a:moveTo>
                    <a:pt x="119066" y="49454"/>
                  </a:moveTo>
                  <a:cubicBezTo>
                    <a:pt x="120312" y="56430"/>
                    <a:pt x="120312" y="63571"/>
                    <a:pt x="119066" y="70547"/>
                  </a:cubicBezTo>
                </a:path>
              </a:pathLst>
            </a:custGeom>
            <a:noFill/>
            <a:ln cap="flat" cmpd="sng" w="9525">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g116cd73c183_0_287"/>
            <p:cNvSpPr/>
            <p:nvPr/>
          </p:nvSpPr>
          <p:spPr>
            <a:xfrm>
              <a:off x="5220842" y="2888788"/>
              <a:ext cx="12576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g116cd73c183_0_287"/>
            <p:cNvSpPr txBox="1"/>
            <p:nvPr/>
          </p:nvSpPr>
          <p:spPr>
            <a:xfrm>
              <a:off x="5260751" y="2928697"/>
              <a:ext cx="1177800" cy="737700"/>
            </a:xfrm>
            <a:prstGeom prst="rect">
              <a:avLst/>
            </a:prstGeom>
            <a:solidFill>
              <a:srgbClr val="999999"/>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Repos et Sommeil</a:t>
              </a:r>
              <a:endParaRPr b="1" sz="1700">
                <a:solidFill>
                  <a:srgbClr val="FFFFFF"/>
                </a:solidFill>
                <a:latin typeface="Calibri"/>
                <a:ea typeface="Calibri"/>
                <a:cs typeface="Calibri"/>
                <a:sym typeface="Calibri"/>
              </a:endParaRPr>
            </a:p>
          </p:txBody>
        </p:sp>
        <p:sp>
          <p:nvSpPr>
            <p:cNvPr id="1066" name="Google Shape;1066;g116cd73c183_0_287"/>
            <p:cNvSpPr/>
            <p:nvPr/>
          </p:nvSpPr>
          <p:spPr>
            <a:xfrm>
              <a:off x="2258201" y="410525"/>
              <a:ext cx="3849300" cy="3849300"/>
            </a:xfrm>
            <a:custGeom>
              <a:rect b="b" l="l" r="r" t="t"/>
              <a:pathLst>
                <a:path extrusionOk="0" h="120000" w="120000">
                  <a:moveTo>
                    <a:pt x="98175" y="106289"/>
                  </a:moveTo>
                  <a:cubicBezTo>
                    <a:pt x="94026" y="109711"/>
                    <a:pt x="89436" y="112559"/>
                    <a:pt x="84527" y="114758"/>
                  </a:cubicBezTo>
                </a:path>
              </a:pathLst>
            </a:custGeom>
            <a:noFill/>
            <a:ln cap="flat" cmpd="sng" w="9525">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g116cd73c183_0_287"/>
            <p:cNvSpPr/>
            <p:nvPr/>
          </p:nvSpPr>
          <p:spPr>
            <a:xfrm>
              <a:off x="3554014" y="3851131"/>
              <a:ext cx="12576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g116cd73c183_0_287"/>
            <p:cNvSpPr txBox="1"/>
            <p:nvPr/>
          </p:nvSpPr>
          <p:spPr>
            <a:xfrm>
              <a:off x="3593923" y="3891040"/>
              <a:ext cx="1177800" cy="737700"/>
            </a:xfrm>
            <a:prstGeom prst="rect">
              <a:avLst/>
            </a:prstGeom>
            <a:solidFill>
              <a:srgbClr val="999999"/>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Travail/Études</a:t>
              </a:r>
              <a:endParaRPr b="1" sz="1700">
                <a:solidFill>
                  <a:srgbClr val="FFFFFF"/>
                </a:solidFill>
                <a:latin typeface="Calibri"/>
                <a:ea typeface="Calibri"/>
                <a:cs typeface="Calibri"/>
                <a:sym typeface="Calibri"/>
              </a:endParaRPr>
            </a:p>
          </p:txBody>
        </p:sp>
        <p:sp>
          <p:nvSpPr>
            <p:cNvPr id="1069" name="Google Shape;1069;g116cd73c183_0_287"/>
            <p:cNvSpPr/>
            <p:nvPr/>
          </p:nvSpPr>
          <p:spPr>
            <a:xfrm>
              <a:off x="2258201" y="410525"/>
              <a:ext cx="3849300" cy="3849300"/>
            </a:xfrm>
            <a:custGeom>
              <a:rect b="b" l="l" r="r" t="t"/>
              <a:pathLst>
                <a:path extrusionOk="0" h="120000" w="120000">
                  <a:moveTo>
                    <a:pt x="35472" y="114758"/>
                  </a:moveTo>
                  <a:lnTo>
                    <a:pt x="35472" y="114758"/>
                  </a:lnTo>
                  <a:cubicBezTo>
                    <a:pt x="30564" y="112559"/>
                    <a:pt x="25973" y="109711"/>
                    <a:pt x="21824" y="106289"/>
                  </a:cubicBezTo>
                </a:path>
              </a:pathLst>
            </a:custGeom>
            <a:noFill/>
            <a:ln cap="flat" cmpd="sng" w="9525">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g116cd73c183_0_287"/>
            <p:cNvSpPr/>
            <p:nvPr/>
          </p:nvSpPr>
          <p:spPr>
            <a:xfrm>
              <a:off x="1751011" y="2888788"/>
              <a:ext cx="15300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g116cd73c183_0_287"/>
            <p:cNvSpPr txBox="1"/>
            <p:nvPr/>
          </p:nvSpPr>
          <p:spPr>
            <a:xfrm>
              <a:off x="1790920" y="2928697"/>
              <a:ext cx="1450200" cy="737700"/>
            </a:xfrm>
            <a:prstGeom prst="rect">
              <a:avLst/>
            </a:prstGeom>
            <a:solidFill>
              <a:srgbClr val="999999"/>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Famille/Amis</a:t>
              </a:r>
              <a:endParaRPr b="1" sz="1700">
                <a:solidFill>
                  <a:srgbClr val="FFFFFF"/>
                </a:solidFill>
                <a:latin typeface="Calibri"/>
                <a:ea typeface="Calibri"/>
                <a:cs typeface="Calibri"/>
                <a:sym typeface="Calibri"/>
              </a:endParaRPr>
            </a:p>
          </p:txBody>
        </p:sp>
        <p:sp>
          <p:nvSpPr>
            <p:cNvPr id="1072" name="Google Shape;1072;g116cd73c183_0_287"/>
            <p:cNvSpPr/>
            <p:nvPr/>
          </p:nvSpPr>
          <p:spPr>
            <a:xfrm>
              <a:off x="2258201" y="410525"/>
              <a:ext cx="3849300" cy="3849300"/>
            </a:xfrm>
            <a:custGeom>
              <a:rect b="b" l="l" r="r" t="t"/>
              <a:pathLst>
                <a:path extrusionOk="0" h="120000" w="120000">
                  <a:moveTo>
                    <a:pt x="934" y="70546"/>
                  </a:moveTo>
                  <a:lnTo>
                    <a:pt x="934" y="70546"/>
                  </a:lnTo>
                  <a:cubicBezTo>
                    <a:pt x="-312" y="63570"/>
                    <a:pt x="-312" y="56429"/>
                    <a:pt x="934" y="49453"/>
                  </a:cubicBezTo>
                </a:path>
              </a:pathLst>
            </a:custGeom>
            <a:noFill/>
            <a:ln cap="flat" cmpd="sng" w="9525">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g116cd73c183_0_287"/>
            <p:cNvSpPr/>
            <p:nvPr/>
          </p:nvSpPr>
          <p:spPr>
            <a:xfrm>
              <a:off x="1887187" y="964101"/>
              <a:ext cx="1257600" cy="817500"/>
            </a:xfrm>
            <a:prstGeom prst="roundRect">
              <a:avLst>
                <a:gd fmla="val 16667" name="adj"/>
              </a:avLst>
            </a:prstGeom>
            <a:solidFill>
              <a:srgbClr val="17365D"/>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116cd73c183_0_287"/>
            <p:cNvSpPr txBox="1"/>
            <p:nvPr/>
          </p:nvSpPr>
          <p:spPr>
            <a:xfrm>
              <a:off x="1927096" y="1004010"/>
              <a:ext cx="1177800" cy="737700"/>
            </a:xfrm>
            <a:prstGeom prst="rect">
              <a:avLst/>
            </a:prstGeom>
            <a:solidFill>
              <a:srgbClr val="999999"/>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lang="fr-FR" sz="1700">
                  <a:solidFill>
                    <a:srgbClr val="FFFFFF"/>
                  </a:solidFill>
                  <a:latin typeface="Calibri"/>
                  <a:ea typeface="Calibri"/>
                  <a:cs typeface="Calibri"/>
                  <a:sym typeface="Calibri"/>
                </a:rPr>
                <a:t>Activités</a:t>
              </a:r>
              <a:endParaRPr b="1" sz="1700">
                <a:solidFill>
                  <a:srgbClr val="FFFFFF"/>
                </a:solidFill>
                <a:latin typeface="Calibri"/>
                <a:ea typeface="Calibri"/>
                <a:cs typeface="Calibri"/>
                <a:sym typeface="Calibri"/>
              </a:endParaRPr>
            </a:p>
          </p:txBody>
        </p:sp>
        <p:sp>
          <p:nvSpPr>
            <p:cNvPr id="1075" name="Google Shape;1075;g116cd73c183_0_287"/>
            <p:cNvSpPr/>
            <p:nvPr/>
          </p:nvSpPr>
          <p:spPr>
            <a:xfrm>
              <a:off x="2258201" y="410525"/>
              <a:ext cx="3849300" cy="3849300"/>
            </a:xfrm>
            <a:custGeom>
              <a:rect b="b" l="l" r="r" t="t"/>
              <a:pathLst>
                <a:path extrusionOk="0" h="120000" w="120000">
                  <a:moveTo>
                    <a:pt x="21039" y="14370"/>
                  </a:moveTo>
                  <a:lnTo>
                    <a:pt x="21039" y="14370"/>
                  </a:lnTo>
                  <a:cubicBezTo>
                    <a:pt x="24320" y="11569"/>
                    <a:pt x="27893" y="9130"/>
                    <a:pt x="31696" y="7095"/>
                  </a:cubicBezTo>
                </a:path>
              </a:pathLst>
            </a:custGeom>
            <a:noFill/>
            <a:ln cap="flat" cmpd="sng" w="9525">
              <a:solidFill>
                <a:srgbClr val="4F81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6" name="Google Shape;1076;g116cd73c183_0_287"/>
          <p:cNvSpPr txBox="1"/>
          <p:nvPr/>
        </p:nvSpPr>
        <p:spPr>
          <a:xfrm>
            <a:off x="2458973" y="3656632"/>
            <a:ext cx="30510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3000">
                <a:solidFill>
                  <a:srgbClr val="666666"/>
                </a:solidFill>
                <a:latin typeface="Calibri"/>
                <a:ea typeface="Calibri"/>
                <a:cs typeface="Calibri"/>
                <a:sym typeface="Calibri"/>
              </a:rPr>
              <a:t>TROUVER</a:t>
            </a:r>
            <a:r>
              <a:rPr lang="fr-FR" sz="3000">
                <a:solidFill>
                  <a:srgbClr val="666666"/>
                </a:solidFill>
                <a:latin typeface="Calibri"/>
                <a:ea typeface="Calibri"/>
                <a:cs typeface="Calibri"/>
                <a:sym typeface="Calibri"/>
              </a:rPr>
              <a:t> </a:t>
            </a:r>
            <a:r>
              <a:rPr b="1" lang="fr-FR" sz="3000">
                <a:solidFill>
                  <a:srgbClr val="666666"/>
                </a:solidFill>
                <a:latin typeface="Calibri"/>
                <a:ea typeface="Calibri"/>
                <a:cs typeface="Calibri"/>
                <a:sym typeface="Calibri"/>
              </a:rPr>
              <a:t>L’ÉQUILIBRE</a:t>
            </a:r>
            <a:endParaRPr sz="3000">
              <a:solidFill>
                <a:srgbClr val="666666"/>
              </a:solidFill>
              <a:latin typeface="Calibri"/>
              <a:ea typeface="Calibri"/>
              <a:cs typeface="Calibri"/>
              <a:sym typeface="Calibri"/>
            </a:endParaRPr>
          </a:p>
        </p:txBody>
      </p:sp>
      <p:sp>
        <p:nvSpPr>
          <p:cNvPr id="1077" name="Google Shape;1077;g116cd73c183_0_287"/>
          <p:cNvSpPr txBox="1"/>
          <p:nvPr/>
        </p:nvSpPr>
        <p:spPr>
          <a:xfrm>
            <a:off x="8686800" y="3333388"/>
            <a:ext cx="15159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9600">
                <a:latin typeface="Calibri"/>
                <a:ea typeface="Calibri"/>
                <a:cs typeface="Calibri"/>
                <a:sym typeface="Calibri"/>
              </a:rPr>
              <a:t>⚖️</a:t>
            </a:r>
            <a:endParaRPr sz="9600">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id="1082" name="Google Shape;1082;g10cab4fc2cb_0_23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083" name="Google Shape;1083;g10cab4fc2cb_0_234"/>
          <p:cNvSpPr txBox="1"/>
          <p:nvPr/>
        </p:nvSpPr>
        <p:spPr>
          <a:xfrm>
            <a:off x="10264775" y="0"/>
            <a:ext cx="1927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sp>
        <p:nvSpPr>
          <p:cNvPr id="1084" name="Google Shape;1084;g10cab4fc2cb_0_234"/>
          <p:cNvSpPr txBox="1"/>
          <p:nvPr/>
        </p:nvSpPr>
        <p:spPr>
          <a:xfrm>
            <a:off x="430850" y="1929775"/>
            <a:ext cx="11181000" cy="44670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Il est important de se fixer des objectifs dans la pratique de votre sport. Ils vous permettront de vous développer et de rester motiver. Réviser vos objectifs et n’hésitez pas pour en trouver de nouveaux.</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Une alimentation saine et équilibrée vous aidera à mieux vous sentir lors des parties.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Restez </a:t>
            </a:r>
            <a:r>
              <a:rPr lang="fr-FR" sz="2100">
                <a:solidFill>
                  <a:srgbClr val="666666"/>
                </a:solidFill>
                <a:latin typeface="Calibri"/>
                <a:ea typeface="Calibri"/>
                <a:cs typeface="Calibri"/>
                <a:sym typeface="Calibri"/>
              </a:rPr>
              <a:t>hydratés</a:t>
            </a:r>
            <a:r>
              <a:rPr lang="fr-FR" sz="2100">
                <a:solidFill>
                  <a:srgbClr val="666666"/>
                </a:solidFill>
                <a:latin typeface="Calibri"/>
                <a:ea typeface="Calibri"/>
                <a:cs typeface="Calibri"/>
                <a:sym typeface="Calibri"/>
              </a:rPr>
              <a:t> afin d’éviter les crampes musculaires et de diminuer votre concentration.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L’entraînement physique et la récupération sont de éléments qui augmenteront votre performance sur glace.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5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Objectifs &gt; Motivation &gt; Travail &gt; Équilibre</a:t>
            </a:r>
            <a:endParaRPr sz="2500">
              <a:solidFill>
                <a:srgbClr val="666666"/>
              </a:solidFill>
              <a:latin typeface="Calibri"/>
              <a:ea typeface="Calibri"/>
              <a:cs typeface="Calibri"/>
              <a:sym typeface="Calibri"/>
            </a:endParaRPr>
          </a:p>
          <a:p>
            <a:pPr indent="0" lvl="0" marL="0" marR="0" rtl="0" algn="l">
              <a:lnSpc>
                <a:spcPct val="15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p:txBody>
      </p:sp>
      <p:sp>
        <p:nvSpPr>
          <p:cNvPr id="1085" name="Google Shape;1085;g10cab4fc2cb_0_23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1086" name="Google Shape;1086;g10cab4fc2cb_0_23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087" name="Google Shape;1087;g10cab4fc2cb_0_23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pic>
        <p:nvPicPr>
          <p:cNvPr id="1092" name="Google Shape;1092;g10cab4fc2cb_0_243"/>
          <p:cNvPicPr preferRelativeResize="0"/>
          <p:nvPr/>
        </p:nvPicPr>
        <p:blipFill>
          <a:blip r:embed="rId3">
            <a:alphaModFix amt="70000"/>
          </a:blip>
          <a:stretch>
            <a:fillRect/>
          </a:stretch>
        </p:blipFill>
        <p:spPr>
          <a:xfrm>
            <a:off x="-149350" y="-67050"/>
            <a:ext cx="12530324" cy="9110175"/>
          </a:xfrm>
          <a:prstGeom prst="rect">
            <a:avLst/>
          </a:prstGeom>
          <a:noFill/>
          <a:ln>
            <a:noFill/>
          </a:ln>
        </p:spPr>
      </p:pic>
      <p:sp>
        <p:nvSpPr>
          <p:cNvPr id="1093" name="Google Shape;1093;g10cab4fc2cb_0_243"/>
          <p:cNvSpPr/>
          <p:nvPr/>
        </p:nvSpPr>
        <p:spPr>
          <a:xfrm>
            <a:off x="852600" y="2128800"/>
            <a:ext cx="10486800" cy="2600400"/>
          </a:xfrm>
          <a:prstGeom prst="rightArrow">
            <a:avLst>
              <a:gd fmla="val 50000" name="adj1"/>
              <a:gd fmla="val 50000" name="adj2"/>
            </a:avLst>
          </a:prstGeom>
          <a:solidFill>
            <a:srgbClr val="999999"/>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10cab4fc2cb_0_243"/>
          <p:cNvSpPr txBox="1"/>
          <p:nvPr>
            <p:ph type="ctrTitle"/>
          </p:nvPr>
        </p:nvSpPr>
        <p:spPr>
          <a:xfrm>
            <a:off x="1006813" y="2907000"/>
            <a:ext cx="10178400" cy="1044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9 - RÉVISION</a:t>
            </a:r>
            <a:endParaRPr>
              <a:latin typeface="Caveat Brush"/>
              <a:ea typeface="Caveat Brush"/>
              <a:cs typeface="Caveat Brush"/>
              <a:sym typeface="Caveat Brush"/>
            </a:endParaRPr>
          </a:p>
        </p:txBody>
      </p:sp>
      <p:pic>
        <p:nvPicPr>
          <p:cNvPr id="1095" name="Google Shape;1095;g10cab4fc2cb_0_24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g10cab4fc2cb_0_250"/>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10cab4fc2cb_0_250"/>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02" name="Google Shape;1102;g10cab4fc2cb_0_25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103" name="Google Shape;1103;g10cab4fc2cb_0_25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04" name="Google Shape;1104;g10cab4fc2cb_0_250"/>
          <p:cNvSpPr txBox="1"/>
          <p:nvPr/>
        </p:nvSpPr>
        <p:spPr>
          <a:xfrm>
            <a:off x="288150" y="1623300"/>
            <a:ext cx="10844400" cy="512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Résumé du niveau </a:t>
            </a:r>
            <a:r>
              <a:rPr b="1" lang="fr-FR" sz="2500">
                <a:solidFill>
                  <a:srgbClr val="666666"/>
                </a:solidFill>
                <a:latin typeface="Calibri"/>
                <a:ea typeface="Calibri"/>
                <a:cs typeface="Calibri"/>
                <a:sym typeface="Calibri"/>
              </a:rPr>
              <a:t>4</a:t>
            </a:r>
            <a:r>
              <a:rPr b="1" i="0" lang="fr-FR" sz="2500" u="none" cap="none" strike="noStrike">
                <a:solidFill>
                  <a:srgbClr val="666666"/>
                </a:solidFill>
                <a:latin typeface="Calibri"/>
                <a:ea typeface="Calibri"/>
                <a:cs typeface="Calibri"/>
                <a:sym typeface="Calibri"/>
              </a:rPr>
              <a:t> – ce que vous avez appris : </a:t>
            </a:r>
            <a:endParaRPr b="1"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et perfectionnement de la technique de lancer</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et perfectionnement de la prise de la pierre et du lâcher</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Développement de la routine de lancer</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Amélioration des techniques pour le brossage en position ouverte et en position fermée</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Introduction des différentes techniques de brossage</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Perfectionnement du contrôle de la pesanteur pour tout type de lancer</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Amélioration de l’utilisation du chronomètre</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Développement des plans de stratégie avec les bonnes tactiques</a:t>
            </a:r>
            <a:endParaRPr sz="2100">
              <a:solidFill>
                <a:srgbClr val="666666"/>
              </a:solidFill>
              <a:latin typeface="Calibri"/>
              <a:ea typeface="Calibri"/>
              <a:cs typeface="Calibri"/>
              <a:sym typeface="Calibri"/>
            </a:endParaRPr>
          </a:p>
          <a:p>
            <a:pPr indent="0" lvl="0" marL="45720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Apprentissage des notions de base sur la préparation mentale, la nutrition et l’entraînement physique</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Apprendre à gérer les distractions</a:t>
            </a:r>
            <a:endParaRPr sz="2100">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Préparation aux tournois (Circuit Colts et championnat des clubs)</a:t>
            </a:r>
            <a:endParaRPr sz="2100">
              <a:solidFill>
                <a:srgbClr val="666666"/>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g116cd73c183_0_317"/>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116cd73c183_0_317"/>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11" name="Google Shape;1111;g116cd73c183_0_31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112" name="Google Shape;1112;g116cd73c183_0_31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13" name="Google Shape;1113;g116cd73c183_0_317"/>
          <p:cNvSpPr txBox="1"/>
          <p:nvPr/>
        </p:nvSpPr>
        <p:spPr>
          <a:xfrm>
            <a:off x="288150" y="1623300"/>
            <a:ext cx="10844400" cy="467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Questions - Niveau 4</a:t>
            </a:r>
            <a:r>
              <a:rPr b="1" i="0" lang="fr-FR" sz="2500" u="none" cap="none" strike="noStrike">
                <a:solidFill>
                  <a:srgbClr val="666666"/>
                </a:solidFill>
                <a:latin typeface="Calibri"/>
                <a:ea typeface="Calibri"/>
                <a:cs typeface="Calibri"/>
                <a:sym typeface="Calibri"/>
              </a:rPr>
              <a:t> :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100">
              <a:solidFill>
                <a:srgbClr val="666666"/>
              </a:solidFill>
              <a:latin typeface="Calibri"/>
              <a:ea typeface="Calibri"/>
              <a:cs typeface="Calibri"/>
              <a:sym typeface="Calibri"/>
            </a:endParaRPr>
          </a:p>
          <a:p>
            <a:pPr indent="-361950" lvl="0" marL="457200" marR="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Pouvez-vous décrire la position du corps dans le bloc de départ?</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Qu’elle est la position idéale de la prise de pierre?</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Lors du brossage en position fermée, quelle devrait être la position des mains?</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Quel est le mot clé pour se rappeler de la zone de lâcher?</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Pourquoi doit-on se créer une routine?</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Nommer des bienfaits d’une communication efficace.</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Nommer deux exemples d’exercices reliés à la préparation mentale.</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Nommer cinq facteurs pouvant influencer nos choix de stratégie.</a:t>
            </a:r>
            <a:endParaRPr sz="2100">
              <a:solidFill>
                <a:srgbClr val="666666"/>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g116cd73c183_0_325"/>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116cd73c183_0_325"/>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20" name="Google Shape;1120;g116cd73c183_0_32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121" name="Google Shape;1121;g116cd73c183_0_32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22" name="Google Shape;1122;g116cd73c183_0_325"/>
          <p:cNvSpPr txBox="1"/>
          <p:nvPr/>
        </p:nvSpPr>
        <p:spPr>
          <a:xfrm>
            <a:off x="288150" y="1623300"/>
            <a:ext cx="10844400" cy="455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Questions - Niveau 4</a:t>
            </a:r>
            <a:r>
              <a:rPr b="1" i="0" lang="fr-FR" sz="2500" u="none" cap="none" strike="noStrike">
                <a:solidFill>
                  <a:srgbClr val="666666"/>
                </a:solidFill>
                <a:latin typeface="Calibri"/>
                <a:ea typeface="Calibri"/>
                <a:cs typeface="Calibri"/>
                <a:sym typeface="Calibri"/>
              </a:rPr>
              <a:t> (suite) :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9.	Qu’est-ce que la stratégie de prudence avec le marteau?</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10.  Lors de la préparation aux tournois, nommer trois choses qu’il est important de valider.</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11.  Pourquoi est-il important de se fixer des objectifs même si l’on ne joue pas en compétition?</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12.  Nommez une collation saine pouvant être mangée lors d’une partie.</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13.  Pourquoi doit-on discuter d’un plan de stratégie entre chaque bout?</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14.  Pourquoi doit-on faire attention à notre alimentation lors du sport?</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15.  Nommer deux façons de récupérer après le sport. </a:t>
            </a:r>
            <a:endParaRPr sz="2100">
              <a:solidFill>
                <a:srgbClr val="666666"/>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g116cd73c183_0_333"/>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116cd73c183_0_333"/>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29" name="Google Shape;1129;g116cd73c183_0_33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130" name="Google Shape;1130;g116cd73c183_0_33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31" name="Google Shape;1131;g116cd73c183_0_333"/>
          <p:cNvSpPr txBox="1"/>
          <p:nvPr/>
        </p:nvSpPr>
        <p:spPr>
          <a:xfrm>
            <a:off x="288150" y="1623300"/>
            <a:ext cx="10844400" cy="484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Vrai ou Faux</a:t>
            </a:r>
            <a:r>
              <a:rPr b="1" lang="fr-FR" sz="2500">
                <a:solidFill>
                  <a:srgbClr val="666666"/>
                </a:solidFill>
                <a:latin typeface="Calibri"/>
                <a:ea typeface="Calibri"/>
                <a:cs typeface="Calibri"/>
                <a:sym typeface="Calibri"/>
              </a:rPr>
              <a:t> - Niveau 4</a:t>
            </a:r>
            <a:r>
              <a:rPr b="1" i="0" lang="fr-FR" sz="2500" u="none" cap="none" strike="noStrike">
                <a:solidFill>
                  <a:srgbClr val="666666"/>
                </a:solidFill>
                <a:latin typeface="Calibri"/>
                <a:ea typeface="Calibri"/>
                <a:cs typeface="Calibri"/>
                <a:sym typeface="Calibri"/>
              </a:rPr>
              <a:t> :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100">
              <a:solidFill>
                <a:srgbClr val="666666"/>
              </a:solidFill>
              <a:latin typeface="Calibri"/>
              <a:ea typeface="Calibri"/>
              <a:cs typeface="Calibri"/>
              <a:sym typeface="Calibri"/>
            </a:endParaRPr>
          </a:p>
          <a:p>
            <a:pPr indent="-361950" lvl="0" marL="45720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Une pierre de curling pèse environ 44 livres?</a:t>
            </a:r>
            <a:endParaRPr sz="2100">
              <a:solidFill>
                <a:srgbClr val="666666"/>
              </a:solidFill>
              <a:latin typeface="Calibri"/>
              <a:ea typeface="Calibri"/>
              <a:cs typeface="Calibri"/>
              <a:sym typeface="Calibri"/>
            </a:endParaRPr>
          </a:p>
          <a:p>
            <a:pPr indent="-381000" lvl="0" marL="457200" rtl="0" algn="l">
              <a:lnSpc>
                <a:spcPct val="150000"/>
              </a:lnSpc>
              <a:spcBef>
                <a:spcPts val="480"/>
              </a:spcBef>
              <a:spcAft>
                <a:spcPts val="0"/>
              </a:spcAft>
              <a:buClr>
                <a:srgbClr val="666666"/>
              </a:buClr>
              <a:buSzPts val="2400"/>
              <a:buFont typeface="Calibri"/>
              <a:buAutoNum type="arabicPeriod"/>
            </a:pPr>
            <a:r>
              <a:rPr lang="fr-FR" sz="2100">
                <a:solidFill>
                  <a:srgbClr val="666666"/>
                </a:solidFill>
                <a:latin typeface="Calibri"/>
                <a:ea typeface="Calibri"/>
                <a:cs typeface="Calibri"/>
                <a:sym typeface="Calibri"/>
              </a:rPr>
              <a:t>Les deux pieds devraient être parallèle lors de la position de départ?</a:t>
            </a:r>
            <a:endParaRPr sz="2100">
              <a:solidFill>
                <a:srgbClr val="666666"/>
              </a:solidFill>
              <a:latin typeface="Calibri"/>
              <a:ea typeface="Calibri"/>
              <a:cs typeface="Calibri"/>
              <a:sym typeface="Calibri"/>
            </a:endParaRPr>
          </a:p>
          <a:p>
            <a:pPr indent="-381000" lvl="0" marL="457200" rtl="0" algn="l">
              <a:lnSpc>
                <a:spcPct val="150000"/>
              </a:lnSpc>
              <a:spcBef>
                <a:spcPts val="480"/>
              </a:spcBef>
              <a:spcAft>
                <a:spcPts val="0"/>
              </a:spcAft>
              <a:buClr>
                <a:srgbClr val="666666"/>
              </a:buClr>
              <a:buSzPts val="2400"/>
              <a:buFont typeface="Calibri"/>
              <a:buAutoNum type="arabicPeriod"/>
            </a:pPr>
            <a:r>
              <a:rPr lang="fr-FR" sz="2100">
                <a:solidFill>
                  <a:srgbClr val="666666"/>
                </a:solidFill>
                <a:latin typeface="Calibri"/>
                <a:ea typeface="Calibri"/>
                <a:cs typeface="Calibri"/>
                <a:sym typeface="Calibri"/>
              </a:rPr>
              <a:t>La position de brossage ouverte serait plus efficace que la position de brossage fermée?</a:t>
            </a:r>
            <a:endParaRPr sz="2100">
              <a:solidFill>
                <a:srgbClr val="666666"/>
              </a:solidFill>
              <a:latin typeface="Calibri"/>
              <a:ea typeface="Calibri"/>
              <a:cs typeface="Calibri"/>
              <a:sym typeface="Calibri"/>
            </a:endParaRPr>
          </a:p>
          <a:p>
            <a:pPr indent="-381000" lvl="0" marL="457200" rtl="0" algn="l">
              <a:lnSpc>
                <a:spcPct val="150000"/>
              </a:lnSpc>
              <a:spcBef>
                <a:spcPts val="480"/>
              </a:spcBef>
              <a:spcAft>
                <a:spcPts val="0"/>
              </a:spcAft>
              <a:buClr>
                <a:srgbClr val="666666"/>
              </a:buClr>
              <a:buSzPts val="2400"/>
              <a:buFont typeface="Calibri"/>
              <a:buAutoNum type="arabicPeriod"/>
            </a:pPr>
            <a:r>
              <a:rPr lang="fr-FR" sz="2100">
                <a:solidFill>
                  <a:srgbClr val="666666"/>
                </a:solidFill>
                <a:latin typeface="Calibri"/>
                <a:ea typeface="Calibri"/>
                <a:cs typeface="Calibri"/>
                <a:sym typeface="Calibri"/>
              </a:rPr>
              <a:t>La zone de lancée devrait être sensiblement la même selon le type de lancer?</a:t>
            </a:r>
            <a:endParaRPr sz="2100">
              <a:solidFill>
                <a:srgbClr val="666666"/>
              </a:solidFill>
              <a:latin typeface="Calibri"/>
              <a:ea typeface="Calibri"/>
              <a:cs typeface="Calibri"/>
              <a:sym typeface="Calibri"/>
            </a:endParaRPr>
          </a:p>
          <a:p>
            <a:pPr indent="-381000" lvl="0" marL="457200" rtl="0" algn="l">
              <a:lnSpc>
                <a:spcPct val="150000"/>
              </a:lnSpc>
              <a:spcBef>
                <a:spcPts val="480"/>
              </a:spcBef>
              <a:spcAft>
                <a:spcPts val="0"/>
              </a:spcAft>
              <a:buClr>
                <a:srgbClr val="666666"/>
              </a:buClr>
              <a:buSzPts val="2400"/>
              <a:buFont typeface="Calibri"/>
              <a:buAutoNum type="arabicPeriod"/>
            </a:pPr>
            <a:r>
              <a:rPr lang="fr-FR" sz="2100">
                <a:solidFill>
                  <a:srgbClr val="666666"/>
                </a:solidFill>
                <a:latin typeface="Calibri"/>
                <a:ea typeface="Calibri"/>
                <a:cs typeface="Calibri"/>
                <a:sym typeface="Calibri"/>
              </a:rPr>
              <a:t>Le chronomètre est une mesure fiable pour tous les lancer?</a:t>
            </a:r>
            <a:endParaRPr sz="2100">
              <a:solidFill>
                <a:srgbClr val="666666"/>
              </a:solidFill>
              <a:latin typeface="Calibri"/>
              <a:ea typeface="Calibri"/>
              <a:cs typeface="Calibri"/>
              <a:sym typeface="Calibri"/>
            </a:endParaRPr>
          </a:p>
          <a:p>
            <a:pPr indent="-381000" lvl="0" marL="457200" rtl="0" algn="l">
              <a:lnSpc>
                <a:spcPct val="150000"/>
              </a:lnSpc>
              <a:spcBef>
                <a:spcPts val="480"/>
              </a:spcBef>
              <a:spcAft>
                <a:spcPts val="0"/>
              </a:spcAft>
              <a:buClr>
                <a:srgbClr val="666666"/>
              </a:buClr>
              <a:buSzPts val="2400"/>
              <a:buFont typeface="Calibri"/>
              <a:buAutoNum type="arabicPeriod"/>
            </a:pPr>
            <a:r>
              <a:rPr lang="fr-FR" sz="2100">
                <a:solidFill>
                  <a:srgbClr val="666666"/>
                </a:solidFill>
                <a:latin typeface="Calibri"/>
                <a:ea typeface="Calibri"/>
                <a:cs typeface="Calibri"/>
                <a:sym typeface="Calibri"/>
              </a:rPr>
              <a:t>Lorsqu’on veut conserver une avance de plus de trois points, on devrait prioriser une stratégie de poursuite?</a:t>
            </a:r>
            <a:endParaRPr sz="1800">
              <a:solidFill>
                <a:srgbClr val="666666"/>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116cd73c183_0_341"/>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g116cd73c183_0_341"/>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38" name="Google Shape;1138;g116cd73c183_0_34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139" name="Google Shape;1139;g116cd73c183_0_34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40" name="Google Shape;1140;g116cd73c183_0_341"/>
          <p:cNvSpPr txBox="1"/>
          <p:nvPr/>
        </p:nvSpPr>
        <p:spPr>
          <a:xfrm>
            <a:off x="288150" y="1623300"/>
            <a:ext cx="10844400" cy="340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Vrai ou Faux - Niveau 4</a:t>
            </a:r>
            <a:r>
              <a:rPr b="1" i="0" lang="fr-FR" sz="2500" u="none" cap="none" strike="noStrike">
                <a:solidFill>
                  <a:srgbClr val="666666"/>
                </a:solidFill>
                <a:latin typeface="Calibri"/>
                <a:ea typeface="Calibri"/>
                <a:cs typeface="Calibri"/>
                <a:sym typeface="Calibri"/>
              </a:rPr>
              <a:t> (suite) :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7.  Devrait-on connaître la tolérance pour chaque lancer?</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8.  La préparation mentale est une partie importante du curling?</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9.  Avant une partie, il est important de manger un repas consistant comprenant des gras et des glucides?</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10.  On devrait éviter de boire de l’eau lors du partie afin de mieux se sentir?</a:t>
            </a:r>
            <a:endParaRPr sz="2100">
              <a:solidFill>
                <a:srgbClr val="666666"/>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g116cd73c183_0_349"/>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116cd73c183_0_349"/>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 </a:t>
            </a:r>
            <a:r>
              <a:rPr b="0" i="0" lang="fr-FR" sz="1200" u="none" cap="none" strike="noStrike">
                <a:solidFill>
                  <a:schemeClr val="dk1"/>
                </a:solidFill>
                <a:latin typeface="Josefin Sans"/>
                <a:ea typeface="Josefin Sans"/>
                <a:cs typeface="Josefin Sans"/>
                <a:sym typeface="Josefin Sans"/>
              </a:rPr>
              <a:t>- SEMAINE 9</a:t>
            </a:r>
            <a:endParaRPr b="0" i="0" sz="1200" u="none" cap="none" strike="noStrike">
              <a:solidFill>
                <a:schemeClr val="dk1"/>
              </a:solidFill>
              <a:latin typeface="Josefin Sans"/>
              <a:ea typeface="Josefin Sans"/>
              <a:cs typeface="Josefin Sans"/>
              <a:sym typeface="Josefin Sans"/>
            </a:endParaRPr>
          </a:p>
        </p:txBody>
      </p:sp>
      <p:pic>
        <p:nvPicPr>
          <p:cNvPr id="1147" name="Google Shape;1147;g116cd73c183_0_34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020"/>
              </a:srgbClr>
            </a:outerShdw>
            <a:reflection blurRad="0" dir="0" dist="0" endA="0" endPos="1000" fadeDir="5400012" kx="0" rotWithShape="0" algn="bl" stPos="0" sy="-100000" ky="0"/>
          </a:effectLst>
        </p:spPr>
      </p:pic>
      <p:sp>
        <p:nvSpPr>
          <p:cNvPr id="1148" name="Google Shape;1148;g116cd73c183_0_34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4</a:t>
            </a:r>
            <a:endParaRPr sz="3900">
              <a:latin typeface="Short Stack"/>
              <a:ea typeface="Short Stack"/>
              <a:cs typeface="Short Stack"/>
              <a:sym typeface="Short Stack"/>
            </a:endParaRPr>
          </a:p>
        </p:txBody>
      </p:sp>
      <p:sp>
        <p:nvSpPr>
          <p:cNvPr id="1149" name="Google Shape;1149;g116cd73c183_0_349"/>
          <p:cNvSpPr txBox="1"/>
          <p:nvPr/>
        </p:nvSpPr>
        <p:spPr>
          <a:xfrm>
            <a:off x="288150" y="1623300"/>
            <a:ext cx="10844400" cy="530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Vrai ou Faux - Niveau 4</a:t>
            </a:r>
            <a:r>
              <a:rPr b="1" i="0" lang="fr-FR" sz="2500" u="none" cap="none" strike="noStrike">
                <a:solidFill>
                  <a:srgbClr val="666666"/>
                </a:solidFill>
                <a:latin typeface="Calibri"/>
                <a:ea typeface="Calibri"/>
                <a:cs typeface="Calibri"/>
                <a:sym typeface="Calibri"/>
              </a:rPr>
              <a:t> </a:t>
            </a:r>
            <a:r>
              <a:rPr b="1" lang="fr-FR" sz="2500">
                <a:solidFill>
                  <a:srgbClr val="666666"/>
                </a:solidFill>
                <a:latin typeface="Calibri"/>
                <a:ea typeface="Calibri"/>
                <a:cs typeface="Calibri"/>
                <a:sym typeface="Calibri"/>
              </a:rPr>
              <a:t>- Réponses</a:t>
            </a:r>
            <a:r>
              <a:rPr b="1" i="0" lang="fr-FR" sz="2500" u="none" cap="none" strike="noStrike">
                <a:solidFill>
                  <a:srgbClr val="666666"/>
                </a:solidFill>
                <a:latin typeface="Calibri"/>
                <a:ea typeface="Calibri"/>
                <a:cs typeface="Calibri"/>
                <a:sym typeface="Calibri"/>
              </a:rPr>
              <a:t> : </a:t>
            </a:r>
            <a:endParaRPr b="1" sz="2100">
              <a:solidFill>
                <a:srgbClr val="666666"/>
              </a:solidFill>
              <a:latin typeface="Calibri"/>
              <a:ea typeface="Calibri"/>
              <a:cs typeface="Calibri"/>
              <a:sym typeface="Calibri"/>
            </a:endParaRPr>
          </a:p>
          <a:p>
            <a:pPr indent="-368300" lvl="0" marL="457200" rtl="0" algn="l">
              <a:lnSpc>
                <a:spcPct val="100000"/>
              </a:lnSpc>
              <a:spcBef>
                <a:spcPts val="400"/>
              </a:spcBef>
              <a:spcAft>
                <a:spcPts val="0"/>
              </a:spcAft>
              <a:buClr>
                <a:srgbClr val="666666"/>
              </a:buClr>
              <a:buSzPts val="2200"/>
              <a:buFont typeface="Calibri"/>
              <a:buAutoNum type="arabicPeriod"/>
            </a:pPr>
            <a:r>
              <a:rPr lang="fr-FR" sz="2100">
                <a:solidFill>
                  <a:srgbClr val="666666"/>
                </a:solidFill>
                <a:latin typeface="Calibri"/>
                <a:ea typeface="Calibri"/>
                <a:cs typeface="Calibri"/>
                <a:sym typeface="Calibri"/>
              </a:rPr>
              <a:t>Vrai</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Faux, le talon du pied glisseur devrait être sur la même ligne que les orteils du pied dans le bloc de départ</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Faux, le brossage en position fermée serait plus efficace</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Vrai</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Faux, dans le sens où l’on doit être attentifs aux facteurs extérieurs (lancer, état des glaces). </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Le but est de limiter le nombre de pierres en jeu, on devrait opter pour une stratégie de protection.</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Vrai</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Vrai</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Faux, consommer un repas riche en glucides et en protéines (viande maigre)</a:t>
            </a:r>
            <a:endParaRPr sz="2100">
              <a:solidFill>
                <a:srgbClr val="666666"/>
              </a:solidFill>
              <a:latin typeface="Calibri"/>
              <a:ea typeface="Calibri"/>
              <a:cs typeface="Calibri"/>
              <a:sym typeface="Calibri"/>
            </a:endParaRPr>
          </a:p>
          <a:p>
            <a:pPr indent="-361950" lvl="0" marL="457200" rtl="0" algn="l">
              <a:lnSpc>
                <a:spcPct val="100000"/>
              </a:lnSpc>
              <a:spcBef>
                <a:spcPts val="40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Faux, l'hydratation permet une meilleure concentration et permettra de diminuer le risque de crampe musculaire.</a:t>
            </a:r>
            <a:endParaRPr sz="2200">
              <a:solidFill>
                <a:srgbClr val="66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d1d491f5c2_0_14"/>
          <p:cNvSpPr/>
          <p:nvPr/>
        </p:nvSpPr>
        <p:spPr>
          <a:xfrm>
            <a:off x="0" y="76200"/>
            <a:ext cx="8548200" cy="1851900"/>
          </a:xfrm>
          <a:prstGeom prst="rightArrow">
            <a:avLst>
              <a:gd fmla="val 50000" name="adj1"/>
              <a:gd fmla="val 50000" name="adj2"/>
            </a:avLst>
          </a:prstGeom>
          <a:solidFill>
            <a:srgbClr val="999999"/>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gd1d491f5c2_0_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37" name="Google Shape;237;gd1d491f5c2_0_14"/>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Le lancer</a:t>
            </a:r>
            <a:endParaRPr sz="4600">
              <a:latin typeface="Short Stack"/>
              <a:ea typeface="Short Stack"/>
              <a:cs typeface="Short Stack"/>
              <a:sym typeface="Short Stack"/>
            </a:endParaRPr>
          </a:p>
        </p:txBody>
      </p:sp>
      <p:sp>
        <p:nvSpPr>
          <p:cNvPr id="238" name="Google Shape;238;gd1d491f5c2_0_1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39" name="Google Shape;239;gd1d491f5c2_0_14"/>
          <p:cNvSpPr txBox="1"/>
          <p:nvPr/>
        </p:nvSpPr>
        <p:spPr>
          <a:xfrm>
            <a:off x="183900" y="1816300"/>
            <a:ext cx="8924100" cy="507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différentes étapes du lancer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500">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La position dans le bloc de départ </a:t>
            </a:r>
            <a:endParaRPr b="1"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position du pied dans le bloc et du pied glisseur</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positionnement des épaules et des hanches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La position du bras d’appui et du bras de lancer</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L’élan arrière</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Élévation des hanches (rester parallèle à la surface de jeu)</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Reculer légèrement le pied glisseur (talon-orteil opposé)</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poids devrait être égal sur les deux jambes </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Prendre une pause</a:t>
            </a:r>
            <a:endParaRPr b="0" i="0" sz="2100" u="none" cap="none" strike="noStrike">
              <a:solidFill>
                <a:srgbClr val="666666"/>
              </a:solidFill>
              <a:latin typeface="Calibri"/>
              <a:ea typeface="Calibri"/>
              <a:cs typeface="Calibri"/>
              <a:sym typeface="Calibri"/>
            </a:endParaRPr>
          </a:p>
        </p:txBody>
      </p:sp>
      <p:pic>
        <p:nvPicPr>
          <p:cNvPr id="240" name="Google Shape;240;gd1d491f5c2_0_14"/>
          <p:cNvPicPr preferRelativeResize="0"/>
          <p:nvPr/>
        </p:nvPicPr>
        <p:blipFill>
          <a:blip r:embed="rId4">
            <a:alphaModFix/>
          </a:blip>
          <a:stretch>
            <a:fillRect/>
          </a:stretch>
        </p:blipFill>
        <p:spPr>
          <a:xfrm>
            <a:off x="8548200" y="2141325"/>
            <a:ext cx="2779200" cy="37056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pic>
        <p:nvPicPr>
          <p:cNvPr id="1154" name="Google Shape;1154;g10cab4fc2cb_0_3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155" name="Google Shape;1155;g10cab4fc2cb_0_314"/>
          <p:cNvSpPr txBox="1"/>
          <p:nvPr/>
        </p:nvSpPr>
        <p:spPr>
          <a:xfrm>
            <a:off x="10248575" y="0"/>
            <a:ext cx="194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3 - SEMAINE 9</a:t>
            </a:r>
            <a:endParaRPr b="0" i="0" sz="1200" u="none" cap="none" strike="noStrike">
              <a:solidFill>
                <a:srgbClr val="000000"/>
              </a:solidFill>
              <a:latin typeface="Josefin Sans"/>
              <a:ea typeface="Josefin Sans"/>
              <a:cs typeface="Josefin Sans"/>
              <a:sym typeface="Josefin Sans"/>
            </a:endParaRPr>
          </a:p>
        </p:txBody>
      </p:sp>
      <p:sp>
        <p:nvSpPr>
          <p:cNvPr id="1156" name="Google Shape;1156;g10cab4fc2cb_0_31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1157" name="Google Shape;1157;g10cab4fc2cb_0_31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158" name="Google Shape;1158;g10cab4fc2cb_0_31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10cab4fc2cb_0_314"/>
          <p:cNvSpPr txBox="1"/>
          <p:nvPr/>
        </p:nvSpPr>
        <p:spPr>
          <a:xfrm>
            <a:off x="304800" y="1975725"/>
            <a:ext cx="10700100" cy="4099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Vous avez maintenant atteint un niveau de performance intermédiaire dans votre sport du curling.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Continuez de vous fixer des objectifs afin de perfectionner votre jeu et de garder le plaisir de jouer.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Les règlements et les techniques sont en constante évolution.</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Continuez votre bon travail, n’hésitez pas à vous référer à un entraîneur qualifié afin de développer vos aptitudes.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Rappelez-vous que même un athlète de haut niveau doit continuellement travailler sur tous les aspects entourant le curling pour s’améliorer et garder un équilibre dans la vie de tous les jours.</a:t>
            </a:r>
            <a:endParaRPr sz="2100">
              <a:solidFill>
                <a:srgbClr val="666666"/>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g10cab4fc2cb_0_323"/>
          <p:cNvPicPr preferRelativeResize="0"/>
          <p:nvPr/>
        </p:nvPicPr>
        <p:blipFill>
          <a:blip r:embed="rId3">
            <a:alphaModFix amt="70000"/>
          </a:blip>
          <a:stretch>
            <a:fillRect/>
          </a:stretch>
        </p:blipFill>
        <p:spPr>
          <a:xfrm>
            <a:off x="-204200" y="-103650"/>
            <a:ext cx="12822927" cy="8546524"/>
          </a:xfrm>
          <a:prstGeom prst="rect">
            <a:avLst/>
          </a:prstGeom>
          <a:noFill/>
          <a:ln>
            <a:noFill/>
          </a:ln>
        </p:spPr>
      </p:pic>
      <p:sp>
        <p:nvSpPr>
          <p:cNvPr id="1165" name="Google Shape;1165;g10cab4fc2cb_0_323"/>
          <p:cNvSpPr/>
          <p:nvPr/>
        </p:nvSpPr>
        <p:spPr>
          <a:xfrm>
            <a:off x="852600" y="2128800"/>
            <a:ext cx="10486800" cy="26004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10cab4fc2cb_0_323"/>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600">
                <a:solidFill>
                  <a:srgbClr val="999999"/>
                </a:solidFill>
                <a:latin typeface="Caveat Brush"/>
                <a:ea typeface="Caveat Brush"/>
                <a:cs typeface="Caveat Brush"/>
                <a:sym typeface="Caveat Brush"/>
              </a:rPr>
              <a:t>SEMAINE 10 - NIVEAU 4 COMPLÉTÉ</a:t>
            </a:r>
            <a:endParaRPr sz="5600">
              <a:solidFill>
                <a:srgbClr val="999999"/>
              </a:solidFill>
              <a:latin typeface="Caveat Brush"/>
              <a:ea typeface="Caveat Brush"/>
              <a:cs typeface="Caveat Brush"/>
              <a:sym typeface="Caveat Brush"/>
            </a:endParaRPr>
          </a:p>
        </p:txBody>
      </p:sp>
      <p:pic>
        <p:nvPicPr>
          <p:cNvPr id="1167" name="Google Shape;1167;g10cab4fc2cb_0_32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g10cab4fc2cb_0_352"/>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10cab4fc2cb_0_352"/>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1174" name="Google Shape;1174;g10cab4fc2cb_0_3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175" name="Google Shape;1175;g10cab4fc2cb_0_35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300">
                <a:solidFill>
                  <a:srgbClr val="999999"/>
                </a:solidFill>
                <a:latin typeface="Short Stack"/>
                <a:ea typeface="Short Stack"/>
                <a:cs typeface="Short Stack"/>
                <a:sym typeface="Short Stack"/>
              </a:rPr>
              <a:t>Niveau 4 complété</a:t>
            </a:r>
            <a:endParaRPr sz="3300">
              <a:solidFill>
                <a:srgbClr val="999999"/>
              </a:solidFill>
              <a:latin typeface="Short Stack"/>
              <a:ea typeface="Short Stack"/>
              <a:cs typeface="Short Stack"/>
              <a:sym typeface="Short Stack"/>
            </a:endParaRPr>
          </a:p>
        </p:txBody>
      </p:sp>
      <p:sp>
        <p:nvSpPr>
          <p:cNvPr id="1176" name="Google Shape;1176;g10cab4fc2cb_0_352"/>
          <p:cNvSpPr txBox="1"/>
          <p:nvPr/>
        </p:nvSpPr>
        <p:spPr>
          <a:xfrm>
            <a:off x="2163000" y="2040825"/>
            <a:ext cx="7866000" cy="443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0" i="0" lang="fr-FR" sz="3300" u="none" cap="none" strike="noStrike">
                <a:solidFill>
                  <a:srgbClr val="666666"/>
                </a:solidFill>
                <a:latin typeface="Calibri"/>
                <a:ea typeface="Calibri"/>
                <a:cs typeface="Calibri"/>
                <a:sym typeface="Calibri"/>
              </a:rPr>
              <a:t>Félicitations pour avoir compléter le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lang="fr-FR" sz="3300">
                <a:solidFill>
                  <a:srgbClr val="666666"/>
                </a:solidFill>
                <a:latin typeface="Calibri"/>
                <a:ea typeface="Calibri"/>
                <a:cs typeface="Calibri"/>
                <a:sym typeface="Calibri"/>
              </a:rPr>
              <a:t>quatrième et dernier</a:t>
            </a:r>
            <a:r>
              <a:rPr b="0" i="0" lang="fr-FR" sz="3300" u="none" cap="none" strike="noStrike">
                <a:solidFill>
                  <a:srgbClr val="666666"/>
                </a:solidFill>
                <a:latin typeface="Calibri"/>
                <a:ea typeface="Calibri"/>
                <a:cs typeface="Calibri"/>
                <a:sym typeface="Calibri"/>
              </a:rPr>
              <a:t> niveau de formation du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b="1" i="0" lang="fr-FR" sz="3300" u="none" cap="none" strike="noStrike">
                <a:solidFill>
                  <a:srgbClr val="666666"/>
                </a:solidFill>
                <a:latin typeface="Calibri"/>
                <a:ea typeface="Calibri"/>
                <a:cs typeface="Calibri"/>
                <a:sym typeface="Calibri"/>
              </a:rPr>
              <a:t>PROGRAMME ASCENSION!</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rPr lang="fr-FR" sz="3300">
                <a:solidFill>
                  <a:srgbClr val="666666"/>
                </a:solidFill>
                <a:latin typeface="Calibri"/>
                <a:ea typeface="Calibri"/>
                <a:cs typeface="Calibri"/>
                <a:sym typeface="Calibri"/>
              </a:rPr>
              <a:t>Vous avez maintenant atteint un niveau de jeu intermédiaire et nous espérons que vous avez eu du plaisir lors de la pratique de votre sport!</a:t>
            </a:r>
            <a:endParaRPr b="0" i="0" sz="3400" u="none" cap="none" strike="noStrike">
              <a:solidFill>
                <a:srgbClr val="666666"/>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g10cab4fc2cb_0_366"/>
          <p:cNvSpPr/>
          <p:nvPr/>
        </p:nvSpPr>
        <p:spPr>
          <a:xfrm>
            <a:off x="0" y="76200"/>
            <a:ext cx="8548200" cy="1851900"/>
          </a:xfrm>
          <a:prstGeom prst="rightArrow">
            <a:avLst>
              <a:gd fmla="val 50000" name="adj1"/>
              <a:gd fmla="val 50000" name="adj2"/>
            </a:avLst>
          </a:prstGeom>
          <a:solidFill>
            <a:schemeClr val="dk1"/>
          </a:solidFill>
          <a:ln cap="flat" cmpd="sng" w="762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10cab4fc2cb_0_366"/>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4</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1183" name="Google Shape;1183;g10cab4fc2cb_0_36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184" name="Google Shape;1184;g10cab4fc2cb_0_36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300">
                <a:solidFill>
                  <a:srgbClr val="999999"/>
                </a:solidFill>
                <a:latin typeface="Short Stack"/>
                <a:ea typeface="Short Stack"/>
                <a:cs typeface="Short Stack"/>
                <a:sym typeface="Short Stack"/>
              </a:rPr>
              <a:t>Niveau 4 complété</a:t>
            </a:r>
            <a:endParaRPr sz="3300">
              <a:solidFill>
                <a:srgbClr val="999999"/>
              </a:solidFill>
              <a:latin typeface="Short Stack"/>
              <a:ea typeface="Short Stack"/>
              <a:cs typeface="Short Stack"/>
              <a:sym typeface="Short Stack"/>
            </a:endParaRPr>
          </a:p>
        </p:txBody>
      </p:sp>
      <p:sp>
        <p:nvSpPr>
          <p:cNvPr id="1185" name="Google Shape;1185;g10cab4fc2cb_0_366"/>
          <p:cNvSpPr txBox="1"/>
          <p:nvPr/>
        </p:nvSpPr>
        <p:spPr>
          <a:xfrm>
            <a:off x="956550" y="2107875"/>
            <a:ext cx="10278900" cy="350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600"/>
              <a:buFont typeface="Arial"/>
              <a:buNone/>
            </a:pPr>
            <a:r>
              <a:rPr lang="fr-FR" sz="3600">
                <a:solidFill>
                  <a:srgbClr val="666666"/>
                </a:solidFill>
                <a:latin typeface="Calibri"/>
                <a:ea typeface="Calibri"/>
                <a:cs typeface="Calibri"/>
                <a:sym typeface="Calibri"/>
              </a:rPr>
              <a:t>Vous aimeriez poursuivre votre développement dans le sport du curling ou obtenir les conseils d’un entraîneur? N’hésitez pas à nous demander des références et nous pourrons vous donner de plus ample information sur les différentes ligues ou opportunités de se joindre à une équipe compétitive!</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2022-01-14T18:29:24Z</dcterms:created>
  <dc:creator>marily bélanger</dc:creator>
</cp:coreProperties>
</file>