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Lst>
  <p:sldSz cy="6858000" cx="12192000"/>
  <p:notesSz cx="6858000" cy="9144000"/>
  <p:embeddedFontLst>
    <p:embeddedFont>
      <p:font typeface="Short Stack"/>
      <p:regular r:id="rId93"/>
    </p:embeddedFont>
    <p:embeddedFont>
      <p:font typeface="Josefin Sans"/>
      <p:regular r:id="rId94"/>
      <p:bold r:id="rId95"/>
      <p:italic r:id="rId96"/>
      <p:boldItalic r:id="rId97"/>
    </p:embeddedFont>
    <p:embeddedFont>
      <p:font typeface="Caveat Brush"/>
      <p:regular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9" roundtripDataSignature="AMtx7mjsrztPRQtbfzpqDEtw7K8JeMSB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JosefinSans-bold.fntdata"/><Relationship Id="rId94" Type="http://schemas.openxmlformats.org/officeDocument/2006/relationships/font" Target="fonts/JosefinSans-regular.fntdata"/><Relationship Id="rId97" Type="http://schemas.openxmlformats.org/officeDocument/2006/relationships/font" Target="fonts/JosefinSans-boldItalic.fntdata"/><Relationship Id="rId96" Type="http://schemas.openxmlformats.org/officeDocument/2006/relationships/font" Target="fonts/JosefinSans-italic.fntdata"/><Relationship Id="rId11" Type="http://schemas.openxmlformats.org/officeDocument/2006/relationships/slide" Target="slides/slide7.xml"/><Relationship Id="rId99" Type="http://customschemas.google.com/relationships/presentationmetadata" Target="metadata"/><Relationship Id="rId10" Type="http://schemas.openxmlformats.org/officeDocument/2006/relationships/slide" Target="slides/slide6.xml"/><Relationship Id="rId98" Type="http://schemas.openxmlformats.org/officeDocument/2006/relationships/font" Target="fonts/CaveatBrush-regular.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font" Target="fonts/ShortStack-regular.fntdata"/><Relationship Id="rId92" Type="http://schemas.openxmlformats.org/officeDocument/2006/relationships/slide" Target="slides/slide8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58641cc7f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1158641cc7f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58641cc7f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1158641cc7f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15cae4676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115cae4676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15cae46769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115cae46769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da257bab0_1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10da257bab0_1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0e8e08926c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10e8e08926c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e8e08926c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10e8e08926c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5cae46769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115cae46769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5cae46769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115cae46769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15cae46769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115cae46769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e8e08926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10e8e0892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5cae46769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15cae46769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5cae46769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115cae46769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0e8e08926c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10e8e08926c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e8e08926c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10e8e08926c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0e8e08926c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10e8e08926c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148046fac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1148046fac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0e8e08926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10e8e08926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1d491f5c2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d1d491f5c2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148046fac8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1148046fac8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148046fac8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1148046fac8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da257bab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g10da257bab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148046fac8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1148046fac8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48046fac8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g1148046fac8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48046fac8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1148046fac8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1d491f5c2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d1d491f5c2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0e8e08926c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g10e8e08926c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0e8e08926c_0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10e8e08926c_0_2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102a6170b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1102a6170bc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48046fac8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1148046fac8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102a6170bc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1102a6170bc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102a6170bc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1102a6170bc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da257bab0_1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10da257bab0_1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148046fac8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1148046fac8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148046fac8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g1148046fac8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148046fac8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1148046fac8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148046fac8_0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1148046fac8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148046fac8_0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1148046fac8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0cab4fc2c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g10cab4fc2c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0cab4fc2cb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g10cab4fc2cb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d1e050df0c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gd1e050df0c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d1e050df0c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d1e050df0c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d1e050df0c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0" name="Google Shape;580;gd1e050df0c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da257bab0_1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10da257bab0_1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d1e050df0c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gd1e050df0c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148046fac8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g1148046fac8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148046fac8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g1148046fac8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148046fac8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1148046fac8_0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0cab4fc2cb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g10cab4fc2cb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0cab4fc2cb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g10cab4fc2cb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0cab4fc2cb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10cab4fc2cb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d1e050df0c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gd1e050df0c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1497afd38c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2" name="Google Shape;672;g11497afd38c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1497afd38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g11497afd38c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0da257bab0_1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10da257bab0_1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1497afd38c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2" name="Google Shape;702;g11497afd38c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1497afd38c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g11497afd38c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1497afd38c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g11497afd38c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0cab4fc2cb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g10cab4fc2cb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0cab4fc2cb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g10cab4fc2cb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10cab4fc2cb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8" name="Google Shape;758;g10cab4fc2cb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d1e050df0c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gd1e050df0c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1497afd38c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7" name="Google Shape;777;g11497afd38c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1497afd38c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g11497afd38c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d1e050df0c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gd1e050df0c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da257bab0_1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10da257bab0_1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d1e050df0c_0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gd1e050df0c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d1e050df0c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gd1e050df0c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d1e050df0c_0_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gd1e050df0c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11497afd38c_0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g11497afd38c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10cab4fc2cb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g10cab4fc2cb_0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10cab4fc2cb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3" name="Google Shape;853;g10cab4fc2cb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0cab4fc2cb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g10cab4fc2cb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1497afd38c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0" name="Google Shape;870;g11497afd38c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d1e050df0c_0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9" name="Google Shape;879;gd1e050df0c_0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d1e050df0c_0_2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gd1e050df0c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da257bab0_1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10da257bab0_1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10cab4fc2cb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9" name="Google Shape;899;g10cab4fc2cb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11497afd38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 name="Google Shape;908;g11497afd38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10cab4fc2cb_0_2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g10cab4fc2cb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10cab4fc2cb_0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g10cab4fc2cb_0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10cab4fc2cb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5" name="Google Shape;935;g10cab4fc2cb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10cab4fc2cb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4" name="Google Shape;944;g10cab4fc2cb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10cab4fc2cb_0_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4" name="Google Shape;954;g10cab4fc2cb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10cab4fc2cb_0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2" name="Google Shape;962;g10cab4fc2cb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10cab4fc2cb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1" name="Google Shape;971;g10cab4fc2cb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1d491f5c2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d1d491f5c2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p:nvPr>
            <p:ph idx="2" type="pic"/>
          </p:nvPr>
        </p:nvSpPr>
        <p:spPr>
          <a:xfrm>
            <a:off x="5183188" y="987425"/>
            <a:ext cx="6172200" cy="4873500"/>
          </a:xfrm>
          <a:prstGeom prst="rect">
            <a:avLst/>
          </a:prstGeom>
          <a:noFill/>
          <a:ln>
            <a:noFill/>
          </a:ln>
        </p:spPr>
      </p:sp>
      <p:sp>
        <p:nvSpPr>
          <p:cNvPr id="64" name="Google Shape;64;p1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4.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7.jpg"/><Relationship Id="rId5"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26.jpg"/><Relationship Id="rId5"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3.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4.jp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34.png"/><Relationship Id="rId5"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hyperlink" Target="http://www.youtube.com/watch?v=GSkO0n47c9o" TargetMode="External"/><Relationship Id="rId5" Type="http://schemas.openxmlformats.org/officeDocument/2006/relationships/image" Target="../media/image36.jpg"/><Relationship Id="rId6" Type="http://schemas.openxmlformats.org/officeDocument/2006/relationships/hyperlink" Target="http://www.youtube.com/watch?v=Sl4_H598tKs" TargetMode="External"/><Relationship Id="rId7"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7.jp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4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48.jpg"/><Relationship Id="rId5"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6.jp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9.jp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5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4.jp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png"/><Relationship Id="rId4" Type="http://schemas.openxmlformats.org/officeDocument/2006/relationships/image" Target="../media/image5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4.png"/><Relationship Id="rId4" Type="http://schemas.openxmlformats.org/officeDocument/2006/relationships/image" Target="../media/image5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57.jp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50.jpg"/><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mt="70000"/>
          </a:blip>
          <a:srcRect b="0" l="0" r="0" t="0"/>
          <a:stretch/>
        </p:blipFill>
        <p:spPr>
          <a:xfrm>
            <a:off x="0" y="0"/>
            <a:ext cx="12191999" cy="6944801"/>
          </a:xfrm>
          <a:prstGeom prst="rect">
            <a:avLst/>
          </a:prstGeom>
          <a:noFill/>
          <a:ln>
            <a:noFill/>
          </a:ln>
        </p:spPr>
      </p:pic>
      <p:sp>
        <p:nvSpPr>
          <p:cNvPr id="85" name="Google Shape;85;p1"/>
          <p:cNvSpPr/>
          <p:nvPr/>
        </p:nvSpPr>
        <p:spPr>
          <a:xfrm>
            <a:off x="6178800" y="1044475"/>
            <a:ext cx="6642600" cy="4202400"/>
          </a:xfrm>
          <a:prstGeom prst="roundRect">
            <a:avLst>
              <a:gd fmla="val 16667" name="adj"/>
            </a:avLst>
          </a:prstGeom>
          <a:solidFill>
            <a:srgbClr val="E86B6F"/>
          </a:solidFill>
          <a:ln cap="flat" cmpd="sng" w="9525">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
          <p:cNvSpPr txBox="1"/>
          <p:nvPr/>
        </p:nvSpPr>
        <p:spPr>
          <a:xfrm>
            <a:off x="6178075" y="1652575"/>
            <a:ext cx="6113400" cy="292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100"/>
              <a:buFont typeface="Arial"/>
              <a:buNone/>
            </a:pPr>
            <a:r>
              <a:rPr b="0" i="0" lang="fr-FR" sz="4600" u="none" cap="none" strike="noStrike">
                <a:solidFill>
                  <a:schemeClr val="dk1"/>
                </a:solidFill>
                <a:latin typeface="Caveat Brush"/>
                <a:ea typeface="Caveat Brush"/>
                <a:cs typeface="Caveat Brush"/>
                <a:sym typeface="Caveat Brush"/>
              </a:rPr>
              <a:t>NIVEAU </a:t>
            </a:r>
            <a:r>
              <a:rPr lang="fr-FR" sz="4600">
                <a:solidFill>
                  <a:schemeClr val="dk1"/>
                </a:solidFill>
                <a:latin typeface="Caveat Brush"/>
                <a:ea typeface="Caveat Brush"/>
                <a:cs typeface="Caveat Brush"/>
                <a:sym typeface="Caveat Brush"/>
              </a:rPr>
              <a:t>3</a:t>
            </a:r>
            <a:r>
              <a:rPr b="0" i="0" lang="fr-FR" sz="4600" u="none" cap="none" strike="noStrike">
                <a:solidFill>
                  <a:schemeClr val="dk1"/>
                </a:solidFill>
                <a:latin typeface="Caveat Brush"/>
                <a:ea typeface="Caveat Brush"/>
                <a:cs typeface="Caveat Brush"/>
                <a:sym typeface="Caveat Brush"/>
              </a:rPr>
              <a:t> : </a:t>
            </a:r>
            <a:r>
              <a:rPr lang="fr-FR" sz="4600">
                <a:solidFill>
                  <a:schemeClr val="dk1"/>
                </a:solidFill>
                <a:latin typeface="Caveat Brush"/>
                <a:ea typeface="Caveat Brush"/>
                <a:cs typeface="Caveat Brush"/>
                <a:sym typeface="Caveat Brush"/>
              </a:rPr>
              <a:t>INTERMÉDIAIRE</a:t>
            </a:r>
            <a:endParaRPr b="0" i="0" sz="4600" u="none" cap="none" strike="noStrike">
              <a:solidFill>
                <a:srgbClr val="000000"/>
              </a:solidFill>
              <a:latin typeface="Caveat Brush"/>
              <a:ea typeface="Caveat Brush"/>
              <a:cs typeface="Caveat Brush"/>
              <a:sym typeface="Caveat Brush"/>
            </a:endParaRPr>
          </a:p>
          <a:p>
            <a:pPr indent="0" lvl="0" marL="0" marR="0" rtl="0" algn="l">
              <a:lnSpc>
                <a:spcPct val="100000"/>
              </a:lnSpc>
              <a:spcBef>
                <a:spcPts val="0"/>
              </a:spcBef>
              <a:spcAft>
                <a:spcPts val="0"/>
              </a:spcAft>
              <a:buClr>
                <a:srgbClr val="000000"/>
              </a:buClr>
              <a:buSzPts val="5100"/>
              <a:buFont typeface="Arial"/>
              <a:buNone/>
            </a:pPr>
            <a:r>
              <a:t/>
            </a:r>
            <a:endParaRPr b="0" i="0" sz="4600" u="none" cap="none" strike="noStrike">
              <a:solidFill>
                <a:schemeClr val="dk1"/>
              </a:solidFill>
              <a:latin typeface="Caveat Brush"/>
              <a:ea typeface="Caveat Brush"/>
              <a:cs typeface="Caveat Brush"/>
              <a:sym typeface="Caveat Brush"/>
            </a:endParaRPr>
          </a:p>
          <a:p>
            <a:pPr indent="0" lvl="0" marL="0" marR="0" rtl="0" algn="l">
              <a:lnSpc>
                <a:spcPct val="100000"/>
              </a:lnSpc>
              <a:spcBef>
                <a:spcPts val="0"/>
              </a:spcBef>
              <a:spcAft>
                <a:spcPts val="0"/>
              </a:spcAft>
              <a:buClr>
                <a:srgbClr val="000000"/>
              </a:buClr>
              <a:buSzPts val="5100"/>
              <a:buFont typeface="Arial"/>
              <a:buNone/>
            </a:pPr>
            <a:r>
              <a:rPr lang="fr-FR" sz="4600">
                <a:solidFill>
                  <a:schemeClr val="dk1"/>
                </a:solidFill>
                <a:latin typeface="Caveat Brush"/>
                <a:ea typeface="Caveat Brush"/>
                <a:cs typeface="Caveat Brush"/>
                <a:sym typeface="Caveat Brush"/>
              </a:rPr>
              <a:t>AMÉLIORER SES HABILETÉS DE JEU</a:t>
            </a:r>
            <a:endParaRPr b="0" i="0" sz="4600" u="none" cap="none" strike="noStrike">
              <a:solidFill>
                <a:schemeClr val="dk1"/>
              </a:solidFill>
              <a:latin typeface="Caveat Brush"/>
              <a:ea typeface="Caveat Brush"/>
              <a:cs typeface="Caveat Brush"/>
              <a:sym typeface="Caveat Brush"/>
            </a:endParaRPr>
          </a:p>
        </p:txBody>
      </p:sp>
      <p:pic>
        <p:nvPicPr>
          <p:cNvPr id="87" name="Google Shape;87;p1"/>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pic>
        <p:nvPicPr>
          <p:cNvPr id="88" name="Google Shape;88;p1"/>
          <p:cNvPicPr preferRelativeResize="0"/>
          <p:nvPr/>
        </p:nvPicPr>
        <p:blipFill>
          <a:blip r:embed="rId5">
            <a:alphaModFix/>
          </a:blip>
          <a:stretch>
            <a:fillRect/>
          </a:stretch>
        </p:blipFill>
        <p:spPr>
          <a:xfrm>
            <a:off x="561825" y="157572"/>
            <a:ext cx="5122800" cy="66294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158641cc7f_0_13"/>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 name="Google Shape;171;g1158641cc7f_0_1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172" name="Google Shape;172;g1158641cc7f_0_13"/>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5000">
                <a:latin typeface="Short Stack"/>
                <a:ea typeface="Short Stack"/>
                <a:cs typeface="Short Stack"/>
                <a:sym typeface="Short Stack"/>
              </a:rPr>
              <a:t>Le lancer (suite)</a:t>
            </a:r>
            <a:endParaRPr sz="4600">
              <a:latin typeface="Short Stack"/>
              <a:ea typeface="Short Stack"/>
              <a:cs typeface="Short Stack"/>
              <a:sym typeface="Short Stack"/>
            </a:endParaRPr>
          </a:p>
        </p:txBody>
      </p:sp>
      <p:sp>
        <p:nvSpPr>
          <p:cNvPr id="173" name="Google Shape;173;g1158641cc7f_0_13"/>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174" name="Google Shape;174;g1158641cc7f_0_13"/>
          <p:cNvSpPr txBox="1"/>
          <p:nvPr/>
        </p:nvSpPr>
        <p:spPr>
          <a:xfrm>
            <a:off x="260100" y="1968700"/>
            <a:ext cx="8924100" cy="415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 différentes étapes du lancer (suite) :</a:t>
            </a:r>
            <a:endParaRPr b="1" sz="25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u="sng">
                <a:solidFill>
                  <a:srgbClr val="666666"/>
                </a:solidFill>
                <a:latin typeface="Calibri"/>
                <a:ea typeface="Calibri"/>
                <a:cs typeface="Calibri"/>
                <a:sym typeface="Calibri"/>
              </a:rPr>
              <a:t>3. </a:t>
            </a:r>
            <a:r>
              <a:rPr b="1" lang="fr-FR" sz="2100" u="sng">
                <a:solidFill>
                  <a:srgbClr val="666666"/>
                </a:solidFill>
                <a:latin typeface="Calibri"/>
                <a:ea typeface="Calibri"/>
                <a:cs typeface="Calibri"/>
                <a:sym typeface="Calibri"/>
              </a:rPr>
              <a:t>Le transfert du poids et l’élan avant</a:t>
            </a:r>
            <a:endParaRPr b="1"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Transférer le poids du corps vers l’avant</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En même temps que la pierre avance sur l’axe de lancer, amener le pied glisseur sous le centre de gravité (sous le nombril)</a:t>
            </a:r>
            <a:endParaRPr sz="2100">
              <a:solidFill>
                <a:srgbClr val="666666"/>
              </a:solidFill>
              <a:latin typeface="Calibri"/>
              <a:ea typeface="Calibri"/>
              <a:cs typeface="Calibri"/>
              <a:sym typeface="Calibri"/>
            </a:endParaRPr>
          </a:p>
          <a:p>
            <a:pPr indent="0" lvl="0" marL="0" rtl="0" algn="l">
              <a:spcBef>
                <a:spcPts val="36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u="sng">
                <a:solidFill>
                  <a:srgbClr val="666666"/>
                </a:solidFill>
                <a:latin typeface="Calibri"/>
                <a:ea typeface="Calibri"/>
                <a:cs typeface="Calibri"/>
                <a:sym typeface="Calibri"/>
              </a:rPr>
              <a:t>4. </a:t>
            </a:r>
            <a:r>
              <a:rPr b="1" lang="fr-FR" sz="2100" u="sng">
                <a:solidFill>
                  <a:srgbClr val="666666"/>
                </a:solidFill>
                <a:latin typeface="Calibri"/>
                <a:ea typeface="Calibri"/>
                <a:cs typeface="Calibri"/>
                <a:sym typeface="Calibri"/>
              </a:rPr>
              <a:t>La poussée du bloc de départ</a:t>
            </a:r>
            <a:endParaRPr b="1" sz="2100" u="sng">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jambe dont le pied se trouve dans le bloc de départ donne une poussée selon la vitesse du lancer demandé </a:t>
            </a:r>
            <a:endParaRPr sz="2100">
              <a:solidFill>
                <a:srgbClr val="666666"/>
              </a:solidFill>
              <a:latin typeface="Calibri"/>
              <a:ea typeface="Calibri"/>
              <a:cs typeface="Calibri"/>
              <a:sym typeface="Calibri"/>
            </a:endParaRPr>
          </a:p>
        </p:txBody>
      </p:sp>
      <p:pic>
        <p:nvPicPr>
          <p:cNvPr id="175" name="Google Shape;175;g1158641cc7f_0_13"/>
          <p:cNvPicPr preferRelativeResize="0"/>
          <p:nvPr/>
        </p:nvPicPr>
        <p:blipFill>
          <a:blip r:embed="rId4">
            <a:alphaModFix/>
          </a:blip>
          <a:stretch>
            <a:fillRect/>
          </a:stretch>
        </p:blipFill>
        <p:spPr>
          <a:xfrm>
            <a:off x="9184200" y="1928100"/>
            <a:ext cx="2779200" cy="370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1158641cc7f_0_2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 name="Google Shape;181;g1158641cc7f_0_2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182" name="Google Shape;182;g1158641cc7f_0_21"/>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Le lâcher</a:t>
            </a:r>
            <a:endParaRPr sz="4700">
              <a:latin typeface="Short Stack"/>
              <a:ea typeface="Short Stack"/>
              <a:cs typeface="Short Stack"/>
              <a:sym typeface="Short Stack"/>
            </a:endParaRPr>
          </a:p>
        </p:txBody>
      </p:sp>
      <p:sp>
        <p:nvSpPr>
          <p:cNvPr id="183" name="Google Shape;183;g1158641cc7f_0_21"/>
          <p:cNvSpPr txBox="1"/>
          <p:nvPr/>
        </p:nvSpPr>
        <p:spPr>
          <a:xfrm>
            <a:off x="120000" y="1672350"/>
            <a:ext cx="9233700" cy="51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a:t>
            </a:r>
            <a:r>
              <a:rPr b="1" lang="fr-FR" sz="2500">
                <a:solidFill>
                  <a:srgbClr val="666666"/>
                </a:solidFill>
                <a:latin typeface="Calibri"/>
                <a:ea typeface="Calibri"/>
                <a:cs typeface="Calibri"/>
                <a:sym typeface="Calibri"/>
              </a:rPr>
              <a:t>points clés pour la prise de la pierre </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Placer la pierre de façon à avoir la poignée à midi</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Garder le coude légèrement fléchi</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Former un “U” avec le bout des doigts qui sera sous la poignée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Positionner le pouce sur le côté gauche de la poignée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Mettre l’emphase sur le pouce, l’index et le majeur</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Un “V” sera ainsi créé avec le pouce et l’index</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Pour une rotation horaire, tourner la pierre à 10h, la pointe du “V” sera orientée vers l’épaule droite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Pour une rotation antihoraire, tourner la pierre à 2h, la pointe du “V” sera orientée vers l’épaule gauche</a:t>
            </a:r>
            <a:endParaRPr sz="2100">
              <a:solidFill>
                <a:srgbClr val="666666"/>
              </a:solidFill>
              <a:latin typeface="Calibri"/>
              <a:ea typeface="Calibri"/>
              <a:cs typeface="Calibri"/>
              <a:sym typeface="Calibri"/>
            </a:endParaRPr>
          </a:p>
        </p:txBody>
      </p:sp>
      <p:sp>
        <p:nvSpPr>
          <p:cNvPr id="184" name="Google Shape;184;g1158641cc7f_0_21"/>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pic>
        <p:nvPicPr>
          <p:cNvPr id="185" name="Google Shape;185;g1158641cc7f_0_21"/>
          <p:cNvPicPr preferRelativeResize="0"/>
          <p:nvPr/>
        </p:nvPicPr>
        <p:blipFill>
          <a:blip r:embed="rId4">
            <a:alphaModFix/>
          </a:blip>
          <a:stretch>
            <a:fillRect/>
          </a:stretch>
        </p:blipFill>
        <p:spPr>
          <a:xfrm>
            <a:off x="8220077" y="2350800"/>
            <a:ext cx="3717900" cy="2481600"/>
          </a:xfrm>
          <a:prstGeom prst="snip2SameRect">
            <a:avLst>
              <a:gd fmla="val 16667" name="adj1"/>
              <a:gd fmla="val 0" name="adj2"/>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115cae46769_0_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1" name="Google Shape;191;g115cae46769_0_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192" name="Google Shape;192;g115cae46769_0_0"/>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Zone de</a:t>
            </a:r>
            <a:r>
              <a:rPr lang="fr-FR" sz="4700">
                <a:latin typeface="Short Stack"/>
                <a:ea typeface="Short Stack"/>
                <a:cs typeface="Short Stack"/>
                <a:sym typeface="Short Stack"/>
              </a:rPr>
              <a:t> lâcher</a:t>
            </a:r>
            <a:endParaRPr sz="4700">
              <a:latin typeface="Short Stack"/>
              <a:ea typeface="Short Stack"/>
              <a:cs typeface="Short Stack"/>
              <a:sym typeface="Short Stack"/>
            </a:endParaRPr>
          </a:p>
        </p:txBody>
      </p:sp>
      <p:sp>
        <p:nvSpPr>
          <p:cNvPr id="193" name="Google Shape;193;g115cae46769_0_0"/>
          <p:cNvSpPr txBox="1"/>
          <p:nvPr/>
        </p:nvSpPr>
        <p:spPr>
          <a:xfrm>
            <a:off x="120000" y="1900950"/>
            <a:ext cx="9486900" cy="412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t>
            </a:r>
            <a:r>
              <a:rPr b="1" lang="fr-FR" sz="2500">
                <a:solidFill>
                  <a:srgbClr val="666666"/>
                </a:solidFill>
                <a:latin typeface="Calibri"/>
                <a:ea typeface="Calibri"/>
                <a:cs typeface="Calibri"/>
                <a:sym typeface="Calibri"/>
              </a:rPr>
              <a:t>évision des éléments de la zone de lâcher</a:t>
            </a:r>
            <a:r>
              <a:rPr b="1" lang="fr-FR" sz="2500">
                <a:solidFill>
                  <a:srgbClr val="666666"/>
                </a:solidFill>
                <a:latin typeface="Calibri"/>
                <a:ea typeface="Calibri"/>
                <a:cs typeface="Calibri"/>
                <a:sym typeface="Calibri"/>
              </a:rPr>
              <a:t> </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800"/>
              <a:buFont typeface="Arial"/>
              <a:buNone/>
            </a:pPr>
            <a:r>
              <a:t/>
            </a:r>
            <a:endParaRPr sz="2100">
              <a:solidFill>
                <a:schemeClr val="dk1"/>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point de lâcher est le moment précis où la pierre quitte la main du lanceur.</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La motion de rotation s’effectue sur environ une longueur de brosse…le temps de dire le mot clé : </a:t>
            </a:r>
            <a:r>
              <a:rPr b="1" lang="fr-FR" sz="2100">
                <a:solidFill>
                  <a:srgbClr val="666666"/>
                </a:solidFill>
                <a:latin typeface="Calibri"/>
                <a:ea typeface="Calibri"/>
                <a:cs typeface="Calibri"/>
                <a:sym typeface="Calibri"/>
              </a:rPr>
              <a:t>Tic Tac Toe.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Lâcher la pierre à midi (pour une rotation horaire ou antihoraire).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Chaque joueur devrait lâcher la pierre dans une zone de lancer qui se ressemble.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Plus le lâcher est constant, plus nos lancers seront constants et faciles à juger pour les brosseurs.</a:t>
            </a:r>
            <a:endParaRPr sz="2100">
              <a:solidFill>
                <a:srgbClr val="666666"/>
              </a:solidFill>
              <a:latin typeface="Calibri"/>
              <a:ea typeface="Calibri"/>
              <a:cs typeface="Calibri"/>
              <a:sym typeface="Calibri"/>
            </a:endParaRPr>
          </a:p>
        </p:txBody>
      </p:sp>
      <p:sp>
        <p:nvSpPr>
          <p:cNvPr id="194" name="Google Shape;194;g115cae46769_0_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115cae46769_0_8"/>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 name="Google Shape;200;g115cae46769_0_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201" name="Google Shape;201;g115cae46769_0_8"/>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Le lâcher - Photos</a:t>
            </a:r>
            <a:endParaRPr sz="4700">
              <a:latin typeface="Short Stack"/>
              <a:ea typeface="Short Stack"/>
              <a:cs typeface="Short Stack"/>
              <a:sym typeface="Short Stack"/>
            </a:endParaRPr>
          </a:p>
        </p:txBody>
      </p:sp>
      <p:sp>
        <p:nvSpPr>
          <p:cNvPr id="202" name="Google Shape;202;g115cae46769_0_8"/>
          <p:cNvSpPr txBox="1"/>
          <p:nvPr/>
        </p:nvSpPr>
        <p:spPr>
          <a:xfrm>
            <a:off x="13400" y="5554250"/>
            <a:ext cx="5482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b="1" lang="fr-FR" sz="2500">
                <a:solidFill>
                  <a:srgbClr val="666666"/>
                </a:solidFill>
                <a:latin typeface="Calibri"/>
                <a:ea typeface="Calibri"/>
                <a:cs typeface="Calibri"/>
                <a:sym typeface="Calibri"/>
              </a:rPr>
              <a:t>Les deux joueuses sont droitières! </a:t>
            </a:r>
            <a:endParaRPr b="1" sz="2500">
              <a:solidFill>
                <a:srgbClr val="666666"/>
              </a:solidFill>
              <a:latin typeface="Calibri"/>
              <a:ea typeface="Calibri"/>
              <a:cs typeface="Calibri"/>
              <a:sym typeface="Calibri"/>
            </a:endParaRPr>
          </a:p>
          <a:p>
            <a:pPr indent="0" lvl="0" marL="0" rtl="0" algn="l">
              <a:spcBef>
                <a:spcPts val="0"/>
              </a:spcBef>
              <a:spcAft>
                <a:spcPts val="0"/>
              </a:spcAft>
              <a:buClr>
                <a:srgbClr val="000000"/>
              </a:buClr>
              <a:buFont typeface="Arial"/>
              <a:buNone/>
            </a:pPr>
            <a:r>
              <a:rPr b="1" lang="fr-FR" sz="2500">
                <a:solidFill>
                  <a:srgbClr val="666666"/>
                </a:solidFill>
                <a:latin typeface="Calibri"/>
                <a:ea typeface="Calibri"/>
                <a:cs typeface="Calibri"/>
                <a:sym typeface="Calibri"/>
              </a:rPr>
              <a:t>Pouvez-vous dire laquelle a un </a:t>
            </a:r>
            <a:r>
              <a:rPr b="1" lang="fr-FR" sz="2500">
                <a:solidFill>
                  <a:srgbClr val="666666"/>
                </a:solidFill>
                <a:latin typeface="Calibri"/>
                <a:ea typeface="Calibri"/>
                <a:cs typeface="Calibri"/>
                <a:sym typeface="Calibri"/>
              </a:rPr>
              <a:t>œil</a:t>
            </a:r>
            <a:r>
              <a:rPr b="1" lang="fr-FR" sz="2500">
                <a:solidFill>
                  <a:srgbClr val="666666"/>
                </a:solidFill>
                <a:latin typeface="Calibri"/>
                <a:ea typeface="Calibri"/>
                <a:cs typeface="Calibri"/>
                <a:sym typeface="Calibri"/>
              </a:rPr>
              <a:t> dominant gauche?</a:t>
            </a:r>
            <a:endParaRPr b="1" sz="2500">
              <a:solidFill>
                <a:srgbClr val="666666"/>
              </a:solidFill>
              <a:latin typeface="Calibri"/>
              <a:ea typeface="Calibri"/>
              <a:cs typeface="Calibri"/>
              <a:sym typeface="Calibri"/>
            </a:endParaRPr>
          </a:p>
        </p:txBody>
      </p:sp>
      <p:sp>
        <p:nvSpPr>
          <p:cNvPr id="203" name="Google Shape;203;g115cae46769_0_8"/>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pic>
        <p:nvPicPr>
          <p:cNvPr id="204" name="Google Shape;204;g115cae46769_0_8"/>
          <p:cNvPicPr preferRelativeResize="0"/>
          <p:nvPr/>
        </p:nvPicPr>
        <p:blipFill>
          <a:blip r:embed="rId4">
            <a:alphaModFix/>
          </a:blip>
          <a:stretch>
            <a:fillRect/>
          </a:stretch>
        </p:blipFill>
        <p:spPr>
          <a:xfrm>
            <a:off x="318200" y="2113075"/>
            <a:ext cx="5204777" cy="3469001"/>
          </a:xfrm>
          <a:prstGeom prst="rect">
            <a:avLst/>
          </a:prstGeom>
          <a:noFill/>
          <a:ln>
            <a:noFill/>
          </a:ln>
        </p:spPr>
      </p:pic>
      <p:pic>
        <p:nvPicPr>
          <p:cNvPr id="205" name="Google Shape;205;g115cae46769_0_8"/>
          <p:cNvPicPr preferRelativeResize="0"/>
          <p:nvPr/>
        </p:nvPicPr>
        <p:blipFill>
          <a:blip r:embed="rId5">
            <a:alphaModFix/>
          </a:blip>
          <a:stretch>
            <a:fillRect/>
          </a:stretch>
        </p:blipFill>
        <p:spPr>
          <a:xfrm>
            <a:off x="6234375" y="2258587"/>
            <a:ext cx="5482301" cy="3653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g10da257bab0_1_17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211" name="Google Shape;211;g10da257bab0_1_170"/>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212" name="Google Shape;212;g10da257bab0_1_17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213" name="Google Shape;213;g10da257bab0_1_17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214" name="Google Shape;214;g10da257bab0_1_17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0da257bab0_1_170"/>
          <p:cNvSpPr txBox="1"/>
          <p:nvPr/>
        </p:nvSpPr>
        <p:spPr>
          <a:xfrm>
            <a:off x="440000" y="2133376"/>
            <a:ext cx="11181000" cy="39534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Il est important pour chaque participant de bien maîtriser la base du lancer afin d’augmenter son niveau de réussite.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Plus on aura conscience de la position de notre corps et de nos gestes, plus on pourra contrôler les petits détails.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Même pour les athlètes de haut niveau, il est toujours important de revenir à la base lorsqu’ils travaillent sur certains points techniques. </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Pratique = Prise de conscience = Ajustements = Constance</a:t>
            </a:r>
            <a:endParaRPr b="1" sz="25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10e8e08926c_0_42"/>
          <p:cNvPicPr preferRelativeResize="0"/>
          <p:nvPr/>
        </p:nvPicPr>
        <p:blipFill>
          <a:blip r:embed="rId3">
            <a:alphaModFix amt="70000"/>
          </a:blip>
          <a:stretch>
            <a:fillRect/>
          </a:stretch>
        </p:blipFill>
        <p:spPr>
          <a:xfrm>
            <a:off x="-264899" y="-765025"/>
            <a:ext cx="12682450" cy="8452899"/>
          </a:xfrm>
          <a:prstGeom prst="rect">
            <a:avLst/>
          </a:prstGeom>
          <a:noFill/>
          <a:ln>
            <a:noFill/>
          </a:ln>
        </p:spPr>
      </p:pic>
      <p:sp>
        <p:nvSpPr>
          <p:cNvPr id="221" name="Google Shape;221;g10e8e08926c_0_42"/>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10e8e08926c_0_42"/>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2 - BROSSAGE</a:t>
            </a:r>
            <a:endParaRPr sz="6600">
              <a:latin typeface="Caveat Brush"/>
              <a:ea typeface="Caveat Brush"/>
              <a:cs typeface="Caveat Brush"/>
              <a:sym typeface="Caveat Brush"/>
            </a:endParaRPr>
          </a:p>
        </p:txBody>
      </p:sp>
      <p:pic>
        <p:nvPicPr>
          <p:cNvPr id="223" name="Google Shape;223;g10e8e08926c_0_42"/>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0e8e08926c_0_52"/>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 name="Google Shape;229;g10e8e08926c_0_5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230" name="Google Shape;230;g10e8e08926c_0_52"/>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Brossage</a:t>
            </a:r>
            <a:endParaRPr sz="4700">
              <a:latin typeface="Short Stack"/>
              <a:ea typeface="Short Stack"/>
              <a:cs typeface="Short Stack"/>
              <a:sym typeface="Short Stack"/>
            </a:endParaRPr>
          </a:p>
        </p:txBody>
      </p:sp>
      <p:sp>
        <p:nvSpPr>
          <p:cNvPr id="231" name="Google Shape;231;g10e8e08926c_0_52"/>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32" name="Google Shape;232;g10e8e08926c_0_52"/>
          <p:cNvSpPr txBox="1"/>
          <p:nvPr/>
        </p:nvSpPr>
        <p:spPr>
          <a:xfrm>
            <a:off x="152400" y="2380575"/>
            <a:ext cx="6283500" cy="307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u="sng">
                <a:solidFill>
                  <a:srgbClr val="666666"/>
                </a:solidFill>
                <a:latin typeface="Calibri"/>
                <a:ea typeface="Calibri"/>
                <a:cs typeface="Calibri"/>
                <a:sym typeface="Calibri"/>
              </a:rPr>
              <a:t>1. </a:t>
            </a:r>
            <a:r>
              <a:rPr b="1" lang="fr-FR" sz="2100" u="sng">
                <a:solidFill>
                  <a:srgbClr val="666666"/>
                </a:solidFill>
                <a:latin typeface="Calibri"/>
                <a:ea typeface="Calibri"/>
                <a:cs typeface="Calibri"/>
                <a:sym typeface="Calibri"/>
              </a:rPr>
              <a:t>La position des mains sur la brosse</a:t>
            </a:r>
            <a:endParaRPr b="1" sz="2100" u="sng">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main basse est à environ un pied de la tête de la brosse</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u="sng">
                <a:solidFill>
                  <a:srgbClr val="666666"/>
                </a:solidFill>
                <a:latin typeface="Calibri"/>
                <a:ea typeface="Calibri"/>
                <a:cs typeface="Calibri"/>
                <a:sym typeface="Calibri"/>
              </a:rPr>
              <a:t>2. </a:t>
            </a:r>
            <a:r>
              <a:rPr b="1" lang="fr-FR" sz="2100" u="sng">
                <a:solidFill>
                  <a:srgbClr val="666666"/>
                </a:solidFill>
                <a:latin typeface="Calibri"/>
                <a:ea typeface="Calibri"/>
                <a:cs typeface="Calibri"/>
                <a:sym typeface="Calibri"/>
              </a:rPr>
              <a:t>La position de la tête</a:t>
            </a:r>
            <a:endParaRPr b="1"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Les yeux sont au-dessus de la pierre</a:t>
            </a:r>
            <a:endParaRPr b="1" sz="2100" u="sng">
              <a:solidFill>
                <a:srgbClr val="666666"/>
              </a:solidFill>
              <a:latin typeface="Calibri"/>
              <a:ea typeface="Calibri"/>
              <a:cs typeface="Calibri"/>
              <a:sym typeface="Calibri"/>
            </a:endParaRPr>
          </a:p>
        </p:txBody>
      </p:sp>
      <p:sp>
        <p:nvSpPr>
          <p:cNvPr id="233" name="Google Shape;233;g10e8e08926c_0_52"/>
          <p:cNvSpPr txBox="1"/>
          <p:nvPr/>
        </p:nvSpPr>
        <p:spPr>
          <a:xfrm>
            <a:off x="6537950" y="2764550"/>
            <a:ext cx="5020200" cy="31785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b="1" lang="fr-FR" sz="2100" u="sng">
                <a:solidFill>
                  <a:srgbClr val="666666"/>
                </a:solidFill>
                <a:latin typeface="Calibri"/>
                <a:ea typeface="Calibri"/>
                <a:cs typeface="Calibri"/>
                <a:sym typeface="Calibri"/>
              </a:rPr>
              <a:t>3. </a:t>
            </a:r>
            <a:r>
              <a:rPr b="1" lang="fr-FR" sz="2100" u="sng">
                <a:solidFill>
                  <a:srgbClr val="666666"/>
                </a:solidFill>
                <a:latin typeface="Calibri"/>
                <a:ea typeface="Calibri"/>
                <a:cs typeface="Calibri"/>
                <a:sym typeface="Calibri"/>
              </a:rPr>
              <a:t>Le dos droit</a:t>
            </a:r>
            <a:endParaRPr b="1" sz="2100" u="sng">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En gardant le dos droit, on évite le risque de blessure</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u="sng">
                <a:solidFill>
                  <a:srgbClr val="666666"/>
                </a:solidFill>
                <a:latin typeface="Calibri"/>
                <a:ea typeface="Calibri"/>
                <a:cs typeface="Calibri"/>
                <a:sym typeface="Calibri"/>
              </a:rPr>
              <a:t>4. </a:t>
            </a:r>
            <a:r>
              <a:rPr b="1" lang="fr-FR" sz="2100" u="sng">
                <a:solidFill>
                  <a:srgbClr val="666666"/>
                </a:solidFill>
                <a:latin typeface="Calibri"/>
                <a:ea typeface="Calibri"/>
                <a:cs typeface="Calibri"/>
                <a:sym typeface="Calibri"/>
              </a:rPr>
              <a:t>Le déplacement des pieds </a:t>
            </a:r>
            <a:endParaRPr b="1"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Déplacement en chassé et sur la pointe des pieds</a:t>
            </a:r>
            <a:endParaRPr/>
          </a:p>
        </p:txBody>
      </p:sp>
      <p:sp>
        <p:nvSpPr>
          <p:cNvPr id="234" name="Google Shape;234;g10e8e08926c_0_52"/>
          <p:cNvSpPr txBox="1"/>
          <p:nvPr/>
        </p:nvSpPr>
        <p:spPr>
          <a:xfrm>
            <a:off x="128025" y="1930075"/>
            <a:ext cx="7592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 4 points clés pour un brossage efficace :</a:t>
            </a:r>
            <a:endParaRPr/>
          </a:p>
        </p:txBody>
      </p:sp>
      <p:sp>
        <p:nvSpPr>
          <p:cNvPr id="235" name="Google Shape;235;g10e8e08926c_0_52"/>
          <p:cNvSpPr txBox="1"/>
          <p:nvPr/>
        </p:nvSpPr>
        <p:spPr>
          <a:xfrm>
            <a:off x="1901950" y="5588250"/>
            <a:ext cx="996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pic>
        <p:nvPicPr>
          <p:cNvPr id="236" name="Google Shape;236;g10e8e08926c_0_52"/>
          <p:cNvPicPr preferRelativeResize="0"/>
          <p:nvPr/>
        </p:nvPicPr>
        <p:blipFill rotWithShape="1">
          <a:blip r:embed="rId4">
            <a:alphaModFix/>
          </a:blip>
          <a:srcRect b="6447" l="38116" r="19905" t="31440"/>
          <a:stretch/>
        </p:blipFill>
        <p:spPr>
          <a:xfrm>
            <a:off x="8688851" y="579700"/>
            <a:ext cx="3330300" cy="2184900"/>
          </a:xfrm>
          <a:prstGeom prst="snip1Rect">
            <a:avLst>
              <a:gd fmla="val 16667"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115cae46769_0_26"/>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 name="Google Shape;242;g115cae46769_0_2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243" name="Google Shape;243;g115cae46769_0_26"/>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Brossage - Rappel</a:t>
            </a:r>
            <a:endParaRPr sz="4700">
              <a:latin typeface="Short Stack"/>
              <a:ea typeface="Short Stack"/>
              <a:cs typeface="Short Stack"/>
              <a:sym typeface="Short Stack"/>
            </a:endParaRPr>
          </a:p>
        </p:txBody>
      </p:sp>
      <p:sp>
        <p:nvSpPr>
          <p:cNvPr id="244" name="Google Shape;244;g115cae46769_0_26"/>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45" name="Google Shape;245;g115cae46769_0_26"/>
          <p:cNvSpPr txBox="1"/>
          <p:nvPr/>
        </p:nvSpPr>
        <p:spPr>
          <a:xfrm>
            <a:off x="161550" y="2008575"/>
            <a:ext cx="9714000" cy="455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 facteurs pouvant influencer la trajectoire d’une pierre lors du brossage :</a:t>
            </a:r>
            <a:r>
              <a:rPr b="1" lang="fr-FR" sz="2100">
                <a:solidFill>
                  <a:srgbClr val="666666"/>
                </a:solidFill>
                <a:latin typeface="Calibri"/>
                <a:ea typeface="Calibri"/>
                <a:cs typeface="Calibri"/>
                <a:sym typeface="Calibri"/>
              </a:rPr>
              <a:t> </a:t>
            </a:r>
            <a:endParaRPr b="1"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température de la glace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température extérieure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L’efficacité des brosseurs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surface de la glace (ex. grosseur des pitons)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 débris, saletés, poussières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La durée d’une partie (ex. une équipe qui est serrée dans le temps jouera plus de sorties)</a:t>
            </a:r>
            <a:endParaRPr b="1" sz="2100">
              <a:solidFill>
                <a:srgbClr val="666666"/>
              </a:solidFill>
              <a:latin typeface="Calibri"/>
              <a:ea typeface="Calibri"/>
              <a:cs typeface="Calibri"/>
              <a:sym typeface="Calibri"/>
            </a:endParaRPr>
          </a:p>
        </p:txBody>
      </p:sp>
      <p:sp>
        <p:nvSpPr>
          <p:cNvPr id="246" name="Google Shape;246;g115cae46769_0_26"/>
          <p:cNvSpPr txBox="1"/>
          <p:nvPr/>
        </p:nvSpPr>
        <p:spPr>
          <a:xfrm>
            <a:off x="9332351" y="1009100"/>
            <a:ext cx="1188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pic>
        <p:nvPicPr>
          <p:cNvPr id="247" name="Google Shape;247;g115cae46769_0_26"/>
          <p:cNvPicPr preferRelativeResize="0"/>
          <p:nvPr/>
        </p:nvPicPr>
        <p:blipFill>
          <a:blip r:embed="rId4">
            <a:alphaModFix/>
          </a:blip>
          <a:stretch>
            <a:fillRect/>
          </a:stretch>
        </p:blipFill>
        <p:spPr>
          <a:xfrm>
            <a:off x="7325075" y="2625375"/>
            <a:ext cx="4461600" cy="2779200"/>
          </a:xfrm>
          <a:prstGeom prst="snip1Rect">
            <a:avLst>
              <a:gd fmla="val 16667"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115cae46769_0_37"/>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3" name="Google Shape;253;g115cae46769_0_3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254" name="Google Shape;254;g115cae46769_0_37"/>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100">
                <a:latin typeface="Short Stack"/>
                <a:ea typeface="Short Stack"/>
                <a:cs typeface="Short Stack"/>
                <a:sym typeface="Short Stack"/>
              </a:rPr>
              <a:t>Brossage - Qualités à développer</a:t>
            </a:r>
            <a:endParaRPr sz="3100">
              <a:latin typeface="Short Stack"/>
              <a:ea typeface="Short Stack"/>
              <a:cs typeface="Short Stack"/>
              <a:sym typeface="Short Stack"/>
            </a:endParaRPr>
          </a:p>
        </p:txBody>
      </p:sp>
      <p:sp>
        <p:nvSpPr>
          <p:cNvPr id="255" name="Google Shape;255;g115cae46769_0_37"/>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56" name="Google Shape;256;g115cae46769_0_37"/>
          <p:cNvSpPr txBox="1"/>
          <p:nvPr/>
        </p:nvSpPr>
        <p:spPr>
          <a:xfrm>
            <a:off x="161550" y="2008575"/>
            <a:ext cx="9714000" cy="431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Les qualités à développer pour devenir un bon brosseur :</a:t>
            </a:r>
            <a:endParaRPr sz="25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Être un bon communicateur (rôle du premier vs deuxième brosseur)</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Améliorer son endurance physique (l’entraînement cardiovasculaire en intervalles sera priorisé lors de l’entraînement en salle)*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Améliorer la vitesse de mouvement de la tête de la brosse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Améliorer la pression exercée sur la tête de la brosse </a:t>
            </a:r>
            <a:endParaRPr sz="2100">
              <a:solidFill>
                <a:srgbClr val="666666"/>
              </a:solidFill>
              <a:latin typeface="Calibri"/>
              <a:ea typeface="Calibri"/>
              <a:cs typeface="Calibri"/>
              <a:sym typeface="Calibri"/>
            </a:endParaRPr>
          </a:p>
          <a:p>
            <a:pPr indent="-190500" lvl="0" marL="342900" rtl="0" algn="l">
              <a:spcBef>
                <a:spcPts val="480"/>
              </a:spcBef>
              <a:spcAft>
                <a:spcPts val="0"/>
              </a:spcAft>
              <a:buClr>
                <a:schemeClr val="dk1"/>
              </a:buClr>
              <a:buSzPts val="2400"/>
              <a:buFont typeface="Noto Sans Symbols"/>
              <a:buNone/>
            </a:pPr>
            <a:r>
              <a:t/>
            </a:r>
            <a:endParaRPr sz="2100">
              <a:solidFill>
                <a:srgbClr val="666666"/>
              </a:solidFill>
              <a:latin typeface="Calibri"/>
              <a:ea typeface="Calibri"/>
              <a:cs typeface="Calibri"/>
              <a:sym typeface="Calibri"/>
            </a:endParaRPr>
          </a:p>
          <a:p>
            <a:pPr indent="0" lvl="0" marL="0" rtl="0" algn="l">
              <a:spcBef>
                <a:spcPts val="440"/>
              </a:spcBef>
              <a:spcAft>
                <a:spcPts val="0"/>
              </a:spcAft>
              <a:buClr>
                <a:schemeClr val="dk1"/>
              </a:buClr>
              <a:buSzPts val="2200"/>
              <a:buFont typeface="Arial"/>
              <a:buNone/>
            </a:pPr>
            <a:r>
              <a:rPr lang="fr-FR" sz="1600">
                <a:solidFill>
                  <a:schemeClr val="dk1"/>
                </a:solidFill>
                <a:latin typeface="Calibri"/>
                <a:ea typeface="Calibri"/>
                <a:cs typeface="Calibri"/>
                <a:sym typeface="Calibri"/>
              </a:rPr>
              <a:t>*Sera discuté plus en détail au niveau 4</a:t>
            </a:r>
            <a:endParaRPr sz="1600">
              <a:solidFill>
                <a:schemeClr val="dk1"/>
              </a:solidFill>
              <a:latin typeface="Calibri"/>
              <a:ea typeface="Calibri"/>
              <a:cs typeface="Calibri"/>
              <a:sym typeface="Calibri"/>
            </a:endParaRPr>
          </a:p>
        </p:txBody>
      </p:sp>
      <p:sp>
        <p:nvSpPr>
          <p:cNvPr id="257" name="Google Shape;257;g115cae46769_0_37"/>
          <p:cNvSpPr txBox="1"/>
          <p:nvPr/>
        </p:nvSpPr>
        <p:spPr>
          <a:xfrm>
            <a:off x="8808606" y="4054475"/>
            <a:ext cx="1440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9600">
                <a:latin typeface="Calibri"/>
                <a:ea typeface="Calibri"/>
                <a:cs typeface="Calibri"/>
                <a:sym typeface="Calibri"/>
              </a:rPr>
              <a:t>🧹</a:t>
            </a:r>
            <a:endParaRPr sz="96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115cae46769_0_46"/>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3" name="Google Shape;263;g115cae46769_0_4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264" name="Google Shape;264;g115cae46769_0_46"/>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Position ouverte</a:t>
            </a:r>
            <a:endParaRPr sz="3800">
              <a:latin typeface="Short Stack"/>
              <a:ea typeface="Short Stack"/>
              <a:cs typeface="Short Stack"/>
              <a:sym typeface="Short Stack"/>
            </a:endParaRPr>
          </a:p>
        </p:txBody>
      </p:sp>
      <p:sp>
        <p:nvSpPr>
          <p:cNvPr id="265" name="Google Shape;265;g115cae46769_0_46"/>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66" name="Google Shape;266;g115cae46769_0_46"/>
          <p:cNvSpPr txBox="1"/>
          <p:nvPr/>
        </p:nvSpPr>
        <p:spPr>
          <a:xfrm>
            <a:off x="271275" y="2008575"/>
            <a:ext cx="9714000" cy="299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Rappel du brossage en position ouverte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800"/>
              <a:buFont typeface="Arial"/>
              <a:buNone/>
            </a:pPr>
            <a:r>
              <a:t/>
            </a:r>
            <a:endParaRPr b="1" sz="25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Le corps est orienté vers le capitaine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paume de la main basse est orienté vers le capitaine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paume de la main haute est orientée vers le brosseur </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Déplacement en pas chassés</a:t>
            </a:r>
            <a:endParaRPr sz="2100">
              <a:solidFill>
                <a:srgbClr val="666666"/>
              </a:solidFill>
              <a:latin typeface="Calibri"/>
              <a:ea typeface="Calibri"/>
              <a:cs typeface="Calibri"/>
              <a:sym typeface="Calibri"/>
            </a:endParaRPr>
          </a:p>
        </p:txBody>
      </p:sp>
      <p:pic>
        <p:nvPicPr>
          <p:cNvPr id="267" name="Google Shape;267;g115cae46769_0_46"/>
          <p:cNvPicPr preferRelativeResize="0"/>
          <p:nvPr/>
        </p:nvPicPr>
        <p:blipFill>
          <a:blip r:embed="rId4">
            <a:alphaModFix/>
          </a:blip>
          <a:stretch>
            <a:fillRect/>
          </a:stretch>
        </p:blipFill>
        <p:spPr>
          <a:xfrm>
            <a:off x="7512875" y="2207489"/>
            <a:ext cx="2889124" cy="2014483"/>
          </a:xfrm>
          <a:prstGeom prst="rect">
            <a:avLst/>
          </a:prstGeom>
          <a:noFill/>
          <a:ln>
            <a:noFill/>
          </a:ln>
        </p:spPr>
      </p:pic>
      <p:pic>
        <p:nvPicPr>
          <p:cNvPr id="268" name="Google Shape;268;g115cae46769_0_46"/>
          <p:cNvPicPr preferRelativeResize="0"/>
          <p:nvPr/>
        </p:nvPicPr>
        <p:blipFill rotWithShape="1">
          <a:blip r:embed="rId5">
            <a:alphaModFix/>
          </a:blip>
          <a:srcRect b="0" l="0" r="0" t="0"/>
          <a:stretch/>
        </p:blipFill>
        <p:spPr>
          <a:xfrm>
            <a:off x="5455475" y="4461000"/>
            <a:ext cx="3204300" cy="2293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g10e8e08926c_0_0"/>
          <p:cNvPicPr preferRelativeResize="0"/>
          <p:nvPr/>
        </p:nvPicPr>
        <p:blipFill>
          <a:blip r:embed="rId3">
            <a:alphaModFix amt="70000"/>
          </a:blip>
          <a:stretch>
            <a:fillRect/>
          </a:stretch>
        </p:blipFill>
        <p:spPr>
          <a:xfrm>
            <a:off x="-901822" y="-1518200"/>
            <a:ext cx="13129298" cy="8699449"/>
          </a:xfrm>
          <a:prstGeom prst="rect">
            <a:avLst/>
          </a:prstGeom>
          <a:noFill/>
          <a:ln>
            <a:noFill/>
          </a:ln>
        </p:spPr>
      </p:pic>
      <p:sp>
        <p:nvSpPr>
          <p:cNvPr id="94" name="Google Shape;94;g10e8e08926c_0_0"/>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10e8e08926c_0_0"/>
          <p:cNvSpPr txBox="1"/>
          <p:nvPr>
            <p:ph type="ctrTitle"/>
          </p:nvPr>
        </p:nvSpPr>
        <p:spPr>
          <a:xfrm>
            <a:off x="1057200" y="2951838"/>
            <a:ext cx="10077600" cy="954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1 - INTRODUCTION</a:t>
            </a:r>
            <a:endParaRPr sz="6600">
              <a:latin typeface="Caveat Brush"/>
              <a:ea typeface="Caveat Brush"/>
              <a:cs typeface="Caveat Brush"/>
              <a:sym typeface="Caveat Brush"/>
            </a:endParaRPr>
          </a:p>
        </p:txBody>
      </p:sp>
      <p:pic>
        <p:nvPicPr>
          <p:cNvPr id="96" name="Google Shape;96;g10e8e08926c_0_0"/>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15cae46769_0_58"/>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 name="Google Shape;274;g115cae46769_0_5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275" name="Google Shape;275;g115cae46769_0_58"/>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Position fermée</a:t>
            </a:r>
            <a:endParaRPr sz="3800">
              <a:latin typeface="Short Stack"/>
              <a:ea typeface="Short Stack"/>
              <a:cs typeface="Short Stack"/>
              <a:sym typeface="Short Stack"/>
            </a:endParaRPr>
          </a:p>
        </p:txBody>
      </p:sp>
      <p:sp>
        <p:nvSpPr>
          <p:cNvPr id="276" name="Google Shape;276;g115cae46769_0_58"/>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77" name="Google Shape;277;g115cae46769_0_58"/>
          <p:cNvSpPr txBox="1"/>
          <p:nvPr/>
        </p:nvSpPr>
        <p:spPr>
          <a:xfrm>
            <a:off x="271275" y="2008575"/>
            <a:ext cx="97140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Brossage en position fermée :</a:t>
            </a:r>
            <a:endParaRPr sz="2500">
              <a:solidFill>
                <a:srgbClr val="666666"/>
              </a:solidFill>
              <a:latin typeface="Calibri"/>
              <a:ea typeface="Calibri"/>
              <a:cs typeface="Calibri"/>
              <a:sym typeface="Calibri"/>
            </a:endParaRPr>
          </a:p>
          <a:p>
            <a:pPr indent="0" lvl="0" marL="0" rtl="0" algn="l">
              <a:spcBef>
                <a:spcPts val="280"/>
              </a:spcBef>
              <a:spcAft>
                <a:spcPts val="0"/>
              </a:spcAft>
              <a:buClr>
                <a:schemeClr val="dk1"/>
              </a:buClr>
              <a:buSzPts val="1400"/>
              <a:buFont typeface="Arial"/>
              <a:buNone/>
            </a:pPr>
            <a:r>
              <a:t/>
            </a:r>
            <a:endParaRPr b="1"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Le corps est orienté vers le lanceur</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paume de la main basse est orienté vers le lanceur</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paume de la main haute est orientée vers le capitaine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Déplacement des pieds en pas chassés avec un léger croisement des pieds</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Déplacement sur la pointe des pieds</a:t>
            </a:r>
            <a:endParaRPr b="1" sz="2100">
              <a:solidFill>
                <a:srgbClr val="666666"/>
              </a:solidFill>
              <a:latin typeface="Calibri"/>
              <a:ea typeface="Calibri"/>
              <a:cs typeface="Calibri"/>
              <a:sym typeface="Calibri"/>
            </a:endParaRPr>
          </a:p>
        </p:txBody>
      </p:sp>
      <p:pic>
        <p:nvPicPr>
          <p:cNvPr id="278" name="Google Shape;278;g115cae46769_0_58"/>
          <p:cNvPicPr preferRelativeResize="0"/>
          <p:nvPr/>
        </p:nvPicPr>
        <p:blipFill>
          <a:blip r:embed="rId4">
            <a:alphaModFix/>
          </a:blip>
          <a:stretch>
            <a:fillRect/>
          </a:stretch>
        </p:blipFill>
        <p:spPr>
          <a:xfrm>
            <a:off x="7583900" y="2156687"/>
            <a:ext cx="2889124" cy="21160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15cae46769_0_69"/>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4" name="Google Shape;284;g115cae46769_0_6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285" name="Google Shape;285;g115cae46769_0_69"/>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Brossage - Position fermée</a:t>
            </a:r>
            <a:endParaRPr sz="3800">
              <a:latin typeface="Short Stack"/>
              <a:ea typeface="Short Stack"/>
              <a:cs typeface="Short Stack"/>
              <a:sym typeface="Short Stack"/>
            </a:endParaRPr>
          </a:p>
        </p:txBody>
      </p:sp>
      <p:sp>
        <p:nvSpPr>
          <p:cNvPr id="286" name="Google Shape;286;g115cae46769_0_69"/>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87" name="Google Shape;287;g115cae46769_0_69"/>
          <p:cNvSpPr txBox="1"/>
          <p:nvPr/>
        </p:nvSpPr>
        <p:spPr>
          <a:xfrm>
            <a:off x="3773775" y="2072575"/>
            <a:ext cx="7940700" cy="44331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Pour le brossage en position fermée : </a:t>
            </a:r>
            <a:endParaRPr sz="25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Les pieds des brosseurs devraient être à 90 degrés par rapport à la trajectoire de la pierre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 déplacement doit se faire sur le bout des pieds et ces derniers s’entrecroisent créant un effet de demi-lune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tête de la brosse se trouve au-dessous de la poitrine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→Le brossage en position fermé est légèrement plus efficace qu’en position ouverte</a:t>
            </a:r>
            <a:endParaRPr sz="2100">
              <a:solidFill>
                <a:srgbClr val="666666"/>
              </a:solidFill>
              <a:latin typeface="Calibri"/>
              <a:ea typeface="Calibri"/>
              <a:cs typeface="Calibri"/>
              <a:sym typeface="Calibri"/>
            </a:endParaRPr>
          </a:p>
        </p:txBody>
      </p:sp>
      <p:sp>
        <p:nvSpPr>
          <p:cNvPr id="288" name="Google Shape;288;g115cae46769_0_69"/>
          <p:cNvSpPr/>
          <p:nvPr/>
        </p:nvSpPr>
        <p:spPr>
          <a:xfrm>
            <a:off x="3059475" y="3446250"/>
            <a:ext cx="284400" cy="2814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115cae46769_0_69"/>
          <p:cNvSpPr/>
          <p:nvPr/>
        </p:nvSpPr>
        <p:spPr>
          <a:xfrm>
            <a:off x="2690625" y="3295375"/>
            <a:ext cx="427200" cy="3693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115cae46769_0_69"/>
          <p:cNvSpPr/>
          <p:nvPr/>
        </p:nvSpPr>
        <p:spPr>
          <a:xfrm>
            <a:off x="2307650" y="3045725"/>
            <a:ext cx="494700" cy="4698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115cae46769_0_69"/>
          <p:cNvSpPr/>
          <p:nvPr/>
        </p:nvSpPr>
        <p:spPr>
          <a:xfrm>
            <a:off x="136997" y="1687250"/>
            <a:ext cx="3432240" cy="1608120"/>
          </a:xfrm>
          <a:prstGeom prst="cloud">
            <a:avLst/>
          </a:prstGeom>
          <a:solidFill>
            <a:srgbClr val="38B6FF"/>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115cae46769_0_69"/>
          <p:cNvSpPr txBox="1"/>
          <p:nvPr/>
        </p:nvSpPr>
        <p:spPr>
          <a:xfrm rot="908">
            <a:off x="718643" y="1937213"/>
            <a:ext cx="22716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fr-FR" sz="3000" u="none" cap="none" strike="noStrike">
                <a:solidFill>
                  <a:srgbClr val="000000"/>
                </a:solidFill>
                <a:latin typeface="Josefin Sans"/>
                <a:ea typeface="Josefin Sans"/>
                <a:cs typeface="Josefin Sans"/>
                <a:sym typeface="Josefin Sans"/>
              </a:rPr>
              <a:t>Saviez-vous que…</a:t>
            </a:r>
            <a:endParaRPr b="0" i="0" sz="30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10e8e08926c_0_11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298" name="Google Shape;298;g10e8e08926c_0_116"/>
          <p:cNvSpPr txBox="1"/>
          <p:nvPr/>
        </p:nvSpPr>
        <p:spPr>
          <a:xfrm>
            <a:off x="10238450" y="0"/>
            <a:ext cx="195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99" name="Google Shape;299;g10e8e08926c_0_116"/>
          <p:cNvSpPr txBox="1"/>
          <p:nvPr/>
        </p:nvSpPr>
        <p:spPr>
          <a:xfrm>
            <a:off x="430850" y="2040875"/>
            <a:ext cx="11181000" cy="41391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Bien que le brossage en position ouverte soit plus sécuritaire, le brossage en position fermé sera encore plus efficace.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 brossage en position fermé permet d’augmenter la pression exercée sur la tête de la brosse pour le mouvement d’aller et de retour.</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Il faut plusieurs années de pratique pour maîtriser une position de brossage adéquate selon les quatre points clés.</a:t>
            </a:r>
            <a:endParaRPr sz="2100">
              <a:solidFill>
                <a:srgbClr val="666666"/>
              </a:solidFill>
              <a:latin typeface="Calibri"/>
              <a:ea typeface="Calibri"/>
              <a:cs typeface="Calibri"/>
              <a:sym typeface="Calibri"/>
            </a:endParaRPr>
          </a:p>
          <a:p>
            <a:pPr indent="-190500" lvl="0" marL="342900" rtl="0" algn="l">
              <a:spcBef>
                <a:spcPts val="480"/>
              </a:spcBef>
              <a:spcAft>
                <a:spcPts val="0"/>
              </a:spcAft>
              <a:buClr>
                <a:schemeClr val="dk1"/>
              </a:buClr>
              <a:buSzPts val="2400"/>
              <a:buFont typeface="Noto Sans Symbols"/>
              <a:buNone/>
            </a:pPr>
            <a:r>
              <a:t/>
            </a:r>
            <a:endParaRPr sz="24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Pratique = Amélioration de ses capacités = Efficacité </a:t>
            </a:r>
            <a:endParaRPr b="1" sz="2200">
              <a:solidFill>
                <a:srgbClr val="666666"/>
              </a:solidFill>
              <a:latin typeface="Calibri"/>
              <a:ea typeface="Calibri"/>
              <a:cs typeface="Calibri"/>
              <a:sym typeface="Calibri"/>
            </a:endParaRPr>
          </a:p>
        </p:txBody>
      </p:sp>
      <p:sp>
        <p:nvSpPr>
          <p:cNvPr id="300" name="Google Shape;300;g10e8e08926c_0_11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301" name="Google Shape;301;g10e8e08926c_0_11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302" name="Google Shape;302;g10e8e08926c_0_11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g10e8e08926c_0_132"/>
          <p:cNvPicPr preferRelativeResize="0"/>
          <p:nvPr/>
        </p:nvPicPr>
        <p:blipFill>
          <a:blip r:embed="rId3">
            <a:alphaModFix amt="70000"/>
          </a:blip>
          <a:stretch>
            <a:fillRect/>
          </a:stretch>
        </p:blipFill>
        <p:spPr>
          <a:xfrm>
            <a:off x="-1191700" y="-137150"/>
            <a:ext cx="13651927" cy="9099049"/>
          </a:xfrm>
          <a:prstGeom prst="rect">
            <a:avLst/>
          </a:prstGeom>
          <a:noFill/>
          <a:ln>
            <a:noFill/>
          </a:ln>
        </p:spPr>
      </p:pic>
      <p:sp>
        <p:nvSpPr>
          <p:cNvPr id="308" name="Google Shape;308;g10e8e08926c_0_132"/>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10e8e08926c_0_132"/>
          <p:cNvSpPr txBox="1"/>
          <p:nvPr>
            <p:ph type="ctrTitle"/>
          </p:nvPr>
        </p:nvSpPr>
        <p:spPr>
          <a:xfrm>
            <a:off x="944875"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400">
                <a:latin typeface="Caveat Brush"/>
                <a:ea typeface="Caveat Brush"/>
                <a:cs typeface="Caveat Brush"/>
                <a:sym typeface="Caveat Brush"/>
              </a:rPr>
              <a:t>SEMAINE 3 - CONTRÔLE DE PESANTEUR</a:t>
            </a:r>
            <a:endParaRPr sz="5200">
              <a:latin typeface="Caveat Brush"/>
              <a:ea typeface="Caveat Brush"/>
              <a:cs typeface="Caveat Brush"/>
              <a:sym typeface="Caveat Brush"/>
            </a:endParaRPr>
          </a:p>
        </p:txBody>
      </p:sp>
      <p:pic>
        <p:nvPicPr>
          <p:cNvPr id="310" name="Google Shape;310;g10e8e08926c_0_132"/>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0e8e08926c_0_14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10e8e08926c_0_140"/>
          <p:cNvSpPr txBox="1"/>
          <p:nvPr/>
        </p:nvSpPr>
        <p:spPr>
          <a:xfrm>
            <a:off x="10239375" y="0"/>
            <a:ext cx="1953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3</a:t>
            </a:r>
            <a:endParaRPr b="0" i="0" sz="1200" u="none" cap="none" strike="noStrike">
              <a:solidFill>
                <a:srgbClr val="000000"/>
              </a:solidFill>
              <a:latin typeface="Josefin Sans"/>
              <a:ea typeface="Josefin Sans"/>
              <a:cs typeface="Josefin Sans"/>
              <a:sym typeface="Josefin Sans"/>
            </a:endParaRPr>
          </a:p>
        </p:txBody>
      </p:sp>
      <p:pic>
        <p:nvPicPr>
          <p:cNvPr id="317" name="Google Shape;317;g10e8e08926c_0_14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318" name="Google Shape;318;g10e8e08926c_0_140"/>
          <p:cNvSpPr txBox="1"/>
          <p:nvPr>
            <p:ph idx="4294967295" type="title"/>
          </p:nvPr>
        </p:nvSpPr>
        <p:spPr>
          <a:xfrm>
            <a:off x="0" y="339300"/>
            <a:ext cx="8310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700">
                <a:latin typeface="Short Stack"/>
                <a:ea typeface="Short Stack"/>
                <a:cs typeface="Short Stack"/>
                <a:sym typeface="Short Stack"/>
              </a:rPr>
              <a:t>Contrôle de pesanteur</a:t>
            </a:r>
            <a:endParaRPr sz="4700">
              <a:latin typeface="Short Stack"/>
              <a:ea typeface="Short Stack"/>
              <a:cs typeface="Short Stack"/>
              <a:sym typeface="Short Stack"/>
            </a:endParaRPr>
          </a:p>
        </p:txBody>
      </p:sp>
      <p:sp>
        <p:nvSpPr>
          <p:cNvPr id="319" name="Google Shape;319;g10e8e08926c_0_140"/>
          <p:cNvSpPr txBox="1"/>
          <p:nvPr/>
        </p:nvSpPr>
        <p:spPr>
          <a:xfrm>
            <a:off x="304800" y="2574850"/>
            <a:ext cx="8243400" cy="4163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fr-FR" sz="2100" u="sng">
                <a:solidFill>
                  <a:srgbClr val="666666"/>
                </a:solidFill>
                <a:latin typeface="Calibri"/>
                <a:ea typeface="Calibri"/>
                <a:cs typeface="Calibri"/>
                <a:sym typeface="Calibri"/>
              </a:rPr>
              <a:t>1. </a:t>
            </a:r>
            <a:r>
              <a:rPr b="1" i="0" lang="fr-FR" sz="2100" u="sng" cap="none" strike="noStrike">
                <a:solidFill>
                  <a:srgbClr val="666666"/>
                </a:solidFill>
                <a:latin typeface="Calibri"/>
                <a:ea typeface="Calibri"/>
                <a:cs typeface="Calibri"/>
                <a:sym typeface="Calibri"/>
              </a:rPr>
              <a:t>Garde</a:t>
            </a:r>
            <a:endParaRPr b="1" i="0" sz="2100" u="sng" cap="none" strike="noStrike">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Pierre qui s’immobilise entre la ligne de jeu et la maison</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Sert à protéger une autre pierre dans la maison</a:t>
            </a:r>
            <a:endParaRPr b="1" i="0" sz="2100" u="none" cap="none" strike="noStrike">
              <a:solidFill>
                <a:srgbClr val="666666"/>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80000"/>
              </a:lnSpc>
              <a:spcBef>
                <a:spcPts val="0"/>
              </a:spcBef>
              <a:spcAft>
                <a:spcPts val="0"/>
              </a:spcAft>
              <a:buNone/>
            </a:pPr>
            <a:r>
              <a:rPr b="1" lang="fr-FR" sz="2100" u="sng">
                <a:solidFill>
                  <a:srgbClr val="666666"/>
                </a:solidFill>
                <a:latin typeface="Calibri"/>
                <a:ea typeface="Calibri"/>
                <a:cs typeface="Calibri"/>
                <a:sym typeface="Calibri"/>
              </a:rPr>
              <a:t>2. </a:t>
            </a:r>
            <a:r>
              <a:rPr b="1" i="0" lang="fr-FR" sz="2100" u="sng" cap="none" strike="noStrike">
                <a:solidFill>
                  <a:srgbClr val="666666"/>
                </a:solidFill>
                <a:latin typeface="Calibri"/>
                <a:ea typeface="Calibri"/>
                <a:cs typeface="Calibri"/>
                <a:sym typeface="Calibri"/>
              </a:rPr>
              <a:t>Placement</a:t>
            </a:r>
            <a:endParaRPr b="1" i="0" sz="2100" u="sng" cap="none" strike="noStrike">
              <a:solidFill>
                <a:srgbClr val="666666"/>
              </a:solidFill>
              <a:latin typeface="Calibri"/>
              <a:ea typeface="Calibri"/>
              <a:cs typeface="Calibri"/>
              <a:sym typeface="Calibri"/>
            </a:endParaRPr>
          </a:p>
          <a:p>
            <a:pPr indent="457200" lvl="0" marL="0" marR="0" rtl="0" algn="l">
              <a:lnSpc>
                <a:spcPct val="115000"/>
              </a:lnSpc>
              <a:spcBef>
                <a:spcPts val="484"/>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Pierre qui s’immobilise dans la maison</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4"/>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Toute pierre qui toute à la maison peut compter comme un point</a:t>
            </a:r>
            <a:endParaRPr b="1" i="0" sz="2100" u="none" cap="none" strike="noStrike">
              <a:solidFill>
                <a:srgbClr val="666666"/>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0" lvl="0" marL="0" marR="0" rtl="0" algn="l">
              <a:lnSpc>
                <a:spcPct val="80000"/>
              </a:lnSpc>
              <a:spcBef>
                <a:spcPts val="0"/>
              </a:spcBef>
              <a:spcAft>
                <a:spcPts val="0"/>
              </a:spcAft>
              <a:buNone/>
            </a:pPr>
            <a:r>
              <a:rPr b="1" lang="fr-FR" sz="2100" u="sng">
                <a:solidFill>
                  <a:srgbClr val="666666"/>
                </a:solidFill>
                <a:latin typeface="Calibri"/>
                <a:ea typeface="Calibri"/>
                <a:cs typeface="Calibri"/>
                <a:sym typeface="Calibri"/>
              </a:rPr>
              <a:t>3. </a:t>
            </a:r>
            <a:r>
              <a:rPr b="1" i="0" lang="fr-FR" sz="2100" u="sng" cap="none" strike="noStrike">
                <a:solidFill>
                  <a:srgbClr val="666666"/>
                </a:solidFill>
                <a:latin typeface="Calibri"/>
                <a:ea typeface="Calibri"/>
                <a:cs typeface="Calibri"/>
                <a:sym typeface="Calibri"/>
              </a:rPr>
              <a:t>Sortie</a:t>
            </a:r>
            <a:endParaRPr b="1" i="0" sz="2100" u="sng" cap="none" strike="noStrike">
              <a:solidFill>
                <a:srgbClr val="666666"/>
              </a:solidFill>
              <a:latin typeface="Calibri"/>
              <a:ea typeface="Calibri"/>
              <a:cs typeface="Calibri"/>
              <a:sym typeface="Calibri"/>
            </a:endParaRPr>
          </a:p>
          <a:p>
            <a:pPr indent="0" lvl="0" marL="457200" marR="0" rtl="0" algn="l">
              <a:lnSpc>
                <a:spcPct val="115000"/>
              </a:lnSpc>
              <a:spcBef>
                <a:spcPts val="484"/>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Action de retirer une pierre adverse de la zone de jeu en la frappant avec une autre pierre</a:t>
            </a:r>
            <a:endParaRPr b="0" i="0" sz="2100" u="none" cap="none" strike="noStrike">
              <a:solidFill>
                <a:srgbClr val="666666"/>
              </a:solidFill>
              <a:latin typeface="Calibri"/>
              <a:ea typeface="Calibri"/>
              <a:cs typeface="Calibri"/>
              <a:sym typeface="Calibri"/>
            </a:endParaRPr>
          </a:p>
        </p:txBody>
      </p:sp>
      <p:pic>
        <p:nvPicPr>
          <p:cNvPr id="320" name="Google Shape;320;g10e8e08926c_0_140"/>
          <p:cNvPicPr preferRelativeResize="0"/>
          <p:nvPr/>
        </p:nvPicPr>
        <p:blipFill rotWithShape="1">
          <a:blip r:embed="rId4">
            <a:alphaModFix/>
          </a:blip>
          <a:srcRect b="0" l="0" r="0" t="0"/>
          <a:stretch/>
        </p:blipFill>
        <p:spPr>
          <a:xfrm>
            <a:off x="8548200" y="1776450"/>
            <a:ext cx="3339000" cy="2338200"/>
          </a:xfrm>
          <a:prstGeom prst="round2DiagRect">
            <a:avLst>
              <a:gd fmla="val 16667" name="adj1"/>
              <a:gd fmla="val 0" name="adj2"/>
            </a:avLst>
          </a:prstGeom>
          <a:noFill/>
          <a:ln>
            <a:noFill/>
          </a:ln>
        </p:spPr>
      </p:pic>
      <p:sp>
        <p:nvSpPr>
          <p:cNvPr id="321" name="Google Shape;321;g10e8e08926c_0_140"/>
          <p:cNvSpPr txBox="1"/>
          <p:nvPr/>
        </p:nvSpPr>
        <p:spPr>
          <a:xfrm>
            <a:off x="102000" y="1851900"/>
            <a:ext cx="7419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 différentes catégories de lancer : </a:t>
            </a:r>
            <a:endParaRPr sz="500">
              <a:solidFill>
                <a:srgbClr val="666666"/>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1148046fac8_0_5"/>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1148046fac8_0_5"/>
          <p:cNvSpPr txBox="1"/>
          <p:nvPr/>
        </p:nvSpPr>
        <p:spPr>
          <a:xfrm>
            <a:off x="10239375" y="0"/>
            <a:ext cx="1953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3</a:t>
            </a:r>
            <a:endParaRPr b="0" i="0" sz="1200" u="none" cap="none" strike="noStrike">
              <a:solidFill>
                <a:srgbClr val="000000"/>
              </a:solidFill>
              <a:latin typeface="Josefin Sans"/>
              <a:ea typeface="Josefin Sans"/>
              <a:cs typeface="Josefin Sans"/>
              <a:sym typeface="Josefin Sans"/>
            </a:endParaRPr>
          </a:p>
        </p:txBody>
      </p:sp>
      <p:pic>
        <p:nvPicPr>
          <p:cNvPr id="328" name="Google Shape;328;g1148046fac8_0_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29" name="Google Shape;329;g1148046fac8_0_5"/>
          <p:cNvSpPr txBox="1"/>
          <p:nvPr>
            <p:ph idx="4294967295" type="title"/>
          </p:nvPr>
        </p:nvSpPr>
        <p:spPr>
          <a:xfrm>
            <a:off x="0" y="339300"/>
            <a:ext cx="8310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700">
                <a:latin typeface="Short Stack"/>
                <a:ea typeface="Short Stack"/>
                <a:cs typeface="Short Stack"/>
                <a:sym typeface="Short Stack"/>
              </a:rPr>
              <a:t>Contrôle de pesanteur</a:t>
            </a:r>
            <a:endParaRPr sz="4700">
              <a:latin typeface="Short Stack"/>
              <a:ea typeface="Short Stack"/>
              <a:cs typeface="Short Stack"/>
              <a:sym typeface="Short Stack"/>
            </a:endParaRPr>
          </a:p>
        </p:txBody>
      </p:sp>
      <p:sp>
        <p:nvSpPr>
          <p:cNvPr id="330" name="Google Shape;330;g1148046fac8_0_5"/>
          <p:cNvSpPr txBox="1"/>
          <p:nvPr/>
        </p:nvSpPr>
        <p:spPr>
          <a:xfrm>
            <a:off x="67975" y="2503200"/>
            <a:ext cx="7146900" cy="4208700"/>
          </a:xfrm>
          <a:prstGeom prst="rect">
            <a:avLst/>
          </a:prstGeom>
          <a:noFill/>
          <a:ln>
            <a:noFill/>
          </a:ln>
        </p:spPr>
        <p:txBody>
          <a:bodyPr anchorCtr="0" anchor="t" bIns="91425" lIns="91425" spcFirstLastPara="1" rIns="91425" wrap="square" tIns="91425">
            <a:spAutoFit/>
          </a:bodyPr>
          <a:lstStyle/>
          <a:p>
            <a:pPr indent="0" lvl="0" marL="0" rtl="0" algn="l">
              <a:spcBef>
                <a:spcPts val="481"/>
              </a:spcBef>
              <a:spcAft>
                <a:spcPts val="0"/>
              </a:spcAft>
              <a:buNone/>
            </a:pPr>
            <a:r>
              <a:rPr b="1" lang="fr-FR" sz="2100" u="sng">
                <a:solidFill>
                  <a:srgbClr val="666666"/>
                </a:solidFill>
                <a:latin typeface="Calibri"/>
                <a:ea typeface="Calibri"/>
                <a:cs typeface="Calibri"/>
                <a:sym typeface="Calibri"/>
              </a:rPr>
              <a:t>1. </a:t>
            </a:r>
            <a:r>
              <a:rPr b="1" lang="fr-FR" sz="2100" u="sng">
                <a:solidFill>
                  <a:srgbClr val="666666"/>
                </a:solidFill>
                <a:latin typeface="Calibri"/>
                <a:ea typeface="Calibri"/>
                <a:cs typeface="Calibri"/>
                <a:sym typeface="Calibri"/>
              </a:rPr>
              <a:t>Garde</a:t>
            </a:r>
            <a:endParaRPr b="1" sz="2100" u="sng">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Garde de centre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Garde de coin</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Garde long, central ou court</a:t>
            </a:r>
            <a:endParaRPr sz="2100">
              <a:solidFill>
                <a:srgbClr val="666666"/>
              </a:solidFill>
              <a:latin typeface="Calibri"/>
              <a:ea typeface="Calibri"/>
              <a:cs typeface="Calibri"/>
              <a:sym typeface="Calibri"/>
            </a:endParaRPr>
          </a:p>
          <a:p>
            <a:pPr indent="0" lvl="0" marL="0" rtl="0" algn="l">
              <a:spcBef>
                <a:spcPts val="314"/>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1"/>
              </a:spcBef>
              <a:spcAft>
                <a:spcPts val="0"/>
              </a:spcAft>
              <a:buNone/>
            </a:pPr>
            <a:r>
              <a:rPr b="1" lang="fr-FR" sz="2100" u="sng">
                <a:solidFill>
                  <a:srgbClr val="666666"/>
                </a:solidFill>
                <a:latin typeface="Calibri"/>
                <a:ea typeface="Calibri"/>
                <a:cs typeface="Calibri"/>
                <a:sym typeface="Calibri"/>
              </a:rPr>
              <a:t>2. Placement </a:t>
            </a:r>
            <a:endParaRPr sz="2100" u="sng">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Placement dans la maison</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Placement contourné</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Placement gelé (freeze)</a:t>
            </a:r>
            <a:endParaRPr sz="2100">
              <a:solidFill>
                <a:srgbClr val="666666"/>
              </a:solidFill>
              <a:latin typeface="Calibri"/>
              <a:ea typeface="Calibri"/>
              <a:cs typeface="Calibri"/>
              <a:sym typeface="Calibri"/>
            </a:endParaRPr>
          </a:p>
          <a:p>
            <a:pPr indent="457200" lvl="0" marL="0" rtl="0" algn="l">
              <a:lnSpc>
                <a:spcPct val="115000"/>
              </a:lnSpc>
              <a:spcBef>
                <a:spcPts val="444"/>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Placement poussé (tap back)</a:t>
            </a:r>
            <a:endParaRPr sz="2100">
              <a:solidFill>
                <a:srgbClr val="666666"/>
              </a:solidFill>
              <a:latin typeface="Calibri"/>
              <a:ea typeface="Calibri"/>
              <a:cs typeface="Calibri"/>
              <a:sym typeface="Calibri"/>
            </a:endParaRPr>
          </a:p>
        </p:txBody>
      </p:sp>
      <p:sp>
        <p:nvSpPr>
          <p:cNvPr id="331" name="Google Shape;331;g1148046fac8_0_5"/>
          <p:cNvSpPr txBox="1"/>
          <p:nvPr/>
        </p:nvSpPr>
        <p:spPr>
          <a:xfrm>
            <a:off x="4258975" y="2472075"/>
            <a:ext cx="6603600" cy="377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u="sng">
                <a:solidFill>
                  <a:srgbClr val="666666"/>
                </a:solidFill>
                <a:latin typeface="Calibri"/>
                <a:ea typeface="Calibri"/>
                <a:cs typeface="Calibri"/>
                <a:sym typeface="Calibri"/>
              </a:rPr>
              <a:t>3. </a:t>
            </a:r>
            <a:r>
              <a:rPr b="1" lang="fr-FR" sz="2100" u="sng">
                <a:solidFill>
                  <a:srgbClr val="666666"/>
                </a:solidFill>
                <a:latin typeface="Calibri"/>
                <a:ea typeface="Calibri"/>
                <a:cs typeface="Calibri"/>
                <a:sym typeface="Calibri"/>
              </a:rPr>
              <a:t>Sortie</a:t>
            </a:r>
            <a:endParaRPr sz="2100" u="sng">
              <a:solidFill>
                <a:srgbClr val="666666"/>
              </a:solidFill>
              <a:latin typeface="Calibri"/>
              <a:ea typeface="Calibri"/>
              <a:cs typeface="Calibri"/>
              <a:sym typeface="Calibri"/>
            </a:endParaRPr>
          </a:p>
          <a:p>
            <a:pPr indent="457200" lvl="0" marL="0" rtl="0" algn="l">
              <a:lnSpc>
                <a:spcPct val="115000"/>
              </a:lnSpc>
              <a:spcBef>
                <a:spcPts val="44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Sortie ouverte</a:t>
            </a:r>
            <a:endParaRPr sz="2100">
              <a:solidFill>
                <a:srgbClr val="666666"/>
              </a:solidFill>
              <a:latin typeface="Calibri"/>
              <a:ea typeface="Calibri"/>
              <a:cs typeface="Calibri"/>
              <a:sym typeface="Calibri"/>
            </a:endParaRPr>
          </a:p>
          <a:p>
            <a:pPr indent="457200" lvl="0" marL="0" rtl="0" algn="l">
              <a:lnSpc>
                <a:spcPct val="115000"/>
              </a:lnSpc>
              <a:spcBef>
                <a:spcPts val="44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Sortie frappé-roulé</a:t>
            </a:r>
            <a:endParaRPr sz="2100">
              <a:solidFill>
                <a:srgbClr val="666666"/>
              </a:solidFill>
              <a:latin typeface="Calibri"/>
              <a:ea typeface="Calibri"/>
              <a:cs typeface="Calibri"/>
              <a:sym typeface="Calibri"/>
            </a:endParaRPr>
          </a:p>
          <a:p>
            <a:pPr indent="457200" lvl="0" marL="0" rtl="0" algn="l">
              <a:lnSpc>
                <a:spcPct val="115000"/>
              </a:lnSpc>
              <a:spcBef>
                <a:spcPts val="44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Sortie monté</a:t>
            </a:r>
            <a:endParaRPr sz="2100">
              <a:solidFill>
                <a:srgbClr val="666666"/>
              </a:solidFill>
              <a:latin typeface="Calibri"/>
              <a:ea typeface="Calibri"/>
              <a:cs typeface="Calibri"/>
              <a:sym typeface="Calibri"/>
            </a:endParaRPr>
          </a:p>
          <a:p>
            <a:pPr indent="457200" lvl="0" marL="0" rtl="0" algn="l">
              <a:lnSpc>
                <a:spcPct val="115000"/>
              </a:lnSpc>
              <a:spcBef>
                <a:spcPts val="44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Sortie double ou triple</a:t>
            </a:r>
            <a:endParaRPr sz="2100">
              <a:solidFill>
                <a:srgbClr val="666666"/>
              </a:solidFill>
              <a:latin typeface="Calibri"/>
              <a:ea typeface="Calibri"/>
              <a:cs typeface="Calibri"/>
              <a:sym typeface="Calibri"/>
            </a:endParaRPr>
          </a:p>
          <a:p>
            <a:pPr indent="0" lvl="0" marL="457200" rtl="0" algn="l">
              <a:lnSpc>
                <a:spcPct val="115000"/>
              </a:lnSpc>
              <a:spcBef>
                <a:spcPts val="44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Sortie fond de maison, bande arrière, contrôle, normale, forte et pesante</a:t>
            </a:r>
            <a:endParaRPr sz="2100">
              <a:solidFill>
                <a:srgbClr val="666666"/>
              </a:solidFill>
              <a:latin typeface="Calibri"/>
              <a:ea typeface="Calibri"/>
              <a:cs typeface="Calibri"/>
              <a:sym typeface="Calibri"/>
            </a:endParaRPr>
          </a:p>
          <a:p>
            <a:pPr indent="0" lvl="0" marL="457200" rtl="0" algn="l">
              <a:lnSpc>
                <a:spcPct val="115000"/>
              </a:lnSpc>
              <a:spcBef>
                <a:spcPts val="44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Déplacement d’une pierre dans la zone de garde protégée mais sans la sortir du jeu “tick shot”</a:t>
            </a:r>
            <a:endParaRPr sz="2100">
              <a:solidFill>
                <a:srgbClr val="666666"/>
              </a:solidFill>
            </a:endParaRPr>
          </a:p>
        </p:txBody>
      </p:sp>
      <p:sp>
        <p:nvSpPr>
          <p:cNvPr id="332" name="Google Shape;332;g1148046fac8_0_5"/>
          <p:cNvSpPr txBox="1"/>
          <p:nvPr/>
        </p:nvSpPr>
        <p:spPr>
          <a:xfrm>
            <a:off x="67975" y="1936238"/>
            <a:ext cx="7257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catégories de lancer divisés en sous-catégories :</a:t>
            </a:r>
            <a:r>
              <a:rPr b="1" lang="fr-FR" sz="2100">
                <a:solidFill>
                  <a:schemeClr val="dk1"/>
                </a:solidFill>
                <a:latin typeface="Calibri"/>
                <a:ea typeface="Calibri"/>
                <a:cs typeface="Calibri"/>
                <a:sym typeface="Calibri"/>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10e8e08926c_0_15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10e8e08926c_0_151"/>
          <p:cNvSpPr txBox="1"/>
          <p:nvPr/>
        </p:nvSpPr>
        <p:spPr>
          <a:xfrm>
            <a:off x="10277475" y="0"/>
            <a:ext cx="1914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3</a:t>
            </a:r>
            <a:endParaRPr b="0" i="0" sz="1200" u="none" cap="none" strike="noStrike">
              <a:solidFill>
                <a:srgbClr val="000000"/>
              </a:solidFill>
              <a:latin typeface="Josefin Sans"/>
              <a:ea typeface="Josefin Sans"/>
              <a:cs typeface="Josefin Sans"/>
              <a:sym typeface="Josefin Sans"/>
            </a:endParaRPr>
          </a:p>
        </p:txBody>
      </p:sp>
      <p:pic>
        <p:nvPicPr>
          <p:cNvPr id="339" name="Google Shape;339;g10e8e08926c_0_151"/>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340" name="Google Shape;340;g10e8e08926c_0_15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500">
                <a:latin typeface="Short Stack"/>
                <a:ea typeface="Short Stack"/>
                <a:cs typeface="Short Stack"/>
                <a:sym typeface="Short Stack"/>
              </a:rPr>
              <a:t>Les sorties</a:t>
            </a:r>
            <a:endParaRPr sz="4500">
              <a:latin typeface="Short Stack"/>
              <a:ea typeface="Short Stack"/>
              <a:cs typeface="Short Stack"/>
              <a:sym typeface="Short Stack"/>
            </a:endParaRPr>
          </a:p>
        </p:txBody>
      </p:sp>
      <p:sp>
        <p:nvSpPr>
          <p:cNvPr id="341" name="Google Shape;341;g10e8e08926c_0_151"/>
          <p:cNvSpPr txBox="1"/>
          <p:nvPr/>
        </p:nvSpPr>
        <p:spPr>
          <a:xfrm>
            <a:off x="220950" y="2004300"/>
            <a:ext cx="11489400" cy="407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Quand doit-on utiliser les sorties? </a:t>
            </a:r>
            <a:endParaRPr sz="25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Lorsqu’on désire jouer un bout plus défensif, moins de pierres en jeu</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Lorsqu’on veut protéger une avance </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Lorsqu’on veut garder un pointage relativement bas</a:t>
            </a:r>
            <a:endParaRPr sz="2100">
              <a:solidFill>
                <a:srgbClr val="666666"/>
              </a:solidFill>
              <a:latin typeface="Calibri"/>
              <a:ea typeface="Calibri"/>
              <a:cs typeface="Calibri"/>
              <a:sym typeface="Calibri"/>
            </a:endParaRPr>
          </a:p>
          <a:p>
            <a:pPr indent="0" lvl="0" marL="0" rtl="0" algn="l">
              <a:spcBef>
                <a:spcPts val="32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500">
                <a:solidFill>
                  <a:srgbClr val="666666"/>
                </a:solidFill>
                <a:latin typeface="Calibri"/>
                <a:ea typeface="Calibri"/>
                <a:cs typeface="Calibri"/>
                <a:sym typeface="Calibri"/>
              </a:rPr>
              <a:t>La force de la sortie dépendra du résultat recherché</a:t>
            </a:r>
            <a:endParaRPr sz="25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Est-ce qu’on désire conserver notre pierre en jeu?</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Est-ce qu’on veut sortir la pierre adverse de la zone de jeu?</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Est-ce qu’on veut rouler quelque part dans la maison?</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Combien de pierre(s) y a-t-il a sortir?</a:t>
            </a:r>
            <a:endParaRPr sz="2100">
              <a:solidFill>
                <a:srgbClr val="666666"/>
              </a:solidFill>
            </a:endParaRPr>
          </a:p>
        </p:txBody>
      </p:sp>
      <p:sp>
        <p:nvSpPr>
          <p:cNvPr id="342" name="Google Shape;342;g10e8e08926c_0_151"/>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343" name="Google Shape;343;g10e8e08926c_0_151"/>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d1d491f5c2_0_8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9" name="Google Shape;349;gd1d491f5c2_0_8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350" name="Google Shape;350;gd1d491f5c2_0_80"/>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500">
                <a:latin typeface="Short Stack"/>
                <a:ea typeface="Short Stack"/>
                <a:cs typeface="Short Stack"/>
                <a:sym typeface="Short Stack"/>
              </a:rPr>
              <a:t>Les sorties - 11 zones</a:t>
            </a:r>
            <a:endParaRPr sz="3500">
              <a:latin typeface="Short Stack"/>
              <a:ea typeface="Short Stack"/>
              <a:cs typeface="Short Stack"/>
              <a:sym typeface="Short Stack"/>
            </a:endParaRPr>
          </a:p>
        </p:txBody>
      </p:sp>
      <p:sp>
        <p:nvSpPr>
          <p:cNvPr id="351" name="Google Shape;351;gd1d491f5c2_0_80"/>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3</a:t>
            </a:r>
            <a:endParaRPr b="0" i="0" sz="1200" u="none" cap="none" strike="noStrike">
              <a:solidFill>
                <a:srgbClr val="000000"/>
              </a:solidFill>
              <a:latin typeface="Josefin Sans"/>
              <a:ea typeface="Josefin Sans"/>
              <a:cs typeface="Josefin Sans"/>
              <a:sym typeface="Josefin Sans"/>
            </a:endParaRPr>
          </a:p>
        </p:txBody>
      </p:sp>
      <p:sp>
        <p:nvSpPr>
          <p:cNvPr id="352" name="Google Shape;352;gd1d491f5c2_0_80"/>
          <p:cNvSpPr txBox="1"/>
          <p:nvPr/>
        </p:nvSpPr>
        <p:spPr>
          <a:xfrm>
            <a:off x="132025" y="3409050"/>
            <a:ext cx="41229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Les onzes zones pour les gardes et les placements :</a:t>
            </a:r>
            <a:endParaRPr b="0" i="0" sz="1300" u="none" cap="none" strike="noStrike">
              <a:solidFill>
                <a:srgbClr val="666666"/>
              </a:solidFill>
              <a:latin typeface="Arial"/>
              <a:ea typeface="Arial"/>
              <a:cs typeface="Arial"/>
              <a:sym typeface="Arial"/>
            </a:endParaRPr>
          </a:p>
        </p:txBody>
      </p:sp>
      <p:pic>
        <p:nvPicPr>
          <p:cNvPr id="353" name="Google Shape;353;gd1d491f5c2_0_80"/>
          <p:cNvPicPr preferRelativeResize="0"/>
          <p:nvPr/>
        </p:nvPicPr>
        <p:blipFill rotWithShape="1">
          <a:blip r:embed="rId4">
            <a:alphaModFix/>
          </a:blip>
          <a:srcRect b="0" l="0" r="0" t="0"/>
          <a:stretch/>
        </p:blipFill>
        <p:spPr>
          <a:xfrm>
            <a:off x="4299781" y="2043710"/>
            <a:ext cx="6243438" cy="4105141"/>
          </a:xfrm>
          <a:prstGeom prst="rect">
            <a:avLst/>
          </a:prstGeom>
          <a:noFill/>
          <a:ln>
            <a:noFill/>
          </a:ln>
        </p:spPr>
      </p:pic>
      <p:sp>
        <p:nvSpPr>
          <p:cNvPr id="354" name="Google Shape;354;gd1d491f5c2_0_80"/>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355" name="Google Shape;355;gd1d491f5c2_0_80"/>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148046fac8_0_3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1148046fac8_0_30"/>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pic>
        <p:nvPicPr>
          <p:cNvPr id="362" name="Google Shape;362;g1148046fac8_0_3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63" name="Google Shape;363;g1148046fac8_0_3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800">
                <a:latin typeface="Short Stack"/>
                <a:ea typeface="Short Stack"/>
                <a:cs typeface="Short Stack"/>
                <a:sym typeface="Short Stack"/>
              </a:rPr>
              <a:t>Sortie</a:t>
            </a:r>
            <a:r>
              <a:rPr lang="fr-FR" sz="3800">
                <a:latin typeface="Short Stack"/>
                <a:ea typeface="Short Stack"/>
                <a:cs typeface="Short Stack"/>
                <a:sym typeface="Short Stack"/>
              </a:rPr>
              <a:t> - Rappel des signaux</a:t>
            </a:r>
            <a:endParaRPr sz="3800">
              <a:latin typeface="Short Stack"/>
              <a:ea typeface="Short Stack"/>
              <a:cs typeface="Short Stack"/>
              <a:sym typeface="Short Stack"/>
            </a:endParaRPr>
          </a:p>
        </p:txBody>
      </p:sp>
      <p:sp>
        <p:nvSpPr>
          <p:cNvPr id="364" name="Google Shape;364;g1148046fac8_0_30"/>
          <p:cNvSpPr txBox="1"/>
          <p:nvPr/>
        </p:nvSpPr>
        <p:spPr>
          <a:xfrm>
            <a:off x="129050" y="1699500"/>
            <a:ext cx="6987000" cy="4504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Rappel des signaux pour chaque type de sortie :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Fond de maison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Bloc de départ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Bande arrière “Bumper”</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Contrôle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Normal</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Normal fort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Pesant “Peel”</a:t>
            </a:r>
            <a:endParaRPr sz="2100">
              <a:solidFill>
                <a:srgbClr val="666666"/>
              </a:solidFill>
              <a:latin typeface="Calibri"/>
              <a:ea typeface="Calibri"/>
              <a:cs typeface="Calibri"/>
              <a:sym typeface="Calibri"/>
            </a:endParaRPr>
          </a:p>
          <a:p>
            <a:pPr indent="0" lvl="0" marL="0" rtl="0" algn="l">
              <a:spcBef>
                <a:spcPts val="240"/>
              </a:spcBef>
              <a:spcAft>
                <a:spcPts val="0"/>
              </a:spcAft>
              <a:buClr>
                <a:schemeClr val="dk1"/>
              </a:buClr>
              <a:buSzPts val="1200"/>
              <a:buFont typeface="Arial"/>
              <a:buNone/>
            </a:pPr>
            <a:r>
              <a:t/>
            </a:r>
            <a:endParaRPr sz="2100">
              <a:solidFill>
                <a:schemeClr val="dk1"/>
              </a:solidFill>
              <a:latin typeface="Calibri"/>
              <a:ea typeface="Calibri"/>
              <a:cs typeface="Calibri"/>
              <a:sym typeface="Calibri"/>
            </a:endParaRPr>
          </a:p>
          <a:p>
            <a:pPr indent="0" lvl="0" marL="0" rtl="0" algn="l">
              <a:spcBef>
                <a:spcPts val="400"/>
              </a:spcBef>
              <a:spcAft>
                <a:spcPts val="0"/>
              </a:spcAft>
              <a:buClr>
                <a:schemeClr val="dk1"/>
              </a:buClr>
              <a:buSzPts val="2000"/>
              <a:buFont typeface="Arial"/>
              <a:buNone/>
            </a:pPr>
            <a:r>
              <a:rPr lang="fr-FR" sz="1600">
                <a:solidFill>
                  <a:schemeClr val="dk1"/>
                </a:solidFill>
                <a:latin typeface="Calibri"/>
                <a:ea typeface="Calibri"/>
                <a:cs typeface="Calibri"/>
                <a:sym typeface="Calibri"/>
              </a:rPr>
              <a:t>*Les temps indiqués correspondent à la vitesse entre les deux lignes de jeu</a:t>
            </a:r>
            <a:endParaRPr sz="1600">
              <a:solidFill>
                <a:schemeClr val="dk1"/>
              </a:solidFill>
              <a:latin typeface="Calibri"/>
              <a:ea typeface="Calibri"/>
              <a:cs typeface="Calibri"/>
              <a:sym typeface="Calibri"/>
            </a:endParaRPr>
          </a:p>
        </p:txBody>
      </p:sp>
      <p:pic>
        <p:nvPicPr>
          <p:cNvPr id="365" name="Google Shape;365;g1148046fac8_0_30"/>
          <p:cNvPicPr preferRelativeResize="0"/>
          <p:nvPr/>
        </p:nvPicPr>
        <p:blipFill rotWithShape="1">
          <a:blip r:embed="rId4">
            <a:alphaModFix/>
          </a:blip>
          <a:srcRect b="0" l="0" r="0" t="0"/>
          <a:stretch/>
        </p:blipFill>
        <p:spPr>
          <a:xfrm>
            <a:off x="7372957" y="2146499"/>
            <a:ext cx="4425068" cy="38893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1148046fac8_0_3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1148046fac8_0_39"/>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pic>
        <p:nvPicPr>
          <p:cNvPr id="372" name="Google Shape;372;g1148046fac8_0_3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73" name="Google Shape;373;g1148046fac8_0_3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800">
                <a:latin typeface="Short Stack"/>
                <a:ea typeface="Short Stack"/>
                <a:cs typeface="Short Stack"/>
                <a:sym typeface="Short Stack"/>
              </a:rPr>
              <a:t>Le chronomètre</a:t>
            </a:r>
            <a:endParaRPr sz="3800">
              <a:latin typeface="Short Stack"/>
              <a:ea typeface="Short Stack"/>
              <a:cs typeface="Short Stack"/>
              <a:sym typeface="Short Stack"/>
            </a:endParaRPr>
          </a:p>
        </p:txBody>
      </p:sp>
      <p:sp>
        <p:nvSpPr>
          <p:cNvPr id="374" name="Google Shape;374;g1148046fac8_0_39"/>
          <p:cNvSpPr txBox="1"/>
          <p:nvPr/>
        </p:nvSpPr>
        <p:spPr>
          <a:xfrm>
            <a:off x="657150" y="2158350"/>
            <a:ext cx="10877700" cy="39018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Les différents lancers sont tout d’abord classés par une pesanteur demandée afin de réaliser un objectif.</a:t>
            </a:r>
            <a:endParaRPr sz="2100">
              <a:solidFill>
                <a:srgbClr val="666666"/>
              </a:solidFill>
              <a:latin typeface="Calibri"/>
              <a:ea typeface="Calibri"/>
              <a:cs typeface="Calibri"/>
              <a:sym typeface="Calibri"/>
            </a:endParaRPr>
          </a:p>
          <a:p>
            <a:pPr indent="0" lvl="0" marL="0" rtl="0" algn="ctr">
              <a:lnSpc>
                <a:spcPct val="150000"/>
              </a:lnSpc>
              <a:spcBef>
                <a:spcPts val="0"/>
              </a:spcBef>
              <a:spcAft>
                <a:spcPts val="0"/>
              </a:spcAft>
              <a:buNone/>
            </a:pPr>
            <a:r>
              <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Avoir une bonne maîtrise du contrôle de pesanteur est l’une des habiletés les plus critique que nous devons développer une fois les techniques de base du lancer apprises.</a:t>
            </a:r>
            <a:endParaRPr sz="2100">
              <a:solidFill>
                <a:srgbClr val="666666"/>
              </a:solidFill>
              <a:latin typeface="Calibri"/>
              <a:ea typeface="Calibri"/>
              <a:cs typeface="Calibri"/>
              <a:sym typeface="Calibri"/>
            </a:endParaRPr>
          </a:p>
          <a:p>
            <a:pPr indent="0" lvl="0" marL="0" rtl="0" algn="ctr">
              <a:lnSpc>
                <a:spcPct val="150000"/>
              </a:lnSpc>
              <a:spcBef>
                <a:spcPts val="0"/>
              </a:spcBef>
              <a:spcAft>
                <a:spcPts val="0"/>
              </a:spcAft>
              <a:buNone/>
            </a:pPr>
            <a:r>
              <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Notre habileté à lancer sur un axe est aussi très importante, mais à un certain degré, le contrôle de la pesanteur peut aider à compenser un axe imparfait.</a:t>
            </a:r>
            <a:endParaRPr sz="2100">
              <a:solidFill>
                <a:srgbClr val="666666"/>
              </a:solidFill>
              <a:latin typeface="Calibri"/>
              <a:ea typeface="Calibri"/>
              <a:cs typeface="Calibri"/>
              <a:sym typeface="Calibri"/>
            </a:endParaRPr>
          </a:p>
        </p:txBody>
      </p:sp>
      <p:sp>
        <p:nvSpPr>
          <p:cNvPr id="375" name="Google Shape;375;g1148046fac8_0_39"/>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10da257bab0_0_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10da257bab0_0_0"/>
          <p:cNvSpPr txBox="1"/>
          <p:nvPr/>
        </p:nvSpPr>
        <p:spPr>
          <a:xfrm>
            <a:off x="91225" y="1928100"/>
            <a:ext cx="10964400" cy="492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du/des moniteur(s)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des participants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du programme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4 niveaux de 10 séances chacun</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Niveau débutant et niveau intermédiaire</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Séances de 120 minutes</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Technique hors glace, sur glace et parties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 name="Google Shape;103;g10da257bab0_0_0"/>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Introduction</a:t>
            </a:r>
            <a:endParaRPr sz="4700">
              <a:latin typeface="Short Stack"/>
              <a:ea typeface="Short Stack"/>
              <a:cs typeface="Short Stack"/>
              <a:sym typeface="Short Stack"/>
            </a:endParaRPr>
          </a:p>
        </p:txBody>
      </p:sp>
      <p:pic>
        <p:nvPicPr>
          <p:cNvPr id="104" name="Google Shape;104;g10da257bab0_0_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105" name="Google Shape;105;g10da257bab0_0_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1148046fac8_0_5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1148046fac8_0_51"/>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pic>
        <p:nvPicPr>
          <p:cNvPr id="382" name="Google Shape;382;g1148046fac8_0_5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83" name="Google Shape;383;g1148046fac8_0_5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800">
                <a:latin typeface="Short Stack"/>
                <a:ea typeface="Short Stack"/>
                <a:cs typeface="Short Stack"/>
                <a:sym typeface="Short Stack"/>
              </a:rPr>
              <a:t>Le chronomètre - Utilisation</a:t>
            </a:r>
            <a:endParaRPr sz="3800">
              <a:latin typeface="Short Stack"/>
              <a:ea typeface="Short Stack"/>
              <a:cs typeface="Short Stack"/>
              <a:sym typeface="Short Stack"/>
            </a:endParaRPr>
          </a:p>
        </p:txBody>
      </p:sp>
      <p:sp>
        <p:nvSpPr>
          <p:cNvPr id="384" name="Google Shape;384;g1148046fac8_0_51"/>
          <p:cNvSpPr txBox="1"/>
          <p:nvPr/>
        </p:nvSpPr>
        <p:spPr>
          <a:xfrm>
            <a:off x="181525" y="1980075"/>
            <a:ext cx="10296900" cy="315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Comment peut-on utiliser le chronomètre?</a:t>
            </a:r>
            <a:endParaRPr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Le chronométrage aide à juger la vitesse relative de la pierre et aide aussi à réagir aux changements de la surface de la glace pendant une partie.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Le chronométrage aide également à s’adapter à la vitesse de la glace d’un club à un autre ou tout simplement, d’une journée à une autre.</a:t>
            </a:r>
            <a:endParaRPr sz="2100">
              <a:solidFill>
                <a:srgbClr val="666666"/>
              </a:solidFill>
              <a:latin typeface="Calibri"/>
              <a:ea typeface="Calibri"/>
              <a:cs typeface="Calibri"/>
              <a:sym typeface="Calibri"/>
            </a:endParaRPr>
          </a:p>
        </p:txBody>
      </p:sp>
      <p:sp>
        <p:nvSpPr>
          <p:cNvPr id="385" name="Google Shape;385;g1148046fac8_0_51"/>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1148046fac8_0_6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1148046fac8_0_60"/>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pic>
        <p:nvPicPr>
          <p:cNvPr id="392" name="Google Shape;392;g1148046fac8_0_6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393" name="Google Shape;393;g1148046fac8_0_6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Le chronomètre - Types de mesure</a:t>
            </a:r>
            <a:endParaRPr sz="3200">
              <a:latin typeface="Short Stack"/>
              <a:ea typeface="Short Stack"/>
              <a:cs typeface="Short Stack"/>
              <a:sym typeface="Short Stack"/>
            </a:endParaRPr>
          </a:p>
        </p:txBody>
      </p:sp>
      <p:sp>
        <p:nvSpPr>
          <p:cNvPr id="394" name="Google Shape;394;g1148046fac8_0_60"/>
          <p:cNvSpPr txBox="1"/>
          <p:nvPr/>
        </p:nvSpPr>
        <p:spPr>
          <a:xfrm>
            <a:off x="2400475" y="2650050"/>
            <a:ext cx="7569300" cy="356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u="sng">
                <a:solidFill>
                  <a:srgbClr val="666666"/>
                </a:solidFill>
                <a:latin typeface="Calibri"/>
                <a:ea typeface="Calibri"/>
                <a:cs typeface="Calibri"/>
                <a:sym typeface="Calibri"/>
              </a:rPr>
              <a:t>1. De la ligne arrière à la ligne de jeu</a:t>
            </a:r>
            <a:endParaRPr b="1" sz="2100" u="sng">
              <a:solidFill>
                <a:srgbClr val="666666"/>
              </a:solidFill>
              <a:latin typeface="Calibri"/>
              <a:ea typeface="Calibri"/>
              <a:cs typeface="Calibri"/>
              <a:sym typeface="Calibri"/>
            </a:endParaRPr>
          </a:p>
          <a:p>
            <a:pPr indent="457200" lvl="0" marL="0" rtl="0" algn="l">
              <a:spcBef>
                <a:spcPts val="0"/>
              </a:spcBef>
              <a:spcAft>
                <a:spcPts val="0"/>
              </a:spcAft>
              <a:buNone/>
            </a:pPr>
            <a:r>
              <a:rPr lang="fr-FR" sz="2100">
                <a:solidFill>
                  <a:srgbClr val="666666"/>
                </a:solidFill>
                <a:latin typeface="Calibri"/>
                <a:ea typeface="Calibri"/>
                <a:cs typeface="Calibri"/>
                <a:sym typeface="Calibri"/>
              </a:rPr>
              <a:t>🥌 Recommandée pour les brosseurs, mesure rapide</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0"/>
              </a:spcBef>
              <a:spcAft>
                <a:spcPts val="0"/>
              </a:spcAft>
              <a:buNone/>
            </a:pPr>
            <a:r>
              <a:rPr b="1" lang="fr-FR" sz="2100" u="sng">
                <a:solidFill>
                  <a:srgbClr val="666666"/>
                </a:solidFill>
                <a:latin typeface="Calibri"/>
                <a:ea typeface="Calibri"/>
                <a:cs typeface="Calibri"/>
                <a:sym typeface="Calibri"/>
              </a:rPr>
              <a:t>2. Entre les deux lignes de jeu</a:t>
            </a:r>
            <a:endParaRPr b="1" sz="2100" u="sng">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Recommandée pour le capitaine, mesure précise pour tout type de lancer</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rgbClr val="666666"/>
              </a:solidFill>
              <a:latin typeface="Calibri"/>
              <a:ea typeface="Calibri"/>
              <a:cs typeface="Calibri"/>
              <a:sym typeface="Calibri"/>
            </a:endParaRPr>
          </a:p>
          <a:p>
            <a:pPr indent="0" lvl="0" marL="0" rtl="0" algn="l">
              <a:spcBef>
                <a:spcPts val="0"/>
              </a:spcBef>
              <a:spcAft>
                <a:spcPts val="0"/>
              </a:spcAft>
              <a:buNone/>
            </a:pPr>
            <a:r>
              <a:rPr b="1" lang="fr-FR" sz="2100" u="sng">
                <a:solidFill>
                  <a:srgbClr val="666666"/>
                </a:solidFill>
                <a:latin typeface="Calibri"/>
                <a:ea typeface="Calibri"/>
                <a:cs typeface="Calibri"/>
                <a:sym typeface="Calibri"/>
              </a:rPr>
              <a:t>3. De la ligne arrière à la ligne de balayage</a:t>
            </a:r>
            <a:endParaRPr b="1" sz="2100" u="sng">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Moins utilisée mais peut donner une référence générale lors d’une partie</a:t>
            </a:r>
            <a:endParaRPr b="1" sz="2100">
              <a:solidFill>
                <a:srgbClr val="666666"/>
              </a:solidFill>
              <a:latin typeface="Calibri"/>
              <a:ea typeface="Calibri"/>
              <a:cs typeface="Calibri"/>
              <a:sym typeface="Calibri"/>
            </a:endParaRPr>
          </a:p>
        </p:txBody>
      </p:sp>
      <p:pic>
        <p:nvPicPr>
          <p:cNvPr id="395" name="Google Shape;395;g1148046fac8_0_60"/>
          <p:cNvPicPr preferRelativeResize="0"/>
          <p:nvPr/>
        </p:nvPicPr>
        <p:blipFill>
          <a:blip r:embed="rId4">
            <a:alphaModFix/>
          </a:blip>
          <a:stretch>
            <a:fillRect/>
          </a:stretch>
        </p:blipFill>
        <p:spPr>
          <a:xfrm>
            <a:off x="0" y="4791450"/>
            <a:ext cx="2066550" cy="2066550"/>
          </a:xfrm>
          <a:prstGeom prst="rect">
            <a:avLst/>
          </a:prstGeom>
          <a:noFill/>
          <a:ln>
            <a:noFill/>
          </a:ln>
        </p:spPr>
      </p:pic>
      <p:sp>
        <p:nvSpPr>
          <p:cNvPr id="396" name="Google Shape;396;g1148046fac8_0_60"/>
          <p:cNvSpPr txBox="1"/>
          <p:nvPr/>
        </p:nvSpPr>
        <p:spPr>
          <a:xfrm>
            <a:off x="198100" y="1928100"/>
            <a:ext cx="4575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différents types de mesure :</a:t>
            </a:r>
            <a:endParaRPr/>
          </a:p>
        </p:txBody>
      </p:sp>
      <p:pic>
        <p:nvPicPr>
          <p:cNvPr id="397" name="Google Shape;397;g1148046fac8_0_60"/>
          <p:cNvPicPr preferRelativeResize="0"/>
          <p:nvPr/>
        </p:nvPicPr>
        <p:blipFill rotWithShape="1">
          <a:blip r:embed="rId5">
            <a:alphaModFix/>
          </a:blip>
          <a:srcRect b="0" l="0" r="0" t="0"/>
          <a:stretch/>
        </p:blipFill>
        <p:spPr>
          <a:xfrm>
            <a:off x="8734250" y="1026550"/>
            <a:ext cx="2616525" cy="2616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148046fac8_0_74"/>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g1148046fac8_0_74"/>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pic>
        <p:nvPicPr>
          <p:cNvPr id="404" name="Google Shape;404;g1148046fac8_0_7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05" name="Google Shape;405;g1148046fac8_0_7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Le chronomètre - Types de mesure</a:t>
            </a:r>
            <a:endParaRPr sz="3200">
              <a:latin typeface="Short Stack"/>
              <a:ea typeface="Short Stack"/>
              <a:cs typeface="Short Stack"/>
              <a:sym typeface="Short Stack"/>
            </a:endParaRPr>
          </a:p>
        </p:txBody>
      </p:sp>
      <p:sp>
        <p:nvSpPr>
          <p:cNvPr id="406" name="Google Shape;406;g1148046fac8_0_74"/>
          <p:cNvSpPr txBox="1"/>
          <p:nvPr/>
        </p:nvSpPr>
        <p:spPr>
          <a:xfrm>
            <a:off x="9220500" y="865350"/>
            <a:ext cx="11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407" name="Google Shape;407;g1148046fac8_0_74"/>
          <p:cNvSpPr txBox="1"/>
          <p:nvPr/>
        </p:nvSpPr>
        <p:spPr>
          <a:xfrm>
            <a:off x="438925" y="1853550"/>
            <a:ext cx="6135600" cy="423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3200" u="sng">
                <a:solidFill>
                  <a:srgbClr val="666666"/>
                </a:solidFill>
                <a:latin typeface="Calibri"/>
                <a:ea typeface="Calibri"/>
                <a:cs typeface="Calibri"/>
                <a:sym typeface="Calibri"/>
              </a:rPr>
              <a:t>ATTENTION!!</a:t>
            </a:r>
            <a:endParaRPr sz="3200">
              <a:solidFill>
                <a:srgbClr val="666666"/>
              </a:solidFill>
              <a:latin typeface="Calibri"/>
              <a:ea typeface="Calibri"/>
              <a:cs typeface="Calibri"/>
              <a:sym typeface="Calibri"/>
            </a:endParaRPr>
          </a:p>
          <a:p>
            <a:pPr indent="0" lvl="0" marL="0" rtl="0" algn="ctr">
              <a:spcBef>
                <a:spcPts val="0"/>
              </a:spcBef>
              <a:spcAft>
                <a:spcPts val="0"/>
              </a:spcAft>
              <a:buNone/>
            </a:pPr>
            <a:r>
              <a:t/>
            </a:r>
            <a:endParaRPr sz="2100">
              <a:solidFill>
                <a:srgbClr val="666666"/>
              </a:solidFill>
              <a:latin typeface="Calibri"/>
              <a:ea typeface="Calibri"/>
              <a:cs typeface="Calibri"/>
              <a:sym typeface="Calibri"/>
            </a:endParaRPr>
          </a:p>
          <a:p>
            <a:pPr indent="0" lvl="0" marL="0" rtl="0" algn="ctr">
              <a:spcBef>
                <a:spcPts val="0"/>
              </a:spcBef>
              <a:spcAft>
                <a:spcPts val="0"/>
              </a:spcAft>
              <a:buNone/>
            </a:pPr>
            <a:r>
              <a:rPr lang="fr-FR" sz="3000">
                <a:solidFill>
                  <a:srgbClr val="666666"/>
                </a:solidFill>
                <a:latin typeface="Calibri"/>
                <a:ea typeface="Calibri"/>
                <a:cs typeface="Calibri"/>
                <a:sym typeface="Calibri"/>
              </a:rPr>
              <a:t>Les temps chronométrés dépendent des conditions de glace et des techniques de lâcher! </a:t>
            </a:r>
            <a:endParaRPr sz="3000">
              <a:solidFill>
                <a:srgbClr val="666666"/>
              </a:solidFill>
              <a:latin typeface="Calibri"/>
              <a:ea typeface="Calibri"/>
              <a:cs typeface="Calibri"/>
              <a:sym typeface="Calibri"/>
            </a:endParaRPr>
          </a:p>
          <a:p>
            <a:pPr indent="0" lvl="0" marL="0" rtl="0" algn="ctr">
              <a:spcBef>
                <a:spcPts val="0"/>
              </a:spcBef>
              <a:spcAft>
                <a:spcPts val="0"/>
              </a:spcAft>
              <a:buNone/>
            </a:pPr>
            <a:r>
              <a:t/>
            </a:r>
            <a:endParaRPr sz="3000">
              <a:solidFill>
                <a:srgbClr val="666666"/>
              </a:solidFill>
              <a:latin typeface="Calibri"/>
              <a:ea typeface="Calibri"/>
              <a:cs typeface="Calibri"/>
              <a:sym typeface="Calibri"/>
            </a:endParaRPr>
          </a:p>
          <a:p>
            <a:pPr indent="0" lvl="0" marL="0" rtl="0" algn="ctr">
              <a:spcBef>
                <a:spcPts val="0"/>
              </a:spcBef>
              <a:spcAft>
                <a:spcPts val="0"/>
              </a:spcAft>
              <a:buNone/>
            </a:pPr>
            <a:r>
              <a:rPr lang="fr-FR" sz="3000">
                <a:solidFill>
                  <a:srgbClr val="666666"/>
                </a:solidFill>
                <a:latin typeface="Calibri"/>
                <a:ea typeface="Calibri"/>
                <a:cs typeface="Calibri"/>
                <a:sym typeface="Calibri"/>
              </a:rPr>
              <a:t>Pour un même temps pris sur deux lancers identiques, le résultat du lancer peut être différent.</a:t>
            </a:r>
            <a:endParaRPr sz="3000">
              <a:solidFill>
                <a:srgbClr val="666666"/>
              </a:solidFill>
              <a:latin typeface="Calibri"/>
              <a:ea typeface="Calibri"/>
              <a:cs typeface="Calibri"/>
              <a:sym typeface="Calibri"/>
            </a:endParaRPr>
          </a:p>
        </p:txBody>
      </p:sp>
      <p:pic>
        <p:nvPicPr>
          <p:cNvPr id="408" name="Google Shape;408;g1148046fac8_0_74"/>
          <p:cNvPicPr preferRelativeResize="0"/>
          <p:nvPr/>
        </p:nvPicPr>
        <p:blipFill rotWithShape="1">
          <a:blip r:embed="rId4">
            <a:alphaModFix/>
          </a:blip>
          <a:srcRect b="38953" l="0" r="24058" t="0"/>
          <a:stretch/>
        </p:blipFill>
        <p:spPr>
          <a:xfrm>
            <a:off x="7046925" y="2898875"/>
            <a:ext cx="4514801" cy="2420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gd1d491f5c2_0_10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414" name="Google Shape;414;gd1d491f5c2_0_106"/>
          <p:cNvSpPr txBox="1"/>
          <p:nvPr/>
        </p:nvSpPr>
        <p:spPr>
          <a:xfrm>
            <a:off x="10238450" y="0"/>
            <a:ext cx="195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3</a:t>
            </a:r>
            <a:endParaRPr b="0" i="0" sz="1200" u="none" cap="none" strike="noStrike">
              <a:solidFill>
                <a:srgbClr val="000000"/>
              </a:solidFill>
              <a:latin typeface="Josefin Sans"/>
              <a:ea typeface="Josefin Sans"/>
              <a:cs typeface="Josefin Sans"/>
              <a:sym typeface="Josefin Sans"/>
            </a:endParaRPr>
          </a:p>
        </p:txBody>
      </p:sp>
      <p:sp>
        <p:nvSpPr>
          <p:cNvPr id="415" name="Google Shape;415;gd1d491f5c2_0_106"/>
          <p:cNvSpPr txBox="1"/>
          <p:nvPr/>
        </p:nvSpPr>
        <p:spPr>
          <a:xfrm>
            <a:off x="505500" y="2022000"/>
            <a:ext cx="11181000" cy="4287300"/>
          </a:xfrm>
          <a:prstGeom prst="rect">
            <a:avLst/>
          </a:prstGeom>
          <a:noFill/>
          <a:ln>
            <a:noFill/>
          </a:ln>
        </p:spPr>
        <p:txBody>
          <a:bodyPr anchorCtr="0" anchor="t" bIns="45700" lIns="91425" spcFirstLastPara="1" rIns="91425" wrap="square" tIns="45700">
            <a:noAutofit/>
          </a:bodyPr>
          <a:lstStyle/>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Le chronomètre est un outil pratique qui peut être utilisé lors des pratiques et des parties.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Pour les brosseurs, le temps court obtenu sera une référence rapide pour aider à l’appel d’une zone de garde ou de placement.</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Pour le capitaine, le temps entre les deux lignes de jeu sera une mesure précise et efficace pour confirmer la vitesse du lancer par rapport à l’objectif demandé. Il pourra partager cette information aux brosseurs pour le lancer.</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Attention : il faut être vigilant de ne pas toujours se fier au chronomètre. Avec l’expérience, notre oeil sera un bon juge pour déterminer la vitesse des pierres.</a:t>
            </a:r>
            <a:endParaRPr sz="2100">
              <a:solidFill>
                <a:srgbClr val="666666"/>
              </a:solidFill>
              <a:latin typeface="Calibri"/>
              <a:ea typeface="Calibri"/>
              <a:cs typeface="Calibri"/>
              <a:sym typeface="Calibri"/>
            </a:endParaRPr>
          </a:p>
        </p:txBody>
      </p:sp>
      <p:sp>
        <p:nvSpPr>
          <p:cNvPr id="416" name="Google Shape;416;gd1d491f5c2_0_10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417" name="Google Shape;417;gd1d491f5c2_0_10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418" name="Google Shape;418;gd1d491f5c2_0_10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g10e8e08926c_0_256"/>
          <p:cNvPicPr preferRelativeResize="0"/>
          <p:nvPr/>
        </p:nvPicPr>
        <p:blipFill>
          <a:blip r:embed="rId3">
            <a:alphaModFix amt="70000"/>
          </a:blip>
          <a:stretch>
            <a:fillRect/>
          </a:stretch>
        </p:blipFill>
        <p:spPr>
          <a:xfrm>
            <a:off x="-280450" y="-2057400"/>
            <a:ext cx="13340150" cy="8982451"/>
          </a:xfrm>
          <a:prstGeom prst="rect">
            <a:avLst/>
          </a:prstGeom>
          <a:noFill/>
          <a:ln>
            <a:noFill/>
          </a:ln>
        </p:spPr>
      </p:pic>
      <p:sp>
        <p:nvSpPr>
          <p:cNvPr id="424" name="Google Shape;424;g10e8e08926c_0_256"/>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10e8e08926c_0_256"/>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4 - LES SORTIES</a:t>
            </a:r>
            <a:endParaRPr>
              <a:latin typeface="Caveat Brush"/>
              <a:ea typeface="Caveat Brush"/>
              <a:cs typeface="Caveat Brush"/>
              <a:sym typeface="Caveat Brush"/>
            </a:endParaRPr>
          </a:p>
        </p:txBody>
      </p:sp>
      <p:pic>
        <p:nvPicPr>
          <p:cNvPr id="426" name="Google Shape;426;g10e8e08926c_0_256"/>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0e8e08926c_0_26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2" name="Google Shape;432;g10e8e08926c_0_265"/>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433" name="Google Shape;433;g10e8e08926c_0_265"/>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Les sorties - Rappel</a:t>
            </a:r>
            <a:endParaRPr sz="4300">
              <a:latin typeface="Short Stack"/>
              <a:ea typeface="Short Stack"/>
              <a:cs typeface="Short Stack"/>
              <a:sym typeface="Short Stack"/>
            </a:endParaRPr>
          </a:p>
        </p:txBody>
      </p:sp>
      <p:sp>
        <p:nvSpPr>
          <p:cNvPr id="434" name="Google Shape;434;g10e8e08926c_0_265"/>
          <p:cNvSpPr txBox="1"/>
          <p:nvPr/>
        </p:nvSpPr>
        <p:spPr>
          <a:xfrm>
            <a:off x="10287000" y="0"/>
            <a:ext cx="190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435" name="Google Shape;435;g10e8e08926c_0_265"/>
          <p:cNvSpPr txBox="1"/>
          <p:nvPr/>
        </p:nvSpPr>
        <p:spPr>
          <a:xfrm>
            <a:off x="152400" y="1775700"/>
            <a:ext cx="9454500" cy="449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Rappel d</a:t>
            </a:r>
            <a:r>
              <a:rPr b="1" i="0" lang="fr-FR" sz="2500" u="none" cap="none" strike="noStrike">
                <a:solidFill>
                  <a:srgbClr val="666666"/>
                </a:solidFill>
                <a:latin typeface="Calibri"/>
                <a:ea typeface="Calibri"/>
                <a:cs typeface="Calibri"/>
                <a:sym typeface="Calibri"/>
              </a:rPr>
              <a:t>es différents types de sorties :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Sortie </a:t>
            </a:r>
            <a:r>
              <a:rPr lang="fr-FR" sz="2100">
                <a:solidFill>
                  <a:srgbClr val="666666"/>
                </a:solidFill>
                <a:latin typeface="Calibri"/>
                <a:ea typeface="Calibri"/>
                <a:cs typeface="Calibri"/>
                <a:sym typeface="Calibri"/>
              </a:rPr>
              <a:t>ouverte</a:t>
            </a:r>
            <a:endParaRPr sz="2100">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Sortie frappé-roulé</a:t>
            </a:r>
            <a:endParaRPr sz="2100">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Sortie monté</a:t>
            </a:r>
            <a:endParaRPr sz="2100">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Sortie double ou triple</a:t>
            </a:r>
            <a:endParaRPr sz="2100">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Sortie fond de maison, bande arrière, contrôle, normale, forte et pesante</a:t>
            </a:r>
            <a:endParaRPr sz="2100">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Déplacement d’une pierre dans la zone de garde protégée mais sans la sortir du jeu ‘’tick shot’’</a:t>
            </a:r>
            <a:endParaRPr sz="2100">
              <a:solidFill>
                <a:srgbClr val="666666"/>
              </a:solidFill>
              <a:latin typeface="Calibri"/>
              <a:ea typeface="Calibri"/>
              <a:cs typeface="Calibri"/>
              <a:sym typeface="Calibri"/>
            </a:endParaRPr>
          </a:p>
        </p:txBody>
      </p:sp>
      <p:sp>
        <p:nvSpPr>
          <p:cNvPr id="436" name="Google Shape;436;g10e8e08926c_0_265"/>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37" name="Google Shape;437;g10e8e08926c_0_265"/>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1102a6170bc_0_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3" name="Google Shape;443;g1102a6170bc_0_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444" name="Google Shape;444;g1102a6170bc_0_5"/>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Sorties - Mises en situation</a:t>
            </a:r>
            <a:endParaRPr sz="3400">
              <a:latin typeface="Short Stack"/>
              <a:ea typeface="Short Stack"/>
              <a:cs typeface="Short Stack"/>
              <a:sym typeface="Short Stack"/>
            </a:endParaRPr>
          </a:p>
        </p:txBody>
      </p:sp>
      <p:sp>
        <p:nvSpPr>
          <p:cNvPr id="445" name="Google Shape;445;g1102a6170bc_0_5"/>
          <p:cNvSpPr txBox="1"/>
          <p:nvPr/>
        </p:nvSpPr>
        <p:spPr>
          <a:xfrm>
            <a:off x="10287000" y="0"/>
            <a:ext cx="190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446" name="Google Shape;446;g1102a6170bc_0_5"/>
          <p:cNvSpPr txBox="1"/>
          <p:nvPr/>
        </p:nvSpPr>
        <p:spPr>
          <a:xfrm>
            <a:off x="295650" y="1943800"/>
            <a:ext cx="9991500" cy="457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Dans ces différentes mises en situation, quelle pesanteur de sortie devrait-on privilégier et pourquoi?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100">
              <a:solidFill>
                <a:srgbClr val="666666"/>
              </a:solidFill>
              <a:latin typeface="Calibri"/>
              <a:ea typeface="Calibri"/>
              <a:cs typeface="Calibri"/>
              <a:sym typeface="Calibri"/>
            </a:endParaRPr>
          </a:p>
          <a:p>
            <a:pPr indent="-361950" lvl="0" marL="457200" rtl="0" algn="l">
              <a:lnSpc>
                <a:spcPct val="150000"/>
              </a:lnSpc>
              <a:spcBef>
                <a:spcPts val="48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Premier bout, dernière pierre. Notre équipe veut faire un bout nul et il n’y a qu’une seule pierre adverse dans la maison. </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Dernière pierre du bout, partie égale et l’équipe adverse à cinq pierres dans la maison contre aucune pour notre équipe. Notre capitaine décide de jouer une sortie de pierre. </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Dernière pierre du dernier bout, partie égale. Une seule pierre de l’adversaire sur le bouton à moitié caché par un garde.</a:t>
            </a:r>
            <a:endParaRPr b="1" sz="2100">
              <a:solidFill>
                <a:srgbClr val="666666"/>
              </a:solidFill>
              <a:latin typeface="Calibri"/>
              <a:ea typeface="Calibri"/>
              <a:cs typeface="Calibri"/>
              <a:sym typeface="Calibri"/>
            </a:endParaRPr>
          </a:p>
        </p:txBody>
      </p:sp>
      <p:sp>
        <p:nvSpPr>
          <p:cNvPr id="447" name="Google Shape;447;g1102a6170bc_0_5"/>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48" name="Google Shape;448;g1102a6170bc_0_5"/>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1148046fac8_0_97"/>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4" name="Google Shape;454;g1148046fac8_0_9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55" name="Google Shape;455;g1148046fac8_0_97"/>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Sorties - Mises en situation</a:t>
            </a:r>
            <a:endParaRPr sz="3400">
              <a:latin typeface="Short Stack"/>
              <a:ea typeface="Short Stack"/>
              <a:cs typeface="Short Stack"/>
              <a:sym typeface="Short Stack"/>
            </a:endParaRPr>
          </a:p>
        </p:txBody>
      </p:sp>
      <p:sp>
        <p:nvSpPr>
          <p:cNvPr id="456" name="Google Shape;456;g1148046fac8_0_97"/>
          <p:cNvSpPr txBox="1"/>
          <p:nvPr/>
        </p:nvSpPr>
        <p:spPr>
          <a:xfrm>
            <a:off x="10287000" y="0"/>
            <a:ext cx="190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457" name="Google Shape;457;g1148046fac8_0_97"/>
          <p:cNvSpPr txBox="1"/>
          <p:nvPr/>
        </p:nvSpPr>
        <p:spPr>
          <a:xfrm>
            <a:off x="295650" y="1639000"/>
            <a:ext cx="11106900" cy="47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Réponses :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100">
              <a:solidFill>
                <a:srgbClr val="666666"/>
              </a:solidFill>
              <a:latin typeface="Calibri"/>
              <a:ea typeface="Calibri"/>
              <a:cs typeface="Calibri"/>
              <a:sym typeface="Calibri"/>
            </a:endParaRPr>
          </a:p>
          <a:p>
            <a:pPr indent="-361950" lvl="0" marL="457200" rtl="0" algn="l">
              <a:lnSpc>
                <a:spcPct val="150000"/>
              </a:lnSpc>
              <a:spcBef>
                <a:spcPts val="48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On devrait opter pour un poids de sortie normale ou normale forte afin de sortir la pierre adverse et que notre pierre ait plus de momentum pour sortir du jeu pour réaliser le bout nul.</a:t>
            </a:r>
            <a:r>
              <a:rPr lang="fr-FR" sz="2100">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a:p>
            <a:pPr indent="-361950" lvl="0" marL="4572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Étant donné qu’il y a beaucoup de pierres de l’adversaire en jeu et que la partie est égale, on ne veut pas trop prendre de risque. On optera pour une pesanteur contrôle ou bande arrière afin de mieux contrôler la trajectoire et rester en jeu après le contact.</a:t>
            </a:r>
            <a:endParaRPr sz="2100">
              <a:solidFill>
                <a:srgbClr val="666666"/>
              </a:solidFill>
              <a:latin typeface="Calibri"/>
              <a:ea typeface="Calibri"/>
              <a:cs typeface="Calibri"/>
              <a:sym typeface="Calibri"/>
            </a:endParaRPr>
          </a:p>
          <a:p>
            <a:pPr indent="-361950" lvl="0" marL="457200" rtl="0" algn="l">
              <a:lnSpc>
                <a:spcPct val="150000"/>
              </a:lnSpc>
              <a:spcBef>
                <a:spcPts val="48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Ici, il serait préférable de jouer une pesanteur de ligne arrière ou bloc de départ afin de bien contrôler la trajectoire de la pierre. Nous n’avons pas besoin de sortir la pierre adverse de la zone de jeu pour marquer le point.</a:t>
            </a:r>
            <a:endParaRPr b="1" sz="2100">
              <a:solidFill>
                <a:srgbClr val="666666"/>
              </a:solidFill>
              <a:latin typeface="Calibri"/>
              <a:ea typeface="Calibri"/>
              <a:cs typeface="Calibri"/>
              <a:sym typeface="Calibri"/>
            </a:endParaRPr>
          </a:p>
        </p:txBody>
      </p:sp>
      <p:sp>
        <p:nvSpPr>
          <p:cNvPr id="458" name="Google Shape;458;g1148046fac8_0_97"/>
          <p:cNvSpPr txBox="1"/>
          <p:nvPr/>
        </p:nvSpPr>
        <p:spPr>
          <a:xfrm>
            <a:off x="9499375" y="8683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59" name="Google Shape;459;g1148046fac8_0_97"/>
          <p:cNvSpPr txBox="1"/>
          <p:nvPr/>
        </p:nvSpPr>
        <p:spPr>
          <a:xfrm>
            <a:off x="10129475" y="10207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1102a6170bc_0_17"/>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5" name="Google Shape;465;g1102a6170bc_0_1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466" name="Google Shape;466;g1102a6170bc_0_17"/>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2800">
                <a:latin typeface="Short Stack"/>
                <a:ea typeface="Short Stack"/>
                <a:cs typeface="Short Stack"/>
                <a:sym typeface="Short Stack"/>
              </a:rPr>
              <a:t>Les sorties - Ajustements techniques</a:t>
            </a:r>
            <a:endParaRPr sz="2400">
              <a:latin typeface="Short Stack"/>
              <a:ea typeface="Short Stack"/>
              <a:cs typeface="Short Stack"/>
              <a:sym typeface="Short Stack"/>
            </a:endParaRPr>
          </a:p>
        </p:txBody>
      </p:sp>
      <p:sp>
        <p:nvSpPr>
          <p:cNvPr id="467" name="Google Shape;467;g1102a6170bc_0_17"/>
          <p:cNvSpPr txBox="1"/>
          <p:nvPr/>
        </p:nvSpPr>
        <p:spPr>
          <a:xfrm>
            <a:off x="10287000" y="0"/>
            <a:ext cx="190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468" name="Google Shape;468;g1102a6170bc_0_17"/>
          <p:cNvSpPr txBox="1"/>
          <p:nvPr/>
        </p:nvSpPr>
        <p:spPr>
          <a:xfrm>
            <a:off x="141750" y="2669175"/>
            <a:ext cx="9033600" cy="41949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Augmenter l’élan arrière en reculant légèrement plus loin tout en gardant les hanches parallèles à la glace. Ce mouvement permettra une meilleure propulsion vers l’avant (le transfert de poids).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Après la pause, transférer le poids vers l’avant et le haut du corps en retardant le mouvement avant du pied glisseur.</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Débuter le mouvement de poussée de la pierre sur l’axe de lancer avant d’avancer le pied glisseur.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Accroître la poussée de la jambe depuis le bloc de départ.</a:t>
            </a:r>
            <a:endParaRPr b="1" sz="2100">
              <a:solidFill>
                <a:srgbClr val="666666"/>
              </a:solidFill>
              <a:latin typeface="Calibri"/>
              <a:ea typeface="Calibri"/>
              <a:cs typeface="Calibri"/>
              <a:sym typeface="Calibri"/>
            </a:endParaRPr>
          </a:p>
        </p:txBody>
      </p:sp>
      <p:sp>
        <p:nvSpPr>
          <p:cNvPr id="469" name="Google Shape;469;g1102a6170bc_0_17"/>
          <p:cNvSpPr txBox="1"/>
          <p:nvPr/>
        </p:nvSpPr>
        <p:spPr>
          <a:xfrm>
            <a:off x="9499375" y="8683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70" name="Google Shape;470;g1102a6170bc_0_17"/>
          <p:cNvSpPr txBox="1"/>
          <p:nvPr/>
        </p:nvSpPr>
        <p:spPr>
          <a:xfrm>
            <a:off x="10129475" y="102070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471" name="Google Shape;471;g1102a6170bc_0_17"/>
          <p:cNvSpPr txBox="1"/>
          <p:nvPr/>
        </p:nvSpPr>
        <p:spPr>
          <a:xfrm>
            <a:off x="141750" y="1686888"/>
            <a:ext cx="7446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ajustements techniques des étapes du lancer pour une sortie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1102a6170bc_0_30"/>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g1102a6170bc_0_30"/>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pic>
        <p:nvPicPr>
          <p:cNvPr id="478" name="Google Shape;478;g1102a6170bc_0_3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479" name="Google Shape;479;g1102a6170bc_0_3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100">
                <a:latin typeface="Short Stack"/>
                <a:ea typeface="Short Stack"/>
                <a:cs typeface="Short Stack"/>
                <a:sym typeface="Short Stack"/>
              </a:rPr>
              <a:t>Les angles - Alignement des sorties</a:t>
            </a:r>
            <a:endParaRPr sz="3100">
              <a:latin typeface="Short Stack"/>
              <a:ea typeface="Short Stack"/>
              <a:cs typeface="Short Stack"/>
              <a:sym typeface="Short Stack"/>
            </a:endParaRPr>
          </a:p>
        </p:txBody>
      </p:sp>
      <p:sp>
        <p:nvSpPr>
          <p:cNvPr id="480" name="Google Shape;480;g1102a6170bc_0_30"/>
          <p:cNvSpPr txBox="1"/>
          <p:nvPr/>
        </p:nvSpPr>
        <p:spPr>
          <a:xfrm>
            <a:off x="304800" y="1775700"/>
            <a:ext cx="83820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L’alignement des sorties </a:t>
            </a:r>
            <a:r>
              <a:rPr lang="fr-FR" sz="2500">
                <a:solidFill>
                  <a:srgbClr val="666666"/>
                </a:solidFill>
                <a:latin typeface="Calibri"/>
                <a:ea typeface="Calibri"/>
                <a:cs typeface="Calibri"/>
                <a:sym typeface="Calibri"/>
              </a:rPr>
              <a:t>: </a:t>
            </a:r>
            <a:endParaRPr sz="25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Lorsqu’on aligne une sortie quelconque, on commence avec la dernière pierre à frapper (figure 1).</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capitaine commence par la pierre “A” et trace une ligne jusqu’au centre de la pierre “B” vers le bord extérieur. C’est là où vous voulez que la pierre lancée fasse contact. </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Rappelez-vous que si vous enlevez la pierre “A”, alors le point de départ n’est plus le centre de “A” mais plutôt le bord extérieur.</a:t>
            </a:r>
            <a:endParaRPr sz="2100">
              <a:solidFill>
                <a:srgbClr val="666666"/>
              </a:solidFill>
              <a:latin typeface="Calibri"/>
              <a:ea typeface="Calibri"/>
              <a:cs typeface="Calibri"/>
              <a:sym typeface="Calibri"/>
            </a:endParaRPr>
          </a:p>
        </p:txBody>
      </p:sp>
      <p:pic>
        <p:nvPicPr>
          <p:cNvPr id="481" name="Google Shape;481;g1102a6170bc_0_30"/>
          <p:cNvPicPr preferRelativeResize="0"/>
          <p:nvPr/>
        </p:nvPicPr>
        <p:blipFill rotWithShape="1">
          <a:blip r:embed="rId4">
            <a:alphaModFix/>
          </a:blip>
          <a:srcRect b="2581" l="1586" r="2857" t="0"/>
          <a:stretch/>
        </p:blipFill>
        <p:spPr>
          <a:xfrm>
            <a:off x="8732525" y="1535325"/>
            <a:ext cx="2752350" cy="4252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0da257bab0_1_11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 name="Google Shape;111;g10da257bab0_1_11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112" name="Google Shape;112;g10da257bab0_1_119"/>
          <p:cNvSpPr txBox="1"/>
          <p:nvPr>
            <p:ph type="title"/>
          </p:nvPr>
        </p:nvSpPr>
        <p:spPr>
          <a:xfrm>
            <a:off x="91225" y="339300"/>
            <a:ext cx="3432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Objectifs</a:t>
            </a:r>
            <a:endParaRPr sz="4700">
              <a:latin typeface="Short Stack"/>
              <a:ea typeface="Short Stack"/>
              <a:cs typeface="Short Stack"/>
              <a:sym typeface="Short Stack"/>
            </a:endParaRPr>
          </a:p>
        </p:txBody>
      </p:sp>
      <p:sp>
        <p:nvSpPr>
          <p:cNvPr id="113" name="Google Shape;113;g10da257bab0_1_119"/>
          <p:cNvSpPr txBox="1"/>
          <p:nvPr/>
        </p:nvSpPr>
        <p:spPr>
          <a:xfrm>
            <a:off x="382800" y="2123925"/>
            <a:ext cx="11298900" cy="380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Objectifs du programme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Apprentissage des technique de base du curling</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une expérience positive</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un environnement sécuritaire et encadré par des moniteurs</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des séances de développement au niveau récréatif</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Permettre à tous les participants de viser un niveau de jeu intermédiaire à la fin du niveau 4</a:t>
            </a:r>
            <a:endParaRPr b="0" i="0" sz="2100" u="none" cap="none" strike="noStrike">
              <a:solidFill>
                <a:srgbClr val="666666"/>
              </a:solidFill>
              <a:latin typeface="Calibri"/>
              <a:ea typeface="Calibri"/>
              <a:cs typeface="Calibri"/>
              <a:sym typeface="Calibri"/>
            </a:endParaRPr>
          </a:p>
        </p:txBody>
      </p:sp>
      <p:sp>
        <p:nvSpPr>
          <p:cNvPr id="114" name="Google Shape;114;g10da257bab0_1_11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1148046fac8_0_11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g1148046fac8_0_114"/>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pic>
        <p:nvPicPr>
          <p:cNvPr id="488" name="Google Shape;488;g1148046fac8_0_11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89" name="Google Shape;489;g1148046fac8_0_11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900">
                <a:latin typeface="Short Stack"/>
                <a:ea typeface="Short Stack"/>
                <a:cs typeface="Short Stack"/>
                <a:sym typeface="Short Stack"/>
              </a:rPr>
              <a:t>Les angles - Doubles et triples sorties</a:t>
            </a:r>
            <a:endParaRPr sz="2700">
              <a:latin typeface="Short Stack"/>
              <a:ea typeface="Short Stack"/>
              <a:cs typeface="Short Stack"/>
              <a:sym typeface="Short Stack"/>
            </a:endParaRPr>
          </a:p>
        </p:txBody>
      </p:sp>
      <p:sp>
        <p:nvSpPr>
          <p:cNvPr id="490" name="Google Shape;490;g1148046fac8_0_114"/>
          <p:cNvSpPr txBox="1"/>
          <p:nvPr/>
        </p:nvSpPr>
        <p:spPr>
          <a:xfrm>
            <a:off x="304800" y="1775700"/>
            <a:ext cx="83820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fr-FR" sz="2500">
                <a:solidFill>
                  <a:srgbClr val="666666"/>
                </a:solidFill>
                <a:latin typeface="Calibri"/>
                <a:ea typeface="Calibri"/>
                <a:cs typeface="Calibri"/>
                <a:sym typeface="Calibri"/>
              </a:rPr>
              <a:t>Les doubles et les triples sorties </a:t>
            </a:r>
            <a:r>
              <a:rPr lang="fr-FR" sz="2500">
                <a:solidFill>
                  <a:srgbClr val="666666"/>
                </a:solidFill>
                <a:latin typeface="Calibri"/>
                <a:ea typeface="Calibri"/>
                <a:cs typeface="Calibri"/>
                <a:sym typeface="Calibri"/>
              </a:rPr>
              <a:t>: </a:t>
            </a:r>
            <a:endParaRPr sz="2500">
              <a:solidFill>
                <a:srgbClr val="666666"/>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Lorsque vous alignez les sorties triples (figure 1B), la même méthode s’applique.</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Commencez au bord de la pierre “A” en direction du centre de la pierre “B” vers le bord extérieur.</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À partir de ce point, traversez le centre de la pierre “C”.</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Le bord extérieur de la pierre “C” sera le point de contact de la pierre lancée.</a:t>
            </a:r>
            <a:endParaRPr b="1" sz="2100">
              <a:solidFill>
                <a:srgbClr val="666666"/>
              </a:solidFill>
              <a:latin typeface="Calibri"/>
              <a:ea typeface="Calibri"/>
              <a:cs typeface="Calibri"/>
              <a:sym typeface="Calibri"/>
            </a:endParaRPr>
          </a:p>
        </p:txBody>
      </p:sp>
      <p:pic>
        <p:nvPicPr>
          <p:cNvPr id="491" name="Google Shape;491;g1148046fac8_0_114"/>
          <p:cNvPicPr preferRelativeResize="0"/>
          <p:nvPr/>
        </p:nvPicPr>
        <p:blipFill rotWithShape="1">
          <a:blip r:embed="rId4">
            <a:alphaModFix/>
          </a:blip>
          <a:srcRect b="2771" l="0" r="0" t="0"/>
          <a:stretch/>
        </p:blipFill>
        <p:spPr>
          <a:xfrm>
            <a:off x="8796500" y="1457025"/>
            <a:ext cx="2654200" cy="4273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g1148046fac8_0_12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g1148046fac8_0_124"/>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pic>
        <p:nvPicPr>
          <p:cNvPr id="498" name="Google Shape;498;g1148046fac8_0_12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499" name="Google Shape;499;g1148046fac8_0_12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300">
                <a:latin typeface="Short Stack"/>
                <a:ea typeface="Short Stack"/>
                <a:cs typeface="Short Stack"/>
                <a:sym typeface="Short Stack"/>
              </a:rPr>
              <a:t>Les angles prononcés et plats - Doubles sorties</a:t>
            </a:r>
            <a:endParaRPr sz="3100">
              <a:latin typeface="Short Stack"/>
              <a:ea typeface="Short Stack"/>
              <a:cs typeface="Short Stack"/>
              <a:sym typeface="Short Stack"/>
            </a:endParaRPr>
          </a:p>
        </p:txBody>
      </p:sp>
      <p:sp>
        <p:nvSpPr>
          <p:cNvPr id="500" name="Google Shape;500;g1148046fac8_0_124"/>
          <p:cNvSpPr txBox="1"/>
          <p:nvPr/>
        </p:nvSpPr>
        <p:spPr>
          <a:xfrm>
            <a:off x="304800" y="1928100"/>
            <a:ext cx="8382000" cy="457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Doubles sorties à angle prononcé ou à angle plat (frapper à l’intérieur ou à l’extérieur) : </a:t>
            </a:r>
            <a:endParaRPr sz="25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Ce genre de coup vise à faire une double sortie et à ce que la pierre lancée demeure en jeu.</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Il faut d’abord diviser le quart de cercle supérieur à un angle de 45 degrés.</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Si la pierre initiale est entre 0 et 45 degrés (pierre B), il faut alors frapper la pierre à l’intérieur. C’est ce qu’on appelle un </a:t>
            </a:r>
            <a:r>
              <a:rPr b="1" lang="fr-FR" sz="2100">
                <a:solidFill>
                  <a:srgbClr val="666666"/>
                </a:solidFill>
                <a:latin typeface="Calibri"/>
                <a:ea typeface="Calibri"/>
                <a:cs typeface="Calibri"/>
                <a:sym typeface="Calibri"/>
              </a:rPr>
              <a:t>angle plat.</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Si la pierre initiale est entre 45 et 90 degrés (pierre C), il faut alors frapper la pierre à l’extérieur. C’est ce qu’on appelle un </a:t>
            </a:r>
            <a:r>
              <a:rPr b="1" lang="fr-FR" sz="2100">
                <a:solidFill>
                  <a:srgbClr val="666666"/>
                </a:solidFill>
                <a:latin typeface="Calibri"/>
                <a:ea typeface="Calibri"/>
                <a:cs typeface="Calibri"/>
                <a:sym typeface="Calibri"/>
              </a:rPr>
              <a:t>angle prononcé</a:t>
            </a:r>
            <a:r>
              <a:rPr lang="fr-FR" sz="2100">
                <a:solidFill>
                  <a:srgbClr val="666666"/>
                </a:solidFill>
                <a:latin typeface="Calibri"/>
                <a:ea typeface="Calibri"/>
                <a:cs typeface="Calibri"/>
                <a:sym typeface="Calibri"/>
              </a:rPr>
              <a:t>.</a:t>
            </a:r>
            <a:r>
              <a:rPr lang="fr-FR" sz="2100">
                <a:solidFill>
                  <a:schemeClr val="dk1"/>
                </a:solidFill>
                <a:latin typeface="Calibri"/>
                <a:ea typeface="Calibri"/>
                <a:cs typeface="Calibri"/>
                <a:sym typeface="Calibri"/>
              </a:rPr>
              <a:t> </a:t>
            </a:r>
            <a:endParaRPr b="1" sz="2100">
              <a:solidFill>
                <a:srgbClr val="666666"/>
              </a:solidFill>
              <a:latin typeface="Calibri"/>
              <a:ea typeface="Calibri"/>
              <a:cs typeface="Calibri"/>
              <a:sym typeface="Calibri"/>
            </a:endParaRPr>
          </a:p>
        </p:txBody>
      </p:sp>
      <p:pic>
        <p:nvPicPr>
          <p:cNvPr id="501" name="Google Shape;501;g1148046fac8_0_124"/>
          <p:cNvPicPr preferRelativeResize="0"/>
          <p:nvPr/>
        </p:nvPicPr>
        <p:blipFill rotWithShape="1">
          <a:blip r:embed="rId4">
            <a:alphaModFix/>
          </a:blip>
          <a:srcRect b="0" l="0" r="0" t="0"/>
          <a:stretch/>
        </p:blipFill>
        <p:spPr>
          <a:xfrm>
            <a:off x="8686809" y="1487719"/>
            <a:ext cx="2762869" cy="418735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1148046fac8_0_13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g1148046fac8_0_134"/>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pic>
        <p:nvPicPr>
          <p:cNvPr id="508" name="Google Shape;508;g1148046fac8_0_13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509" name="Google Shape;509;g1148046fac8_0_13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300">
                <a:latin typeface="Short Stack"/>
                <a:ea typeface="Short Stack"/>
                <a:cs typeface="Short Stack"/>
                <a:sym typeface="Short Stack"/>
              </a:rPr>
              <a:t>Les angles prononcés et plats - Doubles sorties</a:t>
            </a:r>
            <a:endParaRPr sz="3100">
              <a:latin typeface="Short Stack"/>
              <a:ea typeface="Short Stack"/>
              <a:cs typeface="Short Stack"/>
              <a:sym typeface="Short Stack"/>
            </a:endParaRPr>
          </a:p>
        </p:txBody>
      </p:sp>
      <p:sp>
        <p:nvSpPr>
          <p:cNvPr id="510" name="Google Shape;510;g1148046fac8_0_134"/>
          <p:cNvSpPr txBox="1"/>
          <p:nvPr/>
        </p:nvSpPr>
        <p:spPr>
          <a:xfrm>
            <a:off x="304800" y="2080500"/>
            <a:ext cx="7348800" cy="30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fr-FR" sz="2100">
                <a:solidFill>
                  <a:srgbClr val="666666"/>
                </a:solidFill>
                <a:latin typeface="Calibri"/>
                <a:ea typeface="Calibri"/>
                <a:cs typeface="Calibri"/>
                <a:sym typeface="Calibri"/>
              </a:rPr>
              <a:t>Alignement des doubles sorties à angle plat </a:t>
            </a:r>
            <a:r>
              <a:rPr lang="fr-FR" sz="2100">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2100">
              <a:solidFill>
                <a:schemeClr val="dk1"/>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L’utilisation de balais est une excellente façon d’aligner une sortie double à angle plat pendant l’entraînement.</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Ce n’est toutefois pas admis lors d’une partie.</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On doit donc visualiser des lignes imaginaires afin de connaître le point d’impact.</a:t>
            </a:r>
            <a:endParaRPr b="1" sz="2100">
              <a:solidFill>
                <a:srgbClr val="666666"/>
              </a:solidFill>
              <a:latin typeface="Calibri"/>
              <a:ea typeface="Calibri"/>
              <a:cs typeface="Calibri"/>
              <a:sym typeface="Calibri"/>
            </a:endParaRPr>
          </a:p>
        </p:txBody>
      </p:sp>
      <p:pic>
        <p:nvPicPr>
          <p:cNvPr id="511" name="Google Shape;511;g1148046fac8_0_134"/>
          <p:cNvPicPr preferRelativeResize="0"/>
          <p:nvPr/>
        </p:nvPicPr>
        <p:blipFill rotWithShape="1">
          <a:blip r:embed="rId4">
            <a:alphaModFix/>
          </a:blip>
          <a:srcRect b="0" l="0" r="0" t="0"/>
          <a:stretch/>
        </p:blipFill>
        <p:spPr>
          <a:xfrm>
            <a:off x="8548203" y="1547667"/>
            <a:ext cx="2926917" cy="431792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1148046fac8_0_14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1148046fac8_0_144"/>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pic>
        <p:nvPicPr>
          <p:cNvPr id="518" name="Google Shape;518;g1148046fac8_0_14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519" name="Google Shape;519;g1148046fac8_0_14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200">
                <a:latin typeface="Short Stack"/>
                <a:ea typeface="Short Stack"/>
                <a:cs typeface="Short Stack"/>
                <a:sym typeface="Short Stack"/>
              </a:rPr>
              <a:t>L’effet de traînée</a:t>
            </a:r>
            <a:endParaRPr sz="4000">
              <a:latin typeface="Short Stack"/>
              <a:ea typeface="Short Stack"/>
              <a:cs typeface="Short Stack"/>
              <a:sym typeface="Short Stack"/>
            </a:endParaRPr>
          </a:p>
        </p:txBody>
      </p:sp>
      <p:sp>
        <p:nvSpPr>
          <p:cNvPr id="520" name="Google Shape;520;g1148046fac8_0_144"/>
          <p:cNvSpPr txBox="1"/>
          <p:nvPr/>
        </p:nvSpPr>
        <p:spPr>
          <a:xfrm>
            <a:off x="144475" y="1623300"/>
            <a:ext cx="7724700" cy="12513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On doit regarder où frapper la deuxième pierre</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Fonctionne seulement si les deux pierres sont à 2 pouces ou moins l’une de l’autre. </a:t>
            </a:r>
            <a:endParaRPr sz="2100">
              <a:solidFill>
                <a:srgbClr val="666666"/>
              </a:solidFill>
            </a:endParaRPr>
          </a:p>
        </p:txBody>
      </p:sp>
      <p:pic>
        <p:nvPicPr>
          <p:cNvPr id="521" name="Google Shape;521;g1148046fac8_0_144"/>
          <p:cNvPicPr preferRelativeResize="0"/>
          <p:nvPr/>
        </p:nvPicPr>
        <p:blipFill rotWithShape="1">
          <a:blip r:embed="rId4">
            <a:alphaModFix/>
          </a:blip>
          <a:srcRect b="0" l="0" r="0" t="0"/>
          <a:stretch/>
        </p:blipFill>
        <p:spPr>
          <a:xfrm rot="-5400000">
            <a:off x="3465363" y="2182563"/>
            <a:ext cx="3708849" cy="5098775"/>
          </a:xfrm>
          <a:prstGeom prst="rect">
            <a:avLst/>
          </a:prstGeom>
          <a:noFill/>
          <a:ln>
            <a:noFill/>
          </a:ln>
        </p:spPr>
      </p:pic>
      <p:pic>
        <p:nvPicPr>
          <p:cNvPr id="522" name="Google Shape;522;g1148046fac8_0_144"/>
          <p:cNvPicPr preferRelativeResize="0"/>
          <p:nvPr/>
        </p:nvPicPr>
        <p:blipFill rotWithShape="1">
          <a:blip r:embed="rId5">
            <a:alphaModFix/>
          </a:blip>
          <a:srcRect b="0" l="0" r="0" t="0"/>
          <a:stretch/>
        </p:blipFill>
        <p:spPr>
          <a:xfrm rot="-5400000">
            <a:off x="7658461" y="2731244"/>
            <a:ext cx="4436768" cy="2304257"/>
          </a:xfrm>
          <a:prstGeom prst="rect">
            <a:avLst/>
          </a:prstGeom>
          <a:noFill/>
          <a:ln>
            <a:noFill/>
          </a:ln>
        </p:spPr>
      </p:pic>
      <p:sp>
        <p:nvSpPr>
          <p:cNvPr id="523" name="Google Shape;523;g1148046fac8_0_144"/>
          <p:cNvSpPr txBox="1"/>
          <p:nvPr/>
        </p:nvSpPr>
        <p:spPr>
          <a:xfrm>
            <a:off x="312875" y="479955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
        <p:nvSpPr>
          <p:cNvPr id="524" name="Google Shape;524;g1148046fac8_0_144"/>
          <p:cNvSpPr txBox="1"/>
          <p:nvPr/>
        </p:nvSpPr>
        <p:spPr>
          <a:xfrm>
            <a:off x="942975" y="4951950"/>
            <a:ext cx="101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1148046fac8_0_159"/>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1148046fac8_0_159"/>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pic>
        <p:nvPicPr>
          <p:cNvPr id="531" name="Google Shape;531;g1148046fac8_0_15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532" name="Google Shape;532;g1148046fac8_0_15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200">
                <a:latin typeface="Short Stack"/>
                <a:ea typeface="Short Stack"/>
                <a:cs typeface="Short Stack"/>
                <a:sym typeface="Short Stack"/>
              </a:rPr>
              <a:t>Vidéos comparatifs</a:t>
            </a:r>
            <a:endParaRPr sz="4000">
              <a:latin typeface="Short Stack"/>
              <a:ea typeface="Short Stack"/>
              <a:cs typeface="Short Stack"/>
              <a:sym typeface="Short Stack"/>
            </a:endParaRPr>
          </a:p>
        </p:txBody>
      </p:sp>
      <p:sp>
        <p:nvSpPr>
          <p:cNvPr id="533" name="Google Shape;533;g1148046fac8_0_159"/>
          <p:cNvSpPr txBox="1"/>
          <p:nvPr/>
        </p:nvSpPr>
        <p:spPr>
          <a:xfrm>
            <a:off x="1546675" y="2277500"/>
            <a:ext cx="1674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u="sng">
                <a:solidFill>
                  <a:srgbClr val="666666"/>
                </a:solidFill>
                <a:latin typeface="Calibri"/>
                <a:ea typeface="Calibri"/>
                <a:cs typeface="Calibri"/>
                <a:sym typeface="Calibri"/>
              </a:rPr>
              <a:t>Placement</a:t>
            </a:r>
            <a:endParaRPr b="1" sz="2500" u="sng">
              <a:solidFill>
                <a:srgbClr val="666666"/>
              </a:solidFill>
              <a:latin typeface="Calibri"/>
              <a:ea typeface="Calibri"/>
              <a:cs typeface="Calibri"/>
              <a:sym typeface="Calibri"/>
            </a:endParaRPr>
          </a:p>
        </p:txBody>
      </p:sp>
      <p:sp>
        <p:nvSpPr>
          <p:cNvPr id="534" name="Google Shape;534;g1148046fac8_0_159"/>
          <p:cNvSpPr txBox="1"/>
          <p:nvPr/>
        </p:nvSpPr>
        <p:spPr>
          <a:xfrm>
            <a:off x="8559050" y="2268725"/>
            <a:ext cx="988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u="sng">
                <a:solidFill>
                  <a:srgbClr val="666666"/>
                </a:solidFill>
                <a:latin typeface="Calibri"/>
                <a:ea typeface="Calibri"/>
                <a:cs typeface="Calibri"/>
                <a:sym typeface="Calibri"/>
              </a:rPr>
              <a:t>Sortie</a:t>
            </a:r>
            <a:endParaRPr b="1" sz="2500" u="sng">
              <a:solidFill>
                <a:srgbClr val="666666"/>
              </a:solidFill>
              <a:latin typeface="Calibri"/>
              <a:ea typeface="Calibri"/>
              <a:cs typeface="Calibri"/>
              <a:sym typeface="Calibri"/>
            </a:endParaRPr>
          </a:p>
        </p:txBody>
      </p:sp>
      <p:cxnSp>
        <p:nvCxnSpPr>
          <p:cNvPr id="535" name="Google Shape;535;g1148046fac8_0_159"/>
          <p:cNvCxnSpPr/>
          <p:nvPr/>
        </p:nvCxnSpPr>
        <p:spPr>
          <a:xfrm>
            <a:off x="5653425" y="2530925"/>
            <a:ext cx="27600" cy="3004200"/>
          </a:xfrm>
          <a:prstGeom prst="straightConnector1">
            <a:avLst/>
          </a:prstGeom>
          <a:noFill/>
          <a:ln cap="flat" cmpd="sng" w="19050">
            <a:solidFill>
              <a:schemeClr val="dk1"/>
            </a:solidFill>
            <a:prstDash val="solid"/>
            <a:round/>
            <a:headEnd len="sm" w="sm" type="none"/>
            <a:tailEnd len="sm" w="sm" type="none"/>
          </a:ln>
        </p:spPr>
      </p:cxnSp>
      <p:pic>
        <p:nvPicPr>
          <p:cNvPr descr="SUBSCRIBE to the Curling Canada YouTube Channel: http://bit.ly/1zErkbr&#10;&#10;Check out and follow our social accounts!&#10;&#10;http://facebook.com/curlingcanada&#10;http://twitter.com/curlingcanada&#10;http://instagram.com/ccacurling&#10;&#10;http://curling.ca" id="536" name="Google Shape;536;g1148046fac8_0_159" title="Brad Gushue - Thin Triple Takeout - 2016 Pinty's Skins Game">
            <a:hlinkClick r:id="rId4"/>
          </p:cNvPr>
          <p:cNvPicPr preferRelativeResize="0"/>
          <p:nvPr/>
        </p:nvPicPr>
        <p:blipFill>
          <a:blip r:embed="rId5">
            <a:alphaModFix/>
          </a:blip>
          <a:stretch>
            <a:fillRect/>
          </a:stretch>
        </p:blipFill>
        <p:spPr>
          <a:xfrm>
            <a:off x="7050650" y="2895800"/>
            <a:ext cx="4005600" cy="3004200"/>
          </a:xfrm>
          <a:prstGeom prst="rect">
            <a:avLst/>
          </a:prstGeom>
          <a:noFill/>
          <a:ln>
            <a:noFill/>
          </a:ln>
        </p:spPr>
      </p:pic>
      <p:pic>
        <p:nvPicPr>
          <p:cNvPr descr="Kevin Martin draws to the button vs. Jeff Stoughton to tie the game." id="537" name="Google Shape;537;g1148046fac8_0_159" title="Kevin Martin - 2013 Tim Hortons Brier - Draw to the Button">
            <a:hlinkClick r:id="rId6"/>
          </p:cNvPr>
          <p:cNvPicPr preferRelativeResize="0"/>
          <p:nvPr/>
        </p:nvPicPr>
        <p:blipFill>
          <a:blip r:embed="rId7">
            <a:alphaModFix/>
          </a:blip>
          <a:stretch>
            <a:fillRect/>
          </a:stretch>
        </p:blipFill>
        <p:spPr>
          <a:xfrm>
            <a:off x="380875" y="2895800"/>
            <a:ext cx="4005600" cy="3004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g10cab4fc2cb_0_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543" name="Google Shape;543;g10cab4fc2cb_0_0"/>
          <p:cNvSpPr txBox="1"/>
          <p:nvPr/>
        </p:nvSpPr>
        <p:spPr>
          <a:xfrm>
            <a:off x="10276775" y="0"/>
            <a:ext cx="191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544" name="Google Shape;544;g10cab4fc2cb_0_0"/>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545" name="Google Shape;545;g10cab4fc2cb_0_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546" name="Google Shape;546;g10cab4fc2cb_0_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g10cab4fc2cb_0_0"/>
          <p:cNvSpPr txBox="1"/>
          <p:nvPr/>
        </p:nvSpPr>
        <p:spPr>
          <a:xfrm>
            <a:off x="457200" y="2068725"/>
            <a:ext cx="10972800" cy="39468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Afin de réaliser différents types de sorties, il est important de bien maîtriser les différentes étapes du lancer afin d’augmenter notre équilibre à la glissade.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Pour </a:t>
            </a:r>
            <a:r>
              <a:rPr lang="fr-FR" sz="2100">
                <a:solidFill>
                  <a:srgbClr val="666666"/>
                </a:solidFill>
                <a:latin typeface="Calibri"/>
                <a:ea typeface="Calibri"/>
                <a:cs typeface="Calibri"/>
                <a:sym typeface="Calibri"/>
              </a:rPr>
              <a:t>tous</a:t>
            </a:r>
            <a:r>
              <a:rPr lang="fr-FR" sz="2100">
                <a:solidFill>
                  <a:srgbClr val="666666"/>
                </a:solidFill>
                <a:latin typeface="Calibri"/>
                <a:ea typeface="Calibri"/>
                <a:cs typeface="Calibri"/>
                <a:sym typeface="Calibri"/>
              </a:rPr>
              <a:t> les types de sorties et lorsqu’il y a plus d’une pierre à sortir du jeu, il est important de seulement visualiser où frapper la première pierre.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Connaître le bon angle de frappe et jouer la bonne pesanteur vous aidera à augmenter votre pourcentage de réussite.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 but d’une sortie n’est pas toujours de frapper avec la plus grande force possible. Le jeu de finesse vous aidera à mieux contrôler chaque bout.</a:t>
            </a:r>
            <a:endParaRPr sz="2100">
              <a:solidFill>
                <a:srgbClr val="666666"/>
              </a:solidFill>
              <a:latin typeface="Calibri"/>
              <a:ea typeface="Calibri"/>
              <a:cs typeface="Calibri"/>
              <a:sym typeface="Calibri"/>
            </a:endParaRPr>
          </a:p>
          <a:p>
            <a:pPr indent="0" lvl="0" marL="0" marR="0" rtl="0" algn="l">
              <a:lnSpc>
                <a:spcPct val="100000"/>
              </a:lnSpc>
              <a:spcBef>
                <a:spcPts val="48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g10cab4fc2cb_0_9"/>
          <p:cNvPicPr preferRelativeResize="0"/>
          <p:nvPr/>
        </p:nvPicPr>
        <p:blipFill>
          <a:blip r:embed="rId3">
            <a:alphaModFix amt="70000"/>
          </a:blip>
          <a:stretch>
            <a:fillRect/>
          </a:stretch>
        </p:blipFill>
        <p:spPr>
          <a:xfrm>
            <a:off x="-286525" y="-704075"/>
            <a:ext cx="12676649" cy="8461426"/>
          </a:xfrm>
          <a:prstGeom prst="rect">
            <a:avLst/>
          </a:prstGeom>
          <a:noFill/>
          <a:ln>
            <a:noFill/>
          </a:ln>
        </p:spPr>
      </p:pic>
      <p:sp>
        <p:nvSpPr>
          <p:cNvPr id="553" name="Google Shape;553;g10cab4fc2cb_0_9"/>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g10cab4fc2cb_0_9"/>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5 - RÔLES DES JOUEURS</a:t>
            </a:r>
            <a:endParaRPr>
              <a:latin typeface="Caveat Brush"/>
              <a:ea typeface="Caveat Brush"/>
              <a:cs typeface="Caveat Brush"/>
              <a:sym typeface="Caveat Brush"/>
            </a:endParaRPr>
          </a:p>
        </p:txBody>
      </p:sp>
      <p:pic>
        <p:nvPicPr>
          <p:cNvPr id="555" name="Google Shape;555;g10cab4fc2cb_0_9"/>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d1e050df0c_0_14"/>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gd1e050df0c_0_14"/>
          <p:cNvSpPr txBox="1"/>
          <p:nvPr/>
        </p:nvSpPr>
        <p:spPr>
          <a:xfrm>
            <a:off x="10189025" y="0"/>
            <a:ext cx="2003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562" name="Google Shape;562;gd1e050df0c_0_1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563" name="Google Shape;563;gd1e050df0c_0_1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Premier</a:t>
            </a:r>
            <a:endParaRPr sz="3900">
              <a:latin typeface="Short Stack"/>
              <a:ea typeface="Short Stack"/>
              <a:cs typeface="Short Stack"/>
              <a:sym typeface="Short Stack"/>
            </a:endParaRPr>
          </a:p>
        </p:txBody>
      </p:sp>
      <p:sp>
        <p:nvSpPr>
          <p:cNvPr id="564" name="Google Shape;564;gd1e050df0c_0_14"/>
          <p:cNvSpPr txBox="1"/>
          <p:nvPr/>
        </p:nvSpPr>
        <p:spPr>
          <a:xfrm>
            <a:off x="288300" y="1977250"/>
            <a:ext cx="11511300" cy="440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Premier :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Joueur clé pour débuter la partie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les gardes et les placements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Étudie les conditions de glace (vitesse, adversaires)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Juge la vitesse des pierres et communique avec l’équipe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Nettoie la zone autour du bloc de départ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Prépare les pierres du troisième et du capitaine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 devrait pas être dans la maison</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65" name="Google Shape;565;gd1e050df0c_0_14"/>
          <p:cNvPicPr preferRelativeResize="0"/>
          <p:nvPr/>
        </p:nvPicPr>
        <p:blipFill rotWithShape="1">
          <a:blip r:embed="rId4">
            <a:alphaModFix/>
          </a:blip>
          <a:srcRect b="0" l="0" r="0" t="0"/>
          <a:stretch/>
        </p:blipFill>
        <p:spPr>
          <a:xfrm>
            <a:off x="7343400" y="2392440"/>
            <a:ext cx="4411500" cy="2940300"/>
          </a:xfrm>
          <a:prstGeom prst="snip1Rect">
            <a:avLst>
              <a:gd fmla="val 16667" name="adj"/>
            </a:avLst>
          </a:prstGeom>
          <a:noFill/>
          <a:ln>
            <a:noFill/>
          </a:ln>
        </p:spPr>
      </p:pic>
      <p:sp>
        <p:nvSpPr>
          <p:cNvPr id="566" name="Google Shape;566;gd1e050df0c_0_14"/>
          <p:cNvSpPr txBox="1"/>
          <p:nvPr/>
        </p:nvSpPr>
        <p:spPr>
          <a:xfrm rot="451511">
            <a:off x="9202400" y="1011599"/>
            <a:ext cx="2354882" cy="8002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4000">
                <a:solidFill>
                  <a:srgbClr val="666666"/>
                </a:solidFill>
                <a:latin typeface="Calibri"/>
                <a:ea typeface="Calibri"/>
                <a:cs typeface="Calibri"/>
                <a:sym typeface="Calibri"/>
              </a:rPr>
              <a:t>Rappel !!</a:t>
            </a:r>
            <a:endParaRPr b="1" sz="4000">
              <a:solidFill>
                <a:srgbClr val="666666"/>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d1e050df0c_0_23"/>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d1e050df0c_0_23"/>
          <p:cNvSpPr txBox="1"/>
          <p:nvPr/>
        </p:nvSpPr>
        <p:spPr>
          <a:xfrm>
            <a:off x="10217025" y="0"/>
            <a:ext cx="197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573" name="Google Shape;573;gd1e050df0c_0_23"/>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574" name="Google Shape;574;gd1e050df0c_0_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Deuxième</a:t>
            </a:r>
            <a:endParaRPr sz="3900">
              <a:latin typeface="Short Stack"/>
              <a:ea typeface="Short Stack"/>
              <a:cs typeface="Short Stack"/>
              <a:sym typeface="Short Stack"/>
            </a:endParaRPr>
          </a:p>
        </p:txBody>
      </p:sp>
      <p:sp>
        <p:nvSpPr>
          <p:cNvPr id="575" name="Google Shape;575;gd1e050df0c_0_23"/>
          <p:cNvSpPr txBox="1"/>
          <p:nvPr/>
        </p:nvSpPr>
        <p:spPr>
          <a:xfrm>
            <a:off x="288300" y="1672450"/>
            <a:ext cx="7007400" cy="4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Deuxième : </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tous les types de lancer</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Étudie les conditions de glace (vitesse, adversaires)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Juge la vitesse des pierres et communique avec l’équipe</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Aide à dégager les pierres à la fin de chaque bout</a:t>
            </a:r>
            <a:endParaRPr b="0" i="0" sz="2100" u="none" cap="none" strike="noStrike">
              <a:solidFill>
                <a:srgbClr val="666666"/>
              </a:solidFill>
              <a:latin typeface="Calibri"/>
              <a:ea typeface="Calibri"/>
              <a:cs typeface="Calibri"/>
              <a:sym typeface="Calibri"/>
            </a:endParaRPr>
          </a:p>
          <a:p>
            <a:pPr indent="0" lvl="0" marL="45720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Nettoie la trajectoire du prochain lancer entre la ligne arrière et la ligne de jeu</a:t>
            </a:r>
            <a:endParaRPr b="0" i="0" sz="2100" u="none" cap="none" strike="noStrike">
              <a:solidFill>
                <a:srgbClr val="666666"/>
              </a:solidFill>
              <a:latin typeface="Calibri"/>
              <a:ea typeface="Calibri"/>
              <a:cs typeface="Calibri"/>
              <a:sym typeface="Calibri"/>
            </a:endParaRPr>
          </a:p>
          <a:p>
            <a:pPr indent="0" lvl="0" marL="45720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Peut se rendre à la ligne de jeu de la maison active si le capitaine et le troisième ont besoin de conseils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 devrait pas être dans la maison lors d’un bout</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76" name="Google Shape;576;gd1e050df0c_0_23"/>
          <p:cNvPicPr preferRelativeResize="0"/>
          <p:nvPr/>
        </p:nvPicPr>
        <p:blipFill rotWithShape="1">
          <a:blip r:embed="rId4">
            <a:alphaModFix/>
          </a:blip>
          <a:srcRect b="0" l="0" r="0" t="0"/>
          <a:stretch/>
        </p:blipFill>
        <p:spPr>
          <a:xfrm>
            <a:off x="7343400" y="2392453"/>
            <a:ext cx="4411500" cy="2940300"/>
          </a:xfrm>
          <a:prstGeom prst="snip1Rect">
            <a:avLst>
              <a:gd fmla="val 16667" name="adj"/>
            </a:avLst>
          </a:prstGeom>
          <a:noFill/>
          <a:ln>
            <a:noFill/>
          </a:ln>
        </p:spPr>
      </p:pic>
      <p:sp>
        <p:nvSpPr>
          <p:cNvPr id="577" name="Google Shape;577;gd1e050df0c_0_23"/>
          <p:cNvSpPr txBox="1"/>
          <p:nvPr/>
        </p:nvSpPr>
        <p:spPr>
          <a:xfrm rot="451511">
            <a:off x="9202400" y="1011599"/>
            <a:ext cx="2354882" cy="8002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4000">
                <a:solidFill>
                  <a:srgbClr val="666666"/>
                </a:solidFill>
                <a:latin typeface="Calibri"/>
                <a:ea typeface="Calibri"/>
                <a:cs typeface="Calibri"/>
                <a:sym typeface="Calibri"/>
              </a:rPr>
              <a:t>Rappel !!</a:t>
            </a:r>
            <a:endParaRPr b="1" sz="4000">
              <a:solidFill>
                <a:srgbClr val="666666"/>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d1e050df0c_0_32"/>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d1e050df0c_0_32"/>
          <p:cNvSpPr txBox="1"/>
          <p:nvPr/>
        </p:nvSpPr>
        <p:spPr>
          <a:xfrm>
            <a:off x="10203025" y="0"/>
            <a:ext cx="198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584" name="Google Shape;584;gd1e050df0c_0_32"/>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585" name="Google Shape;585;gd1e050df0c_0_3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Troisième</a:t>
            </a:r>
            <a:endParaRPr sz="3900">
              <a:latin typeface="Short Stack"/>
              <a:ea typeface="Short Stack"/>
              <a:cs typeface="Short Stack"/>
              <a:sym typeface="Short Stack"/>
            </a:endParaRPr>
          </a:p>
        </p:txBody>
      </p:sp>
      <p:sp>
        <p:nvSpPr>
          <p:cNvPr id="586" name="Google Shape;586;gd1e050df0c_0_32"/>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Troisième (vice-capitaine) : </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tous les types de lancer</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Représente le lien entre le capitaine et les premiers et deuxième joueurs</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Renforce les décisions du capitaine</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Gère le temps de jeu</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Lecture de la glace et est alerte aux changements des conditions de jeu</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Remplace le capitaine dans la maison lorsque ce dernier lance ses pierres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Communique de façon claire et efficace avec ses coéquipiers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Effectue les mesures et affiche les points</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87" name="Google Shape;587;gd1e050df0c_0_32"/>
          <p:cNvPicPr preferRelativeResize="0"/>
          <p:nvPr/>
        </p:nvPicPr>
        <p:blipFill rotWithShape="1">
          <a:blip r:embed="rId4">
            <a:alphaModFix/>
          </a:blip>
          <a:srcRect b="0" l="0" r="0" t="0"/>
          <a:stretch/>
        </p:blipFill>
        <p:spPr>
          <a:xfrm>
            <a:off x="7343400" y="2392453"/>
            <a:ext cx="4411500" cy="2940300"/>
          </a:xfrm>
          <a:prstGeom prst="snip1Rect">
            <a:avLst>
              <a:gd fmla="val 16667" name="adj"/>
            </a:avLst>
          </a:prstGeom>
          <a:noFill/>
          <a:ln>
            <a:noFill/>
          </a:ln>
        </p:spPr>
      </p:pic>
      <p:sp>
        <p:nvSpPr>
          <p:cNvPr id="588" name="Google Shape;588;gd1e050df0c_0_32"/>
          <p:cNvSpPr txBox="1"/>
          <p:nvPr/>
        </p:nvSpPr>
        <p:spPr>
          <a:xfrm rot="451511">
            <a:off x="9202400" y="1011599"/>
            <a:ext cx="2354882" cy="8002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4000">
                <a:solidFill>
                  <a:srgbClr val="666666"/>
                </a:solidFill>
                <a:latin typeface="Calibri"/>
                <a:ea typeface="Calibri"/>
                <a:cs typeface="Calibri"/>
                <a:sym typeface="Calibri"/>
              </a:rPr>
              <a:t>Rappel !!</a:t>
            </a:r>
            <a:endParaRPr b="1" sz="4000">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10da257bab0_1_12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 name="Google Shape;120;g10da257bab0_1_12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121" name="Google Shape;121;g10da257bab0_1_129"/>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Thèmes</a:t>
            </a:r>
            <a:endParaRPr sz="4700">
              <a:latin typeface="Short Stack"/>
              <a:ea typeface="Short Stack"/>
              <a:cs typeface="Short Stack"/>
              <a:sym typeface="Short Stack"/>
            </a:endParaRPr>
          </a:p>
        </p:txBody>
      </p:sp>
      <p:sp>
        <p:nvSpPr>
          <p:cNvPr id="122" name="Google Shape;122;g10da257bab0_1_129"/>
          <p:cNvSpPr txBox="1"/>
          <p:nvPr/>
        </p:nvSpPr>
        <p:spPr>
          <a:xfrm>
            <a:off x="63825" y="1207800"/>
            <a:ext cx="6464700" cy="649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Les différents thèmes abordés lors du niveau </a:t>
            </a:r>
            <a:r>
              <a:rPr b="1" lang="fr-FR" sz="2500">
                <a:solidFill>
                  <a:srgbClr val="666666"/>
                </a:solidFill>
                <a:latin typeface="Calibri"/>
                <a:ea typeface="Calibri"/>
                <a:cs typeface="Calibri"/>
                <a:sym typeface="Calibri"/>
              </a:rPr>
              <a:t>3</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Révision de la position dans le bloc de départ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de la glisse avec une brosse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Perfectionnement des étapes du lancer (placement vs sortie)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Amélioration des techniques </a:t>
            </a:r>
            <a:r>
              <a:rPr lang="fr-FR" sz="2100">
                <a:solidFill>
                  <a:srgbClr val="666666"/>
                </a:solidFill>
                <a:latin typeface="Calibri"/>
                <a:ea typeface="Calibri"/>
                <a:cs typeface="Calibri"/>
                <a:sym typeface="Calibri"/>
              </a:rPr>
              <a:t>pour le brossage en position ouverte et introduction du brossage en position fermée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Révision et application de la zone d</a:t>
            </a:r>
            <a:r>
              <a:rPr lang="fr-FR" sz="2100">
                <a:solidFill>
                  <a:srgbClr val="666666"/>
                </a:solidFill>
                <a:latin typeface="Calibri"/>
                <a:ea typeface="Calibri"/>
                <a:cs typeface="Calibri"/>
                <a:sym typeface="Calibri"/>
              </a:rPr>
              <a:t>e lâcher</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des angles de frappes et de l’effet de traînée</a:t>
            </a:r>
            <a:endParaRPr sz="2100">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123" name="Google Shape;123;g10da257bab0_1_129"/>
          <p:cNvSpPr txBox="1"/>
          <p:nvPr/>
        </p:nvSpPr>
        <p:spPr>
          <a:xfrm>
            <a:off x="6541875" y="2505975"/>
            <a:ext cx="55740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de la routine de lancer</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Évolution des plans de stratégie et compréhension de la tolérance pour chaque lancer</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Perfectionnement du système de communication et système de signes</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Introduction aux tournois (Circuit Colts)</a:t>
            </a:r>
            <a:endParaRPr b="0" i="0" sz="2100" u="none" cap="none" strike="noStrike">
              <a:solidFill>
                <a:srgbClr val="666666"/>
              </a:solidFill>
              <a:latin typeface="Calibri"/>
              <a:ea typeface="Calibri"/>
              <a:cs typeface="Calibri"/>
              <a:sym typeface="Calibri"/>
            </a:endParaRPr>
          </a:p>
        </p:txBody>
      </p:sp>
      <p:sp>
        <p:nvSpPr>
          <p:cNvPr id="124" name="Google Shape;124;g10da257bab0_1_12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d1e050df0c_0_4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gd1e050df0c_0_41"/>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595" name="Google Shape;595;gd1e050df0c_0_41"/>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596" name="Google Shape;596;gd1e050df0c_0_4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Capitaine</a:t>
            </a:r>
            <a:endParaRPr sz="3900">
              <a:latin typeface="Short Stack"/>
              <a:ea typeface="Short Stack"/>
              <a:cs typeface="Short Stack"/>
              <a:sym typeface="Short Stack"/>
            </a:endParaRPr>
          </a:p>
        </p:txBody>
      </p:sp>
      <p:sp>
        <p:nvSpPr>
          <p:cNvPr id="597" name="Google Shape;597;gd1e050df0c_0_41"/>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Capitaine : </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Est le leader de l’équipe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Établie la stratégie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a:t>
            </a:r>
            <a:r>
              <a:rPr b="0" i="0" lang="fr-FR" sz="2100" u="none" cap="none" strike="noStrike">
                <a:solidFill>
                  <a:srgbClr val="666666"/>
                </a:solidFill>
                <a:latin typeface="Calibri"/>
                <a:ea typeface="Calibri"/>
                <a:cs typeface="Calibri"/>
                <a:sym typeface="Calibri"/>
              </a:rPr>
              <a:t>Communique de façon claire et efficace le jeu </a:t>
            </a:r>
            <a:r>
              <a:rPr lang="fr-FR" sz="2100">
                <a:solidFill>
                  <a:srgbClr val="666666"/>
                </a:solidFill>
                <a:latin typeface="Calibri"/>
                <a:ea typeface="Calibri"/>
                <a:cs typeface="Calibri"/>
                <a:sym typeface="Calibri"/>
              </a:rPr>
              <a:t>à</a:t>
            </a:r>
            <a:r>
              <a:rPr b="0" i="0" lang="fr-FR" sz="2100" u="none" cap="none" strike="noStrike">
                <a:solidFill>
                  <a:srgbClr val="666666"/>
                </a:solidFill>
                <a:latin typeface="Calibri"/>
                <a:ea typeface="Calibri"/>
                <a:cs typeface="Calibri"/>
                <a:sym typeface="Calibri"/>
              </a:rPr>
              <a:t> effectu</a:t>
            </a:r>
            <a:r>
              <a:rPr lang="fr-FR" sz="2100">
                <a:solidFill>
                  <a:srgbClr val="666666"/>
                </a:solidFill>
                <a:latin typeface="Calibri"/>
                <a:ea typeface="Calibri"/>
                <a:cs typeface="Calibri"/>
                <a:sym typeface="Calibri"/>
              </a:rPr>
              <a:t>er</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Communique avec ses coéquipiers pendant la partie (conditions de glaces, stratégie, rétroaction des lancers, etc.)</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Lecture de la glace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Ajuste la stratégie selon les forces et les faiblesses de son équipe et de ses adversaires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Doit particulièrement exceller dans les placements et les jeux sous pression</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598" name="Google Shape;598;gd1e050df0c_0_41"/>
          <p:cNvPicPr preferRelativeResize="0"/>
          <p:nvPr/>
        </p:nvPicPr>
        <p:blipFill rotWithShape="1">
          <a:blip r:embed="rId4">
            <a:alphaModFix/>
          </a:blip>
          <a:srcRect b="0" l="0" r="0" t="0"/>
          <a:stretch/>
        </p:blipFill>
        <p:spPr>
          <a:xfrm>
            <a:off x="7343400" y="2508786"/>
            <a:ext cx="4411500" cy="2823900"/>
          </a:xfrm>
          <a:prstGeom prst="snip1Rect">
            <a:avLst>
              <a:gd fmla="val 16667" name="adj"/>
            </a:avLst>
          </a:prstGeom>
          <a:noFill/>
          <a:ln>
            <a:noFill/>
          </a:ln>
        </p:spPr>
      </p:pic>
      <p:sp>
        <p:nvSpPr>
          <p:cNvPr id="599" name="Google Shape;599;gd1e050df0c_0_41"/>
          <p:cNvSpPr txBox="1"/>
          <p:nvPr/>
        </p:nvSpPr>
        <p:spPr>
          <a:xfrm rot="451511">
            <a:off x="9202400" y="1011599"/>
            <a:ext cx="2354882" cy="8002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4000">
                <a:solidFill>
                  <a:srgbClr val="666666"/>
                </a:solidFill>
                <a:latin typeface="Calibri"/>
                <a:ea typeface="Calibri"/>
                <a:cs typeface="Calibri"/>
                <a:sym typeface="Calibri"/>
              </a:rPr>
              <a:t>Rappel !!</a:t>
            </a:r>
            <a:endParaRPr b="1" sz="4000">
              <a:solidFill>
                <a:srgbClr val="666666"/>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1148046fac8_0_18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g1148046fac8_0_180"/>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06" name="Google Shape;606;g1148046fac8_0_18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607" name="Google Shape;607;g1148046fac8_0_18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La routine de lancer</a:t>
            </a:r>
            <a:endParaRPr sz="3900">
              <a:latin typeface="Short Stack"/>
              <a:ea typeface="Short Stack"/>
              <a:cs typeface="Short Stack"/>
              <a:sym typeface="Short Stack"/>
            </a:endParaRPr>
          </a:p>
        </p:txBody>
      </p:sp>
      <p:sp>
        <p:nvSpPr>
          <p:cNvPr id="608" name="Google Shape;608;g1148046fac8_0_180"/>
          <p:cNvSpPr txBox="1"/>
          <p:nvPr/>
        </p:nvSpPr>
        <p:spPr>
          <a:xfrm>
            <a:off x="9272025" y="1947675"/>
            <a:ext cx="22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09" name="Google Shape;609;g1148046fac8_0_180"/>
          <p:cNvSpPr txBox="1"/>
          <p:nvPr/>
        </p:nvSpPr>
        <p:spPr>
          <a:xfrm>
            <a:off x="3051000" y="2388500"/>
            <a:ext cx="6090000" cy="323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3300">
                <a:solidFill>
                  <a:srgbClr val="666666"/>
                </a:solidFill>
                <a:latin typeface="Calibri"/>
                <a:ea typeface="Calibri"/>
                <a:cs typeface="Calibri"/>
                <a:sym typeface="Calibri"/>
              </a:rPr>
              <a:t>Qu’est-ce qu’une routine?</a:t>
            </a:r>
            <a:endParaRPr b="1" sz="3300">
              <a:solidFill>
                <a:srgbClr val="666666"/>
              </a:solidFill>
              <a:latin typeface="Calibri"/>
              <a:ea typeface="Calibri"/>
              <a:cs typeface="Calibri"/>
              <a:sym typeface="Calibri"/>
            </a:endParaRPr>
          </a:p>
          <a:p>
            <a:pPr indent="0" lvl="0" marL="0" rtl="0" algn="ctr">
              <a:spcBef>
                <a:spcPts val="0"/>
              </a:spcBef>
              <a:spcAft>
                <a:spcPts val="0"/>
              </a:spcAft>
              <a:buNone/>
            </a:pPr>
            <a:r>
              <a:t/>
            </a:r>
            <a:endParaRPr b="1" sz="3300">
              <a:solidFill>
                <a:srgbClr val="666666"/>
              </a:solidFill>
              <a:latin typeface="Calibri"/>
              <a:ea typeface="Calibri"/>
              <a:cs typeface="Calibri"/>
              <a:sym typeface="Calibri"/>
            </a:endParaRPr>
          </a:p>
          <a:p>
            <a:pPr indent="0" lvl="0" marL="0" rtl="0" algn="ctr">
              <a:spcBef>
                <a:spcPts val="0"/>
              </a:spcBef>
              <a:spcAft>
                <a:spcPts val="0"/>
              </a:spcAft>
              <a:buNone/>
            </a:pPr>
            <a:r>
              <a:rPr b="1" lang="fr-FR" sz="3300">
                <a:solidFill>
                  <a:srgbClr val="666666"/>
                </a:solidFill>
                <a:latin typeface="Calibri"/>
                <a:ea typeface="Calibri"/>
                <a:cs typeface="Calibri"/>
                <a:sym typeface="Calibri"/>
              </a:rPr>
              <a:t>À quoi sert la routine de lancer?</a:t>
            </a:r>
            <a:endParaRPr b="1" sz="3300">
              <a:solidFill>
                <a:srgbClr val="666666"/>
              </a:solidFill>
              <a:latin typeface="Calibri"/>
              <a:ea typeface="Calibri"/>
              <a:cs typeface="Calibri"/>
              <a:sym typeface="Calibri"/>
            </a:endParaRPr>
          </a:p>
          <a:p>
            <a:pPr indent="0" lvl="0" marL="0" rtl="0" algn="ctr">
              <a:spcBef>
                <a:spcPts val="0"/>
              </a:spcBef>
              <a:spcAft>
                <a:spcPts val="0"/>
              </a:spcAft>
              <a:buNone/>
            </a:pPr>
            <a:r>
              <a:t/>
            </a:r>
            <a:endParaRPr b="1" sz="3300">
              <a:solidFill>
                <a:srgbClr val="666666"/>
              </a:solidFill>
              <a:latin typeface="Calibri"/>
              <a:ea typeface="Calibri"/>
              <a:cs typeface="Calibri"/>
              <a:sym typeface="Calibri"/>
            </a:endParaRPr>
          </a:p>
          <a:p>
            <a:pPr indent="0" lvl="0" marL="0" rtl="0" algn="ctr">
              <a:spcBef>
                <a:spcPts val="0"/>
              </a:spcBef>
              <a:spcAft>
                <a:spcPts val="0"/>
              </a:spcAft>
              <a:buNone/>
            </a:pPr>
            <a:r>
              <a:rPr b="1" lang="fr-FR" sz="3300">
                <a:solidFill>
                  <a:srgbClr val="666666"/>
                </a:solidFill>
                <a:latin typeface="Calibri"/>
                <a:ea typeface="Calibri"/>
                <a:cs typeface="Calibri"/>
                <a:sym typeface="Calibri"/>
              </a:rPr>
              <a:t>Est-ce que tous les joueurs devraient avoir une routine?</a:t>
            </a:r>
            <a:endParaRPr b="1" sz="3300">
              <a:solidFill>
                <a:srgbClr val="666666"/>
              </a:solidFill>
              <a:latin typeface="Calibri"/>
              <a:ea typeface="Calibri"/>
              <a:cs typeface="Calibri"/>
              <a:sym typeface="Calibri"/>
            </a:endParaRPr>
          </a:p>
        </p:txBody>
      </p:sp>
      <p:pic>
        <p:nvPicPr>
          <p:cNvPr id="610" name="Google Shape;610;g1148046fac8_0_180"/>
          <p:cNvPicPr preferRelativeResize="0"/>
          <p:nvPr/>
        </p:nvPicPr>
        <p:blipFill rotWithShape="1">
          <a:blip r:embed="rId4">
            <a:alphaModFix/>
          </a:blip>
          <a:srcRect b="0" l="0" r="0" t="0"/>
          <a:stretch/>
        </p:blipFill>
        <p:spPr>
          <a:xfrm>
            <a:off x="100750" y="2996600"/>
            <a:ext cx="3023100" cy="2016300"/>
          </a:xfrm>
          <a:prstGeom prst="rect">
            <a:avLst/>
          </a:prstGeom>
          <a:noFill/>
          <a:ln>
            <a:noFill/>
          </a:ln>
        </p:spPr>
      </p:pic>
      <p:pic>
        <p:nvPicPr>
          <p:cNvPr id="611" name="Google Shape;611;g1148046fac8_0_180"/>
          <p:cNvPicPr preferRelativeResize="0"/>
          <p:nvPr/>
        </p:nvPicPr>
        <p:blipFill rotWithShape="1">
          <a:blip r:embed="rId5">
            <a:alphaModFix/>
          </a:blip>
          <a:srcRect b="0" l="0" r="0" t="0"/>
          <a:stretch/>
        </p:blipFill>
        <p:spPr>
          <a:xfrm>
            <a:off x="9092350" y="2998076"/>
            <a:ext cx="3023100" cy="2014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1148046fac8_0_196"/>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g1148046fac8_0_196"/>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18" name="Google Shape;618;g1148046fac8_0_19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619" name="Google Shape;619;g1148046fac8_0_196"/>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La routine de lancer - Définition</a:t>
            </a:r>
            <a:endParaRPr sz="3400">
              <a:latin typeface="Short Stack"/>
              <a:ea typeface="Short Stack"/>
              <a:cs typeface="Short Stack"/>
              <a:sym typeface="Short Stack"/>
            </a:endParaRPr>
          </a:p>
        </p:txBody>
      </p:sp>
      <p:sp>
        <p:nvSpPr>
          <p:cNvPr id="620" name="Google Shape;620;g1148046fac8_0_196"/>
          <p:cNvSpPr txBox="1"/>
          <p:nvPr/>
        </p:nvSpPr>
        <p:spPr>
          <a:xfrm>
            <a:off x="9272025" y="1947675"/>
            <a:ext cx="22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21" name="Google Shape;621;g1148046fac8_0_196"/>
          <p:cNvSpPr txBox="1"/>
          <p:nvPr/>
        </p:nvSpPr>
        <p:spPr>
          <a:xfrm>
            <a:off x="347475" y="2013675"/>
            <a:ext cx="10272900" cy="363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Définition de routine : </a:t>
            </a:r>
            <a:endParaRPr sz="2500">
              <a:solidFill>
                <a:srgbClr val="666666"/>
              </a:solidFill>
              <a:latin typeface="Calibri"/>
              <a:ea typeface="Calibri"/>
              <a:cs typeface="Calibri"/>
              <a:sym typeface="Calibri"/>
            </a:endParaRPr>
          </a:p>
          <a:p>
            <a:pPr indent="0" lvl="0" marL="0" rtl="0" algn="l">
              <a:spcBef>
                <a:spcPts val="520"/>
              </a:spcBef>
              <a:spcAft>
                <a:spcPts val="0"/>
              </a:spcAft>
              <a:buNone/>
            </a:pPr>
            <a:r>
              <a:rPr lang="fr-FR" sz="2100">
                <a:solidFill>
                  <a:srgbClr val="666666"/>
                </a:solidFill>
                <a:latin typeface="Calibri"/>
                <a:ea typeface="Calibri"/>
                <a:cs typeface="Calibri"/>
                <a:sym typeface="Calibri"/>
              </a:rPr>
              <a:t>Habitude </a:t>
            </a:r>
            <a:r>
              <a:rPr b="1" lang="fr-FR" sz="2100" u="sng">
                <a:solidFill>
                  <a:srgbClr val="666666"/>
                </a:solidFill>
                <a:latin typeface="Calibri"/>
                <a:ea typeface="Calibri"/>
                <a:cs typeface="Calibri"/>
                <a:sym typeface="Calibri"/>
              </a:rPr>
              <a:t>mécanique</a:t>
            </a:r>
            <a:r>
              <a:rPr lang="fr-FR" sz="2100">
                <a:solidFill>
                  <a:srgbClr val="666666"/>
                </a:solidFill>
                <a:latin typeface="Calibri"/>
                <a:ea typeface="Calibri"/>
                <a:cs typeface="Calibri"/>
                <a:sym typeface="Calibri"/>
              </a:rPr>
              <a:t>,</a:t>
            </a:r>
            <a:r>
              <a:rPr b="1" lang="fr-FR" sz="2100">
                <a:solidFill>
                  <a:srgbClr val="666666"/>
                </a:solidFill>
                <a:latin typeface="Calibri"/>
                <a:ea typeface="Calibri"/>
                <a:cs typeface="Calibri"/>
                <a:sym typeface="Calibri"/>
              </a:rPr>
              <a:t> </a:t>
            </a:r>
            <a:r>
              <a:rPr b="1" lang="fr-FR" sz="2100" u="sng">
                <a:solidFill>
                  <a:srgbClr val="666666"/>
                </a:solidFill>
                <a:latin typeface="Calibri"/>
                <a:ea typeface="Calibri"/>
                <a:cs typeface="Calibri"/>
                <a:sym typeface="Calibri"/>
              </a:rPr>
              <a:t>irréfléchie</a:t>
            </a:r>
            <a:r>
              <a:rPr lang="fr-FR" sz="2100">
                <a:solidFill>
                  <a:srgbClr val="666666"/>
                </a:solidFill>
                <a:latin typeface="Calibri"/>
                <a:ea typeface="Calibri"/>
                <a:cs typeface="Calibri"/>
                <a:sym typeface="Calibri"/>
              </a:rPr>
              <a:t>, et qui résulte d’une succession d’actions répétées sans cesse. </a:t>
            </a:r>
            <a:endParaRPr sz="2100">
              <a:solidFill>
                <a:srgbClr val="666666"/>
              </a:solidFill>
              <a:latin typeface="Calibri"/>
              <a:ea typeface="Calibri"/>
              <a:cs typeface="Calibri"/>
              <a:sym typeface="Calibri"/>
            </a:endParaRPr>
          </a:p>
          <a:p>
            <a:pPr indent="0" lvl="0" marL="0" rtl="0" algn="l">
              <a:spcBef>
                <a:spcPts val="320"/>
              </a:spcBef>
              <a:spcAft>
                <a:spcPts val="0"/>
              </a:spcAft>
              <a:buNone/>
            </a:pPr>
            <a:r>
              <a:t/>
            </a:r>
            <a:endParaRPr sz="2100">
              <a:solidFill>
                <a:srgbClr val="666666"/>
              </a:solidFill>
              <a:latin typeface="Calibri"/>
              <a:ea typeface="Calibri"/>
              <a:cs typeface="Calibri"/>
              <a:sym typeface="Calibri"/>
            </a:endParaRPr>
          </a:p>
          <a:p>
            <a:pPr indent="0" lvl="0" marL="0" rtl="0" algn="l">
              <a:spcBef>
                <a:spcPts val="520"/>
              </a:spcBef>
              <a:spcAft>
                <a:spcPts val="0"/>
              </a:spcAft>
              <a:buNone/>
            </a:pPr>
            <a:r>
              <a:rPr b="1" lang="fr-FR" sz="2500">
                <a:solidFill>
                  <a:srgbClr val="666666"/>
                </a:solidFill>
                <a:latin typeface="Calibri"/>
                <a:ea typeface="Calibri"/>
                <a:cs typeface="Calibri"/>
                <a:sym typeface="Calibri"/>
              </a:rPr>
              <a:t>Buts : </a:t>
            </a:r>
            <a:endParaRPr sz="25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 cadre qui nous guide vers nos objectifs</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Apporte un sentiment de confiance</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Elle fait partie de la préparation mentale</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Elle permet de répéter la même préparation pour chaque lancer</a:t>
            </a:r>
            <a:endParaRPr sz="2100">
              <a:solidFill>
                <a:srgbClr val="666666"/>
              </a:solidFill>
            </a:endParaRPr>
          </a:p>
        </p:txBody>
      </p:sp>
      <p:pic>
        <p:nvPicPr>
          <p:cNvPr id="622" name="Google Shape;622;g1148046fac8_0_196"/>
          <p:cNvPicPr preferRelativeResize="0"/>
          <p:nvPr/>
        </p:nvPicPr>
        <p:blipFill>
          <a:blip r:embed="rId4">
            <a:alphaModFix/>
          </a:blip>
          <a:stretch>
            <a:fillRect/>
          </a:stretch>
        </p:blipFill>
        <p:spPr>
          <a:xfrm>
            <a:off x="8280375" y="2993950"/>
            <a:ext cx="3410700" cy="2270100"/>
          </a:xfrm>
          <a:prstGeom prst="snip1Rect">
            <a:avLst>
              <a:gd fmla="val 16667" name="adj"/>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1148046fac8_0_21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1148046fac8_0_210"/>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chemeClr val="dk1"/>
              </a:solidFill>
              <a:latin typeface="Josefin Sans"/>
              <a:ea typeface="Josefin Sans"/>
              <a:cs typeface="Josefin Sans"/>
              <a:sym typeface="Josefin Sans"/>
            </a:endParaRPr>
          </a:p>
        </p:txBody>
      </p:sp>
      <p:pic>
        <p:nvPicPr>
          <p:cNvPr id="629" name="Google Shape;629;g1148046fac8_0_21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630" name="Google Shape;630;g1148046fac8_0_21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La routine de lancer - Exemples</a:t>
            </a:r>
            <a:endParaRPr sz="3400">
              <a:latin typeface="Short Stack"/>
              <a:ea typeface="Short Stack"/>
              <a:cs typeface="Short Stack"/>
              <a:sym typeface="Short Stack"/>
            </a:endParaRPr>
          </a:p>
        </p:txBody>
      </p:sp>
      <p:sp>
        <p:nvSpPr>
          <p:cNvPr id="631" name="Google Shape;631;g1148046fac8_0_210"/>
          <p:cNvSpPr txBox="1"/>
          <p:nvPr/>
        </p:nvSpPr>
        <p:spPr>
          <a:xfrm>
            <a:off x="9272025" y="1947675"/>
            <a:ext cx="22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32" name="Google Shape;632;g1148046fac8_0_210"/>
          <p:cNvSpPr txBox="1"/>
          <p:nvPr/>
        </p:nvSpPr>
        <p:spPr>
          <a:xfrm>
            <a:off x="402325" y="2151900"/>
            <a:ext cx="10177200" cy="407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800">
                <a:solidFill>
                  <a:srgbClr val="666666"/>
                </a:solidFill>
                <a:latin typeface="Calibri"/>
                <a:ea typeface="Calibri"/>
                <a:cs typeface="Calibri"/>
                <a:sym typeface="Calibri"/>
              </a:rPr>
              <a:t>Tous les joueurs devraient développer une routine de lancer! </a:t>
            </a:r>
            <a:endParaRPr sz="2800">
              <a:solidFill>
                <a:srgbClr val="666666"/>
              </a:solidFill>
              <a:latin typeface="Calibri"/>
              <a:ea typeface="Calibri"/>
              <a:cs typeface="Calibri"/>
              <a:sym typeface="Calibri"/>
            </a:endParaRPr>
          </a:p>
          <a:p>
            <a:pPr indent="0" lvl="0" marL="0" rtl="0" algn="l">
              <a:spcBef>
                <a:spcPts val="518"/>
              </a:spcBef>
              <a:spcAft>
                <a:spcPts val="0"/>
              </a:spcAft>
              <a:buNone/>
            </a:pPr>
            <a:r>
              <a:t/>
            </a:r>
            <a:endParaRPr b="1" sz="2100">
              <a:solidFill>
                <a:srgbClr val="666666"/>
              </a:solidFill>
              <a:latin typeface="Calibri"/>
              <a:ea typeface="Calibri"/>
              <a:cs typeface="Calibri"/>
              <a:sym typeface="Calibri"/>
            </a:endParaRPr>
          </a:p>
          <a:p>
            <a:pPr indent="0" lvl="0" marL="0" rtl="0" algn="l">
              <a:spcBef>
                <a:spcPts val="518"/>
              </a:spcBef>
              <a:spcAft>
                <a:spcPts val="0"/>
              </a:spcAft>
              <a:buNone/>
            </a:pPr>
            <a:r>
              <a:rPr b="1" lang="fr-FR" sz="2100">
                <a:solidFill>
                  <a:srgbClr val="666666"/>
                </a:solidFill>
                <a:latin typeface="Calibri"/>
                <a:ea typeface="Calibri"/>
                <a:cs typeface="Calibri"/>
                <a:sym typeface="Calibri"/>
              </a:rPr>
              <a:t>Exemples de gestes répétitifs dans le bloc de départ, avant d’entreprendre les étapes du lancer, chez quelques athlètes : </a:t>
            </a:r>
            <a:endParaRPr b="1" sz="2100">
              <a:solidFill>
                <a:srgbClr val="666666"/>
              </a:solidFill>
              <a:latin typeface="Calibri"/>
              <a:ea typeface="Calibri"/>
              <a:cs typeface="Calibri"/>
              <a:sym typeface="Calibri"/>
            </a:endParaRPr>
          </a:p>
          <a:p>
            <a:pPr indent="0" lvl="0" marL="0" rtl="0" algn="l">
              <a:spcBef>
                <a:spcPts val="518"/>
              </a:spcBef>
              <a:spcAft>
                <a:spcPts val="0"/>
              </a:spcAft>
              <a:buNone/>
            </a:pPr>
            <a:r>
              <a:t/>
            </a:r>
            <a:endParaRPr b="1" sz="2100">
              <a:solidFill>
                <a:srgbClr val="666666"/>
              </a:solidFill>
              <a:latin typeface="Calibri"/>
              <a:ea typeface="Calibri"/>
              <a:cs typeface="Calibri"/>
              <a:sym typeface="Calibri"/>
            </a:endParaRPr>
          </a:p>
          <a:p>
            <a:pPr indent="0" lvl="0" marL="0" rtl="0" algn="l">
              <a:lnSpc>
                <a:spcPct val="150000"/>
              </a:lnSpc>
              <a:spcBef>
                <a:spcPts val="481"/>
              </a:spcBef>
              <a:spcAft>
                <a:spcPts val="0"/>
              </a:spcAft>
              <a:buNone/>
            </a:pPr>
            <a:r>
              <a:rPr b="1" lang="fr-FR" sz="2100">
                <a:solidFill>
                  <a:srgbClr val="666666"/>
                </a:solidFill>
                <a:latin typeface="Calibri"/>
                <a:ea typeface="Calibri"/>
                <a:cs typeface="Calibri"/>
                <a:sym typeface="Calibri"/>
              </a:rPr>
              <a:t>Jennifer Jones </a:t>
            </a:r>
            <a:r>
              <a:rPr lang="fr-FR" sz="2100">
                <a:solidFill>
                  <a:srgbClr val="666666"/>
                </a:solidFill>
                <a:latin typeface="Calibri"/>
                <a:ea typeface="Calibri"/>
                <a:cs typeface="Calibri"/>
                <a:sym typeface="Calibri"/>
              </a:rPr>
              <a:t>– frotte sa cuisse droite </a:t>
            </a:r>
            <a:endParaRPr sz="2100">
              <a:solidFill>
                <a:srgbClr val="666666"/>
              </a:solidFill>
              <a:latin typeface="Calibri"/>
              <a:ea typeface="Calibri"/>
              <a:cs typeface="Calibri"/>
              <a:sym typeface="Calibri"/>
            </a:endParaRPr>
          </a:p>
          <a:p>
            <a:pPr indent="0" lvl="0" marL="0" rtl="0" algn="l">
              <a:lnSpc>
                <a:spcPct val="150000"/>
              </a:lnSpc>
              <a:spcBef>
                <a:spcPts val="481"/>
              </a:spcBef>
              <a:spcAft>
                <a:spcPts val="0"/>
              </a:spcAft>
              <a:buNone/>
            </a:pPr>
            <a:r>
              <a:rPr b="1" lang="fr-FR" sz="2100">
                <a:solidFill>
                  <a:srgbClr val="666666"/>
                </a:solidFill>
                <a:latin typeface="Calibri"/>
                <a:ea typeface="Calibri"/>
                <a:cs typeface="Calibri"/>
                <a:sym typeface="Calibri"/>
              </a:rPr>
              <a:t>Kevin Koe </a:t>
            </a:r>
            <a:r>
              <a:rPr lang="fr-FR" sz="2100">
                <a:solidFill>
                  <a:srgbClr val="666666"/>
                </a:solidFill>
                <a:latin typeface="Calibri"/>
                <a:ea typeface="Calibri"/>
                <a:cs typeface="Calibri"/>
                <a:sym typeface="Calibri"/>
              </a:rPr>
              <a:t>– nettoie derrière sa pierre avec sa brosse qui passe sous sa jambe gauche</a:t>
            </a:r>
            <a:endParaRPr sz="2100">
              <a:solidFill>
                <a:srgbClr val="666666"/>
              </a:solidFill>
              <a:latin typeface="Calibri"/>
              <a:ea typeface="Calibri"/>
              <a:cs typeface="Calibri"/>
              <a:sym typeface="Calibri"/>
            </a:endParaRPr>
          </a:p>
          <a:p>
            <a:pPr indent="0" lvl="0" marL="0" rtl="0" algn="l">
              <a:lnSpc>
                <a:spcPct val="150000"/>
              </a:lnSpc>
              <a:spcBef>
                <a:spcPts val="481"/>
              </a:spcBef>
              <a:spcAft>
                <a:spcPts val="0"/>
              </a:spcAft>
              <a:buNone/>
            </a:pPr>
            <a:r>
              <a:rPr b="1" lang="fr-FR" sz="2100">
                <a:solidFill>
                  <a:srgbClr val="666666"/>
                </a:solidFill>
                <a:latin typeface="Calibri"/>
                <a:ea typeface="Calibri"/>
                <a:cs typeface="Calibri"/>
                <a:sym typeface="Calibri"/>
              </a:rPr>
              <a:t>Rachel Homan </a:t>
            </a:r>
            <a:r>
              <a:rPr lang="fr-FR" sz="2100">
                <a:solidFill>
                  <a:srgbClr val="666666"/>
                </a:solidFill>
                <a:latin typeface="Calibri"/>
                <a:ea typeface="Calibri"/>
                <a:cs typeface="Calibri"/>
                <a:sym typeface="Calibri"/>
              </a:rPr>
              <a:t>– avant de s’élancer, tourne légèrement la tête pour amener son oeil dominant près de l’axe de lancer et visualise le lancer</a:t>
            </a:r>
            <a:endParaRPr sz="2100">
              <a:solidFill>
                <a:srgbClr val="66666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g10cab4fc2cb_0_98"/>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638" name="Google Shape;638;g10cab4fc2cb_0_98"/>
          <p:cNvSpPr txBox="1"/>
          <p:nvPr/>
        </p:nvSpPr>
        <p:spPr>
          <a:xfrm>
            <a:off x="10276775" y="0"/>
            <a:ext cx="191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rgbClr val="000000"/>
              </a:solidFill>
              <a:latin typeface="Josefin Sans"/>
              <a:ea typeface="Josefin Sans"/>
              <a:cs typeface="Josefin Sans"/>
              <a:sym typeface="Josefin Sans"/>
            </a:endParaRPr>
          </a:p>
        </p:txBody>
      </p:sp>
      <p:sp>
        <p:nvSpPr>
          <p:cNvPr id="639" name="Google Shape;639;g10cab4fc2cb_0_98"/>
          <p:cNvSpPr txBox="1"/>
          <p:nvPr/>
        </p:nvSpPr>
        <p:spPr>
          <a:xfrm>
            <a:off x="430850" y="2080500"/>
            <a:ext cx="11181000" cy="4050900"/>
          </a:xfrm>
          <a:prstGeom prst="rect">
            <a:avLst/>
          </a:prstGeom>
          <a:noFill/>
          <a:ln>
            <a:noFill/>
          </a:ln>
        </p:spPr>
        <p:txBody>
          <a:bodyPr anchorCtr="0" anchor="t" bIns="45700" lIns="91425" spcFirstLastPara="1" rIns="91425" wrap="square" tIns="45700">
            <a:noAutofit/>
          </a:bodyPr>
          <a:lstStyle/>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La routine vous aidera à vous créer une bulle qui élimine les distractions.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Votre routine vous plongera dans une zone de confort, de bien-être et de confiance.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Votre routine évoluera avec le temps. Vous ajouterez des gestes et en mettrez d’autres de côté.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On doit être conscient de notre corps et de ce qui nous rend confortable. </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Routine = Confort = Confiance </a:t>
            </a:r>
            <a:endParaRPr sz="2200">
              <a:solidFill>
                <a:srgbClr val="666666"/>
              </a:solidFill>
              <a:latin typeface="Calibri"/>
              <a:ea typeface="Calibri"/>
              <a:cs typeface="Calibri"/>
              <a:sym typeface="Calibri"/>
            </a:endParaRPr>
          </a:p>
        </p:txBody>
      </p:sp>
      <p:sp>
        <p:nvSpPr>
          <p:cNvPr id="640" name="Google Shape;640;g10cab4fc2cb_0_98"/>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641" name="Google Shape;641;g10cab4fc2cb_0_98"/>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642" name="Google Shape;642;g10cab4fc2cb_0_98"/>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g10cab4fc2cb_0_107"/>
          <p:cNvPicPr preferRelativeResize="0"/>
          <p:nvPr/>
        </p:nvPicPr>
        <p:blipFill>
          <a:blip r:embed="rId3">
            <a:alphaModFix amt="70000"/>
          </a:blip>
          <a:stretch>
            <a:fillRect/>
          </a:stretch>
        </p:blipFill>
        <p:spPr>
          <a:xfrm>
            <a:off x="-237750" y="-76200"/>
            <a:ext cx="12658350" cy="8881849"/>
          </a:xfrm>
          <a:prstGeom prst="rect">
            <a:avLst/>
          </a:prstGeom>
          <a:noFill/>
          <a:ln>
            <a:noFill/>
          </a:ln>
        </p:spPr>
      </p:pic>
      <p:sp>
        <p:nvSpPr>
          <p:cNvPr id="648" name="Google Shape;648;g10cab4fc2cb_0_107"/>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g10cab4fc2cb_0_107"/>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6 - STRATÉGIE</a:t>
            </a:r>
            <a:endParaRPr>
              <a:latin typeface="Caveat Brush"/>
              <a:ea typeface="Caveat Brush"/>
              <a:cs typeface="Caveat Brush"/>
              <a:sym typeface="Caveat Brush"/>
            </a:endParaRPr>
          </a:p>
        </p:txBody>
      </p:sp>
      <p:pic>
        <p:nvPicPr>
          <p:cNvPr id="650" name="Google Shape;650;g10cab4fc2cb_0_107"/>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10cab4fc2cb_0_11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g10cab4fc2cb_0_115"/>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657" name="Google Shape;657;g10cab4fc2cb_0_115"/>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658" name="Google Shape;658;g10cab4fc2cb_0_11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Stratégie - Facteurs influents</a:t>
            </a:r>
            <a:endParaRPr sz="3600">
              <a:latin typeface="Short Stack"/>
              <a:ea typeface="Short Stack"/>
              <a:cs typeface="Short Stack"/>
              <a:sym typeface="Short Stack"/>
            </a:endParaRPr>
          </a:p>
        </p:txBody>
      </p:sp>
      <p:sp>
        <p:nvSpPr>
          <p:cNvPr id="659" name="Google Shape;659;g10cab4fc2cb_0_115"/>
          <p:cNvSpPr txBox="1"/>
          <p:nvPr/>
        </p:nvSpPr>
        <p:spPr>
          <a:xfrm>
            <a:off x="231450" y="1928100"/>
            <a:ext cx="11511300" cy="4887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100"/>
              <a:buFont typeface="Arial"/>
              <a:buNone/>
            </a:pPr>
            <a:r>
              <a:rPr b="1" lang="fr-FR" sz="2500">
                <a:solidFill>
                  <a:srgbClr val="666666"/>
                </a:solidFill>
                <a:latin typeface="Calibri"/>
                <a:ea typeface="Calibri"/>
                <a:cs typeface="Calibri"/>
                <a:sym typeface="Calibri"/>
              </a:rPr>
              <a:t>Rappel des f</a:t>
            </a:r>
            <a:r>
              <a:rPr b="1" i="0" lang="fr-FR" sz="2500" u="none" cap="none" strike="noStrike">
                <a:solidFill>
                  <a:srgbClr val="666666"/>
                </a:solidFill>
                <a:latin typeface="Calibri"/>
                <a:ea typeface="Calibri"/>
                <a:cs typeface="Calibri"/>
                <a:sym typeface="Calibri"/>
              </a:rPr>
              <a:t>acteurs pouvant influencer nos choix stratégiques : </a:t>
            </a:r>
            <a:endParaRPr b="0" i="0" sz="25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Avons-nous le marteau ou non?</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Sommes-nous en début, milieu ou fin de partie?</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 joueur lance?</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Quelles sont les forces et les faiblesses de notre équipe, de nos adversaires?</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 est le pointage actuel?</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 est notre objectif (prendre 2, bout nul, laissez 1…)?</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Combien de bouts restent-ils à jouer?</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Quelles sont les conditions de jeu actuelles?</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d1e050df0c_0_122"/>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gd1e050df0c_0_122"/>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666" name="Google Shape;666;gd1e050df0c_0_122"/>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667" name="Google Shape;667;gd1e050df0c_0_12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Stratégie - Avec le marteau</a:t>
            </a:r>
            <a:endParaRPr sz="3200">
              <a:latin typeface="Short Stack"/>
              <a:ea typeface="Short Stack"/>
              <a:cs typeface="Short Stack"/>
              <a:sym typeface="Short Stack"/>
            </a:endParaRPr>
          </a:p>
        </p:txBody>
      </p:sp>
      <p:sp>
        <p:nvSpPr>
          <p:cNvPr id="668" name="Google Shape;668;gd1e050df0c_0_122"/>
          <p:cNvSpPr txBox="1"/>
          <p:nvPr/>
        </p:nvSpPr>
        <p:spPr>
          <a:xfrm>
            <a:off x="9010625" y="1243600"/>
            <a:ext cx="1225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669" name="Google Shape;669;gd1e050df0c_0_122"/>
          <p:cNvSpPr txBox="1"/>
          <p:nvPr/>
        </p:nvSpPr>
        <p:spPr>
          <a:xfrm>
            <a:off x="289400" y="2014725"/>
            <a:ext cx="10396800" cy="412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différents types de stratégie </a:t>
            </a:r>
            <a:r>
              <a:rPr b="1" lang="fr-FR" sz="2500" u="sng">
                <a:solidFill>
                  <a:srgbClr val="666666"/>
                </a:solidFill>
                <a:latin typeface="Calibri"/>
                <a:ea typeface="Calibri"/>
                <a:cs typeface="Calibri"/>
                <a:sym typeface="Calibri"/>
              </a:rPr>
              <a:t>AVEC </a:t>
            </a:r>
            <a:r>
              <a:rPr b="1" lang="fr-FR" sz="2500">
                <a:solidFill>
                  <a:srgbClr val="666666"/>
                </a:solidFill>
                <a:latin typeface="Calibri"/>
                <a:ea typeface="Calibri"/>
                <a:cs typeface="Calibri"/>
                <a:sym typeface="Calibri"/>
              </a:rPr>
              <a:t>le marteau : </a:t>
            </a:r>
            <a:endParaRPr sz="2500">
              <a:solidFill>
                <a:srgbClr val="666666"/>
              </a:solidFill>
              <a:latin typeface="Calibri"/>
              <a:ea typeface="Calibri"/>
              <a:cs typeface="Calibri"/>
              <a:sym typeface="Calibri"/>
            </a:endParaRPr>
          </a:p>
          <a:p>
            <a:pPr indent="0" lvl="0" marL="0" rtl="0" algn="l">
              <a:spcBef>
                <a:spcPts val="320"/>
              </a:spcBef>
              <a:spcAft>
                <a:spcPts val="0"/>
              </a:spcAft>
              <a:buNone/>
            </a:pPr>
            <a:r>
              <a:t/>
            </a:r>
            <a:endParaRPr b="1"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rPr b="1" lang="fr-FR" sz="2100">
                <a:solidFill>
                  <a:srgbClr val="666666"/>
                </a:solidFill>
                <a:latin typeface="Calibri"/>
                <a:ea typeface="Calibri"/>
                <a:cs typeface="Calibri"/>
                <a:sym typeface="Calibri"/>
              </a:rPr>
              <a:t>Poursuite</a:t>
            </a:r>
            <a:r>
              <a:rPr lang="fr-FR" sz="2100">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Stratégie plus offensive, on veut maximiser le nombre de pierres en jeu. L’objectif primaire est de marquer 2 points ou plus.</a:t>
            </a:r>
            <a:endParaRPr b="1" sz="2100">
              <a:solidFill>
                <a:srgbClr val="666666"/>
              </a:solidFill>
              <a:latin typeface="Calibri"/>
              <a:ea typeface="Calibri"/>
              <a:cs typeface="Calibri"/>
              <a:sym typeface="Calibri"/>
            </a:endParaRPr>
          </a:p>
          <a:p>
            <a:pPr indent="0" lvl="0" marL="0" rtl="0" algn="l">
              <a:lnSpc>
                <a:spcPct val="115000"/>
              </a:lnSpc>
              <a:spcBef>
                <a:spcPts val="320"/>
              </a:spcBef>
              <a:spcAft>
                <a:spcPts val="0"/>
              </a:spcAft>
              <a:buNone/>
            </a:pPr>
            <a:r>
              <a:t/>
            </a:r>
            <a:endParaRPr b="1"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rPr b="1" lang="fr-FR" sz="2100">
                <a:solidFill>
                  <a:srgbClr val="666666"/>
                </a:solidFill>
                <a:latin typeface="Calibri"/>
                <a:ea typeface="Calibri"/>
                <a:cs typeface="Calibri"/>
                <a:sym typeface="Calibri"/>
              </a:rPr>
              <a:t>Prudence </a:t>
            </a:r>
            <a:r>
              <a:rPr lang="fr-FR" sz="2100">
                <a:solidFill>
                  <a:srgbClr val="666666"/>
                </a:solidFill>
                <a:latin typeface="Calibri"/>
                <a:ea typeface="Calibri"/>
                <a:cs typeface="Calibri"/>
                <a:sym typeface="Calibri"/>
              </a:rPr>
              <a:t>:</a:t>
            </a: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Stratégie plus conservatrice, l’équipe est entre l’offensive et la défensive. L’objectif primaire est de marquer 2 point ou de faire un bout nul.</a:t>
            </a:r>
            <a:endParaRPr b="1" sz="2100">
              <a:solidFill>
                <a:srgbClr val="666666"/>
              </a:solidFill>
              <a:latin typeface="Calibri"/>
              <a:ea typeface="Calibri"/>
              <a:cs typeface="Calibri"/>
              <a:sym typeface="Calibri"/>
            </a:endParaRPr>
          </a:p>
          <a:p>
            <a:pPr indent="0" lvl="0" marL="0" rtl="0" algn="l">
              <a:lnSpc>
                <a:spcPct val="115000"/>
              </a:lnSpc>
              <a:spcBef>
                <a:spcPts val="320"/>
              </a:spcBef>
              <a:spcAft>
                <a:spcPts val="0"/>
              </a:spcAft>
              <a:buNone/>
            </a:pPr>
            <a:r>
              <a:t/>
            </a:r>
            <a:endParaRPr b="1"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rPr b="1" lang="fr-FR" sz="2100">
                <a:solidFill>
                  <a:srgbClr val="666666"/>
                </a:solidFill>
                <a:latin typeface="Calibri"/>
                <a:ea typeface="Calibri"/>
                <a:cs typeface="Calibri"/>
                <a:sym typeface="Calibri"/>
              </a:rPr>
              <a:t>Protection</a:t>
            </a:r>
            <a:r>
              <a:rPr lang="fr-FR" sz="2100">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Stratégie plus défensive, l’équipe veut limiter le nombre de pierres en jeu. L’objectif primaire est le bout nul.</a:t>
            </a:r>
            <a:endParaRPr sz="2100">
              <a:solidFill>
                <a:srgbClr val="666666"/>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11497afd38c_0_18"/>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g11497afd38c_0_18"/>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676" name="Google Shape;676;g11497afd38c_0_1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677" name="Google Shape;677;g11497afd38c_0_18"/>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Stratégie - Avec le marteau</a:t>
            </a:r>
            <a:endParaRPr sz="3200">
              <a:latin typeface="Short Stack"/>
              <a:ea typeface="Short Stack"/>
              <a:cs typeface="Short Stack"/>
              <a:sym typeface="Short Stack"/>
            </a:endParaRPr>
          </a:p>
        </p:txBody>
      </p:sp>
      <p:sp>
        <p:nvSpPr>
          <p:cNvPr id="678" name="Google Shape;678;g11497afd38c_0_18"/>
          <p:cNvSpPr txBox="1"/>
          <p:nvPr/>
        </p:nvSpPr>
        <p:spPr>
          <a:xfrm>
            <a:off x="9696425" y="1077475"/>
            <a:ext cx="1225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679" name="Google Shape;679;g11497afd38c_0_18"/>
          <p:cNvSpPr txBox="1"/>
          <p:nvPr/>
        </p:nvSpPr>
        <p:spPr>
          <a:xfrm>
            <a:off x="587449" y="2573760"/>
            <a:ext cx="1953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800">
                <a:solidFill>
                  <a:srgbClr val="4F6128"/>
                </a:solidFill>
                <a:latin typeface="Calibri"/>
                <a:ea typeface="Calibri"/>
                <a:cs typeface="Calibri"/>
                <a:sym typeface="Calibri"/>
              </a:rPr>
              <a:t>Poursuite</a:t>
            </a:r>
            <a:endParaRPr b="1" sz="2800">
              <a:solidFill>
                <a:srgbClr val="4F6128"/>
              </a:solidFill>
              <a:latin typeface="Calibri"/>
              <a:ea typeface="Calibri"/>
              <a:cs typeface="Calibri"/>
              <a:sym typeface="Calibri"/>
            </a:endParaRPr>
          </a:p>
        </p:txBody>
      </p:sp>
      <p:sp>
        <p:nvSpPr>
          <p:cNvPr id="680" name="Google Shape;680;g11497afd38c_0_18"/>
          <p:cNvSpPr txBox="1"/>
          <p:nvPr/>
        </p:nvSpPr>
        <p:spPr>
          <a:xfrm>
            <a:off x="324645" y="2582182"/>
            <a:ext cx="849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1" name="Google Shape;681;g11497afd38c_0_18"/>
          <p:cNvSpPr txBox="1"/>
          <p:nvPr/>
        </p:nvSpPr>
        <p:spPr>
          <a:xfrm>
            <a:off x="4510552" y="2497543"/>
            <a:ext cx="1953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800">
                <a:solidFill>
                  <a:srgbClr val="E36C09"/>
                </a:solidFill>
                <a:latin typeface="Calibri"/>
                <a:ea typeface="Calibri"/>
                <a:cs typeface="Calibri"/>
                <a:sym typeface="Calibri"/>
              </a:rPr>
              <a:t>Prudence</a:t>
            </a:r>
            <a:endParaRPr b="1" sz="2800">
              <a:solidFill>
                <a:srgbClr val="E36C09"/>
              </a:solidFill>
              <a:latin typeface="Calibri"/>
              <a:ea typeface="Calibri"/>
              <a:cs typeface="Calibri"/>
              <a:sym typeface="Calibri"/>
            </a:endParaRPr>
          </a:p>
        </p:txBody>
      </p:sp>
      <p:sp>
        <p:nvSpPr>
          <p:cNvPr id="682" name="Google Shape;682;g11497afd38c_0_18"/>
          <p:cNvSpPr txBox="1"/>
          <p:nvPr/>
        </p:nvSpPr>
        <p:spPr>
          <a:xfrm>
            <a:off x="8620256" y="2497543"/>
            <a:ext cx="1953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800">
                <a:solidFill>
                  <a:srgbClr val="FF0000"/>
                </a:solidFill>
                <a:latin typeface="Calibri"/>
                <a:ea typeface="Calibri"/>
                <a:cs typeface="Calibri"/>
                <a:sym typeface="Calibri"/>
              </a:rPr>
              <a:t>Protection</a:t>
            </a:r>
            <a:endParaRPr b="1" sz="2800">
              <a:solidFill>
                <a:srgbClr val="FF0000"/>
              </a:solidFill>
              <a:latin typeface="Calibri"/>
              <a:ea typeface="Calibri"/>
              <a:cs typeface="Calibri"/>
              <a:sym typeface="Calibri"/>
            </a:endParaRPr>
          </a:p>
        </p:txBody>
      </p:sp>
      <p:sp>
        <p:nvSpPr>
          <p:cNvPr id="683" name="Google Shape;683;g11497afd38c_0_18"/>
          <p:cNvSpPr txBox="1"/>
          <p:nvPr/>
        </p:nvSpPr>
        <p:spPr>
          <a:xfrm>
            <a:off x="351973" y="3367128"/>
            <a:ext cx="27561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primaire</a:t>
            </a:r>
            <a:endParaRPr sz="2100" u="sng">
              <a:solidFill>
                <a:srgbClr val="666666"/>
              </a:solidFill>
              <a:latin typeface="Calibri"/>
              <a:ea typeface="Calibri"/>
              <a:cs typeface="Calibri"/>
              <a:sym typeface="Calibri"/>
            </a:endParaRPr>
          </a:p>
          <a:p>
            <a:pPr indent="-279400" lvl="0" marL="28575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Marquer 2 points ou plus</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u="sng">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secondaire</a:t>
            </a:r>
            <a:endParaRPr sz="2100" u="sng">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a:solidFill>
                  <a:srgbClr val="666666"/>
                </a:solidFill>
                <a:latin typeface="Calibri"/>
                <a:ea typeface="Calibri"/>
                <a:cs typeface="Calibri"/>
                <a:sym typeface="Calibri"/>
              </a:rPr>
              <a:t>- Marquer 1 point</a:t>
            </a:r>
            <a:endParaRPr sz="2100">
              <a:solidFill>
                <a:srgbClr val="666666"/>
              </a:solidFill>
              <a:latin typeface="Calibri"/>
              <a:ea typeface="Calibri"/>
              <a:cs typeface="Calibri"/>
              <a:sym typeface="Calibri"/>
            </a:endParaRPr>
          </a:p>
        </p:txBody>
      </p:sp>
      <p:sp>
        <p:nvSpPr>
          <p:cNvPr id="684" name="Google Shape;684;g11497afd38c_0_18"/>
          <p:cNvSpPr txBox="1"/>
          <p:nvPr/>
        </p:nvSpPr>
        <p:spPr>
          <a:xfrm>
            <a:off x="4352738" y="3319537"/>
            <a:ext cx="2804700" cy="235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primaire</a:t>
            </a:r>
            <a:endParaRPr sz="2100" u="sng">
              <a:solidFill>
                <a:srgbClr val="666666"/>
              </a:solidFill>
              <a:latin typeface="Calibri"/>
              <a:ea typeface="Calibri"/>
              <a:cs typeface="Calibri"/>
              <a:sym typeface="Calibri"/>
            </a:endParaRPr>
          </a:p>
          <a:p>
            <a:pPr indent="-279400" lvl="0" marL="28575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Marquer 2 points  or manche nulle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secondaire</a:t>
            </a:r>
            <a:endParaRPr sz="2100" u="sng">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a:solidFill>
                  <a:srgbClr val="666666"/>
                </a:solidFill>
                <a:latin typeface="Calibri"/>
                <a:ea typeface="Calibri"/>
                <a:cs typeface="Calibri"/>
                <a:sym typeface="Calibri"/>
              </a:rPr>
              <a:t>- Marquer 2 points  ou marquer 1 point </a:t>
            </a:r>
            <a:endParaRPr sz="2100">
              <a:solidFill>
                <a:srgbClr val="666666"/>
              </a:solidFill>
              <a:latin typeface="Calibri"/>
              <a:ea typeface="Calibri"/>
              <a:cs typeface="Calibri"/>
              <a:sym typeface="Calibri"/>
            </a:endParaRPr>
          </a:p>
        </p:txBody>
      </p:sp>
      <p:sp>
        <p:nvSpPr>
          <p:cNvPr id="685" name="Google Shape;685;g11497afd38c_0_18"/>
          <p:cNvSpPr txBox="1"/>
          <p:nvPr/>
        </p:nvSpPr>
        <p:spPr>
          <a:xfrm>
            <a:off x="8475068" y="3300231"/>
            <a:ext cx="28083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primaire</a:t>
            </a:r>
            <a:endParaRPr sz="2100" u="sng">
              <a:solidFill>
                <a:srgbClr val="666666"/>
              </a:solidFill>
              <a:latin typeface="Calibri"/>
              <a:ea typeface="Calibri"/>
              <a:cs typeface="Calibri"/>
              <a:sym typeface="Calibri"/>
            </a:endParaRPr>
          </a:p>
          <a:p>
            <a:pPr indent="-279400" lvl="0" marL="28575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Manche nulle</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secondaire</a:t>
            </a:r>
            <a:endParaRPr sz="2100" u="sng">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a:solidFill>
                  <a:srgbClr val="666666"/>
                </a:solidFill>
                <a:latin typeface="Calibri"/>
                <a:ea typeface="Calibri"/>
                <a:cs typeface="Calibri"/>
                <a:sym typeface="Calibri"/>
              </a:rPr>
              <a:t>- Marquer 1 point</a:t>
            </a:r>
            <a:endParaRPr sz="2100">
              <a:solidFill>
                <a:srgbClr val="666666"/>
              </a:solidFill>
              <a:latin typeface="Calibri"/>
              <a:ea typeface="Calibri"/>
              <a:cs typeface="Calibri"/>
              <a:sym typeface="Calibri"/>
            </a:endParaRPr>
          </a:p>
        </p:txBody>
      </p:sp>
      <p:cxnSp>
        <p:nvCxnSpPr>
          <p:cNvPr id="686" name="Google Shape;686;g11497afd38c_0_18"/>
          <p:cNvCxnSpPr/>
          <p:nvPr/>
        </p:nvCxnSpPr>
        <p:spPr>
          <a:xfrm>
            <a:off x="7802463" y="2613225"/>
            <a:ext cx="27600" cy="3004200"/>
          </a:xfrm>
          <a:prstGeom prst="straightConnector1">
            <a:avLst/>
          </a:prstGeom>
          <a:noFill/>
          <a:ln cap="flat" cmpd="sng" w="19050">
            <a:solidFill>
              <a:schemeClr val="dk1"/>
            </a:solidFill>
            <a:prstDash val="solid"/>
            <a:round/>
            <a:headEnd len="sm" w="sm" type="none"/>
            <a:tailEnd len="sm" w="sm" type="none"/>
          </a:ln>
        </p:spPr>
      </p:cxnSp>
      <p:cxnSp>
        <p:nvCxnSpPr>
          <p:cNvPr id="687" name="Google Shape;687;g11497afd38c_0_18"/>
          <p:cNvCxnSpPr/>
          <p:nvPr/>
        </p:nvCxnSpPr>
        <p:spPr>
          <a:xfrm>
            <a:off x="3512150" y="2613225"/>
            <a:ext cx="27600" cy="3004200"/>
          </a:xfrm>
          <a:prstGeom prst="straightConnector1">
            <a:avLst/>
          </a:prstGeom>
          <a:noFill/>
          <a:ln cap="flat" cmpd="sng" w="19050">
            <a:solidFill>
              <a:schemeClr val="dk1"/>
            </a:solidFill>
            <a:prstDash val="solid"/>
            <a:round/>
            <a:headEnd len="sm" w="sm" type="none"/>
            <a:tailEnd len="sm" w="sm" type="none"/>
          </a:ln>
        </p:spPr>
      </p:cxnSp>
      <p:sp>
        <p:nvSpPr>
          <p:cNvPr id="688" name="Google Shape;688;g11497afd38c_0_18"/>
          <p:cNvSpPr txBox="1"/>
          <p:nvPr/>
        </p:nvSpPr>
        <p:spPr>
          <a:xfrm>
            <a:off x="47175" y="1567075"/>
            <a:ext cx="3077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Avec le marteau</a:t>
            </a:r>
            <a:endParaRPr b="1" sz="2500">
              <a:solidFill>
                <a:srgbClr val="666666"/>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11497afd38c_0_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g11497afd38c_0_5"/>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695" name="Google Shape;695;g11497afd38c_0_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696" name="Google Shape;696;g11497afd38c_0_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Stratégie - Sans le marteau</a:t>
            </a:r>
            <a:endParaRPr sz="3200">
              <a:latin typeface="Short Stack"/>
              <a:ea typeface="Short Stack"/>
              <a:cs typeface="Short Stack"/>
              <a:sym typeface="Short Stack"/>
            </a:endParaRPr>
          </a:p>
        </p:txBody>
      </p:sp>
      <p:sp>
        <p:nvSpPr>
          <p:cNvPr id="697" name="Google Shape;697;g11497afd38c_0_5"/>
          <p:cNvSpPr txBox="1"/>
          <p:nvPr/>
        </p:nvSpPr>
        <p:spPr>
          <a:xfrm>
            <a:off x="9266675" y="905275"/>
            <a:ext cx="1403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698" name="Google Shape;698;g11497afd38c_0_5"/>
          <p:cNvSpPr txBox="1"/>
          <p:nvPr/>
        </p:nvSpPr>
        <p:spPr>
          <a:xfrm>
            <a:off x="274300" y="2004300"/>
            <a:ext cx="96774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différents types de stratégie </a:t>
            </a:r>
            <a:r>
              <a:rPr b="1" lang="fr-FR" sz="2500" u="sng">
                <a:solidFill>
                  <a:srgbClr val="666666"/>
                </a:solidFill>
                <a:latin typeface="Calibri"/>
                <a:ea typeface="Calibri"/>
                <a:cs typeface="Calibri"/>
                <a:sym typeface="Calibri"/>
              </a:rPr>
              <a:t>SANS</a:t>
            </a:r>
            <a:r>
              <a:rPr b="1" lang="fr-FR" sz="2500">
                <a:solidFill>
                  <a:srgbClr val="666666"/>
                </a:solidFill>
                <a:latin typeface="Calibri"/>
                <a:ea typeface="Calibri"/>
                <a:cs typeface="Calibri"/>
                <a:sym typeface="Calibri"/>
              </a:rPr>
              <a:t> le marteau : </a:t>
            </a:r>
            <a:endParaRPr sz="2500">
              <a:solidFill>
                <a:srgbClr val="666666"/>
              </a:solidFill>
              <a:latin typeface="Calibri"/>
              <a:ea typeface="Calibri"/>
              <a:cs typeface="Calibri"/>
              <a:sym typeface="Calibri"/>
            </a:endParaRPr>
          </a:p>
          <a:p>
            <a:pPr indent="0" lvl="0" marL="0" rtl="0" algn="l">
              <a:spcBef>
                <a:spcPts val="32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a:solidFill>
                  <a:srgbClr val="666666"/>
                </a:solidFill>
                <a:latin typeface="Calibri"/>
                <a:ea typeface="Calibri"/>
                <a:cs typeface="Calibri"/>
                <a:sym typeface="Calibri"/>
              </a:rPr>
              <a:t>Poursuite</a:t>
            </a:r>
            <a:r>
              <a:rPr lang="fr-FR" sz="2100">
                <a:solidFill>
                  <a:srgbClr val="666666"/>
                </a:solidFill>
                <a:latin typeface="Calibri"/>
                <a:ea typeface="Calibri"/>
                <a:cs typeface="Calibri"/>
                <a:sym typeface="Calibri"/>
              </a:rPr>
              <a:t> : Stratégie plus offensive, on veut maximiser le nombre de pierres en jeu. L’objectif primaire est de voler 1 point ou plus.</a:t>
            </a:r>
            <a:endParaRPr b="1" sz="2100">
              <a:solidFill>
                <a:srgbClr val="666666"/>
              </a:solidFill>
              <a:latin typeface="Calibri"/>
              <a:ea typeface="Calibri"/>
              <a:cs typeface="Calibri"/>
              <a:sym typeface="Calibri"/>
            </a:endParaRPr>
          </a:p>
          <a:p>
            <a:pPr indent="0" lvl="0" marL="0" rtl="0" algn="l">
              <a:spcBef>
                <a:spcPts val="32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a:solidFill>
                  <a:srgbClr val="666666"/>
                </a:solidFill>
                <a:latin typeface="Calibri"/>
                <a:ea typeface="Calibri"/>
                <a:cs typeface="Calibri"/>
                <a:sym typeface="Calibri"/>
              </a:rPr>
              <a:t>Prudence </a:t>
            </a: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Stratégie plus conservatrice, l’équipe est entre l’offensive et la défensive. L’objectif primaire est de forcer l’adversaire à prendre 1 point ou voler 1 point.</a:t>
            </a:r>
            <a:endParaRPr b="1" sz="2100">
              <a:solidFill>
                <a:srgbClr val="666666"/>
              </a:solidFill>
              <a:latin typeface="Calibri"/>
              <a:ea typeface="Calibri"/>
              <a:cs typeface="Calibri"/>
              <a:sym typeface="Calibri"/>
            </a:endParaRPr>
          </a:p>
          <a:p>
            <a:pPr indent="0" lvl="0" marL="0" rtl="0" algn="l">
              <a:spcBef>
                <a:spcPts val="32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a:solidFill>
                  <a:srgbClr val="666666"/>
                </a:solidFill>
                <a:latin typeface="Calibri"/>
                <a:ea typeface="Calibri"/>
                <a:cs typeface="Calibri"/>
                <a:sym typeface="Calibri"/>
              </a:rPr>
              <a:t>Protection </a:t>
            </a: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Stratégie plus défensive, l’équipe veut minimiser le nombre de pierre en jeu. L’objectif primaire est de forcer l’adversaire à prendre 1 point.</a:t>
            </a:r>
            <a:endParaRPr sz="2100">
              <a:solidFill>
                <a:srgbClr val="666666"/>
              </a:solidFill>
            </a:endParaRPr>
          </a:p>
        </p:txBody>
      </p:sp>
      <p:sp>
        <p:nvSpPr>
          <p:cNvPr id="699" name="Google Shape;699;g11497afd38c_0_5"/>
          <p:cNvSpPr txBox="1"/>
          <p:nvPr/>
        </p:nvSpPr>
        <p:spPr>
          <a:xfrm rot="-5401054">
            <a:off x="9390990" y="981483"/>
            <a:ext cx="978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10da257bab0_1_137"/>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 name="Google Shape;130;g10da257bab0_1_137"/>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131" name="Google Shape;131;g10da257bab0_1_137"/>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Sécurité</a:t>
            </a:r>
            <a:endParaRPr sz="4700">
              <a:latin typeface="Short Stack"/>
              <a:ea typeface="Short Stack"/>
              <a:cs typeface="Short Stack"/>
              <a:sym typeface="Short Stack"/>
            </a:endParaRPr>
          </a:p>
        </p:txBody>
      </p:sp>
      <p:sp>
        <p:nvSpPr>
          <p:cNvPr id="132" name="Google Shape;132;g10da257bab0_1_137"/>
          <p:cNvSpPr txBox="1"/>
          <p:nvPr/>
        </p:nvSpPr>
        <p:spPr>
          <a:xfrm>
            <a:off x="429425" y="1851900"/>
            <a:ext cx="10133700" cy="48564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différent</a:t>
            </a:r>
            <a:r>
              <a:rPr b="1" lang="fr-FR" sz="2500">
                <a:solidFill>
                  <a:srgbClr val="666666"/>
                </a:solidFill>
                <a:latin typeface="Calibri"/>
                <a:ea typeface="Calibri"/>
                <a:cs typeface="Calibri"/>
                <a:sym typeface="Calibri"/>
              </a:rPr>
              <a:t>s facteurs de risque</a:t>
            </a:r>
            <a:r>
              <a:rPr b="1" i="0" lang="fr-FR" sz="2500" u="none" cap="none" strike="noStrike">
                <a:solidFill>
                  <a:srgbClr val="666666"/>
                </a:solidFill>
                <a:latin typeface="Calibri"/>
                <a:ea typeface="Calibri"/>
                <a:cs typeface="Calibri"/>
                <a:sym typeface="Calibri"/>
              </a:rPr>
              <a:t> :</a:t>
            </a:r>
            <a:endParaRPr b="1" i="0" sz="2100" u="none" cap="none" strike="noStrike">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Facteurs mécaniques</a:t>
            </a:r>
            <a:endParaRPr b="1" sz="2100" u="sng">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None/>
            </a:pPr>
            <a:r>
              <a:rPr lang="fr-FR" sz="2100">
                <a:solidFill>
                  <a:srgbClr val="666666"/>
                </a:solidFill>
                <a:latin typeface="Calibri"/>
                <a:ea typeface="Calibri"/>
                <a:cs typeface="Calibri"/>
                <a:sym typeface="Calibri"/>
              </a:rPr>
              <a:t>🥌 Semelles antidérapantes, semelles glissantes, souliers, brosses, équipement pour faire les glaces</a:t>
            </a:r>
            <a:endParaRPr sz="2100">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Facteurs environnementaux</a:t>
            </a:r>
            <a:endParaRPr b="1" sz="2100" u="sng">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None/>
            </a:pPr>
            <a:r>
              <a:rPr lang="fr-FR" sz="2100">
                <a:solidFill>
                  <a:srgbClr val="666666"/>
                </a:solidFill>
                <a:latin typeface="Calibri"/>
                <a:ea typeface="Calibri"/>
                <a:cs typeface="Calibri"/>
                <a:sym typeface="Calibri"/>
              </a:rPr>
              <a:t>🥌 Le froid</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None/>
            </a:pPr>
            <a:r>
              <a:rPr lang="fr-FR" sz="2100">
                <a:solidFill>
                  <a:srgbClr val="666666"/>
                </a:solidFill>
                <a:latin typeface="Calibri"/>
                <a:ea typeface="Calibri"/>
                <a:cs typeface="Calibri"/>
                <a:sym typeface="Calibri"/>
              </a:rPr>
              <a:t>🥌 La déshydratation</a:t>
            </a:r>
            <a:endParaRPr sz="2100">
              <a:solidFill>
                <a:srgbClr val="666666"/>
              </a:solidFill>
              <a:latin typeface="Calibri"/>
              <a:ea typeface="Calibri"/>
              <a:cs typeface="Calibri"/>
              <a:sym typeface="Calibri"/>
            </a:endParaRPr>
          </a:p>
          <a:p>
            <a:pPr indent="-361950" lvl="0" marL="457200" marR="0" rtl="0" algn="l">
              <a:lnSpc>
                <a:spcPct val="150000"/>
              </a:lnSpc>
              <a:spcBef>
                <a:spcPts val="0"/>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Facteurs humains</a:t>
            </a:r>
            <a:endParaRPr b="1" sz="2100" u="sng">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None/>
            </a:pPr>
            <a:r>
              <a:rPr lang="fr-FR" sz="2100">
                <a:solidFill>
                  <a:srgbClr val="666666"/>
                </a:solidFill>
                <a:latin typeface="Calibri"/>
                <a:ea typeface="Calibri"/>
                <a:cs typeface="Calibri"/>
                <a:sym typeface="Calibri"/>
              </a:rPr>
              <a:t>🥌 Participants, moniteurs, officiels, entraîneurs</a:t>
            </a:r>
            <a:endParaRPr sz="2100">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10da257bab0_1_137"/>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134" name="Google Shape;134;g10da257bab0_1_137"/>
          <p:cNvSpPr txBox="1"/>
          <p:nvPr/>
        </p:nvSpPr>
        <p:spPr>
          <a:xfrm>
            <a:off x="9810525" y="1365850"/>
            <a:ext cx="1505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9600" u="none" cap="none" strike="noStrike">
                <a:solidFill>
                  <a:srgbClr val="000000"/>
                </a:solidFill>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11497afd38c_0_37"/>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g11497afd38c_0_37"/>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706" name="Google Shape;706;g11497afd38c_0_3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707" name="Google Shape;707;g11497afd38c_0_3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Stratégie - Sans le marteau</a:t>
            </a:r>
            <a:endParaRPr sz="3200">
              <a:latin typeface="Short Stack"/>
              <a:ea typeface="Short Stack"/>
              <a:cs typeface="Short Stack"/>
              <a:sym typeface="Short Stack"/>
            </a:endParaRPr>
          </a:p>
        </p:txBody>
      </p:sp>
      <p:sp>
        <p:nvSpPr>
          <p:cNvPr id="708" name="Google Shape;708;g11497afd38c_0_37"/>
          <p:cNvSpPr txBox="1"/>
          <p:nvPr/>
        </p:nvSpPr>
        <p:spPr>
          <a:xfrm>
            <a:off x="587449" y="2573760"/>
            <a:ext cx="1953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800">
                <a:solidFill>
                  <a:srgbClr val="4F6128"/>
                </a:solidFill>
                <a:latin typeface="Calibri"/>
                <a:ea typeface="Calibri"/>
                <a:cs typeface="Calibri"/>
                <a:sym typeface="Calibri"/>
              </a:rPr>
              <a:t>Poursuite</a:t>
            </a:r>
            <a:endParaRPr b="1" sz="2800">
              <a:solidFill>
                <a:srgbClr val="4F6128"/>
              </a:solidFill>
              <a:latin typeface="Calibri"/>
              <a:ea typeface="Calibri"/>
              <a:cs typeface="Calibri"/>
              <a:sym typeface="Calibri"/>
            </a:endParaRPr>
          </a:p>
        </p:txBody>
      </p:sp>
      <p:sp>
        <p:nvSpPr>
          <p:cNvPr id="709" name="Google Shape;709;g11497afd38c_0_37"/>
          <p:cNvSpPr txBox="1"/>
          <p:nvPr/>
        </p:nvSpPr>
        <p:spPr>
          <a:xfrm>
            <a:off x="324645" y="2582182"/>
            <a:ext cx="849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0" name="Google Shape;710;g11497afd38c_0_37"/>
          <p:cNvSpPr txBox="1"/>
          <p:nvPr/>
        </p:nvSpPr>
        <p:spPr>
          <a:xfrm>
            <a:off x="4510552" y="2497543"/>
            <a:ext cx="1953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800">
                <a:solidFill>
                  <a:srgbClr val="E36C09"/>
                </a:solidFill>
                <a:latin typeface="Calibri"/>
                <a:ea typeface="Calibri"/>
                <a:cs typeface="Calibri"/>
                <a:sym typeface="Calibri"/>
              </a:rPr>
              <a:t>Prudence</a:t>
            </a:r>
            <a:endParaRPr b="1" sz="2800">
              <a:solidFill>
                <a:srgbClr val="E36C09"/>
              </a:solidFill>
              <a:latin typeface="Calibri"/>
              <a:ea typeface="Calibri"/>
              <a:cs typeface="Calibri"/>
              <a:sym typeface="Calibri"/>
            </a:endParaRPr>
          </a:p>
        </p:txBody>
      </p:sp>
      <p:sp>
        <p:nvSpPr>
          <p:cNvPr id="711" name="Google Shape;711;g11497afd38c_0_37"/>
          <p:cNvSpPr txBox="1"/>
          <p:nvPr/>
        </p:nvSpPr>
        <p:spPr>
          <a:xfrm>
            <a:off x="8620256" y="2497543"/>
            <a:ext cx="1953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800">
                <a:solidFill>
                  <a:srgbClr val="FF0000"/>
                </a:solidFill>
                <a:latin typeface="Calibri"/>
                <a:ea typeface="Calibri"/>
                <a:cs typeface="Calibri"/>
                <a:sym typeface="Calibri"/>
              </a:rPr>
              <a:t>Protection</a:t>
            </a:r>
            <a:endParaRPr b="1" sz="2800">
              <a:solidFill>
                <a:srgbClr val="FF0000"/>
              </a:solidFill>
              <a:latin typeface="Calibri"/>
              <a:ea typeface="Calibri"/>
              <a:cs typeface="Calibri"/>
              <a:sym typeface="Calibri"/>
            </a:endParaRPr>
          </a:p>
        </p:txBody>
      </p:sp>
      <p:cxnSp>
        <p:nvCxnSpPr>
          <p:cNvPr id="712" name="Google Shape;712;g11497afd38c_0_37"/>
          <p:cNvCxnSpPr/>
          <p:nvPr/>
        </p:nvCxnSpPr>
        <p:spPr>
          <a:xfrm>
            <a:off x="7802463" y="2613225"/>
            <a:ext cx="33900" cy="4016100"/>
          </a:xfrm>
          <a:prstGeom prst="straightConnector1">
            <a:avLst/>
          </a:prstGeom>
          <a:noFill/>
          <a:ln cap="flat" cmpd="sng" w="19050">
            <a:solidFill>
              <a:schemeClr val="dk1"/>
            </a:solidFill>
            <a:prstDash val="solid"/>
            <a:round/>
            <a:headEnd len="sm" w="sm" type="none"/>
            <a:tailEnd len="sm" w="sm" type="none"/>
          </a:ln>
        </p:spPr>
      </p:cxnSp>
      <p:cxnSp>
        <p:nvCxnSpPr>
          <p:cNvPr id="713" name="Google Shape;713;g11497afd38c_0_37"/>
          <p:cNvCxnSpPr/>
          <p:nvPr/>
        </p:nvCxnSpPr>
        <p:spPr>
          <a:xfrm>
            <a:off x="3512150" y="2613225"/>
            <a:ext cx="35700" cy="3979500"/>
          </a:xfrm>
          <a:prstGeom prst="straightConnector1">
            <a:avLst/>
          </a:prstGeom>
          <a:noFill/>
          <a:ln cap="flat" cmpd="sng" w="19050">
            <a:solidFill>
              <a:schemeClr val="dk1"/>
            </a:solidFill>
            <a:prstDash val="solid"/>
            <a:round/>
            <a:headEnd len="sm" w="sm" type="none"/>
            <a:tailEnd len="sm" w="sm" type="none"/>
          </a:ln>
        </p:spPr>
      </p:cxnSp>
      <p:sp>
        <p:nvSpPr>
          <p:cNvPr id="714" name="Google Shape;714;g11497afd38c_0_37"/>
          <p:cNvSpPr txBox="1"/>
          <p:nvPr/>
        </p:nvSpPr>
        <p:spPr>
          <a:xfrm>
            <a:off x="9266675" y="905275"/>
            <a:ext cx="1403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715" name="Google Shape;715;g11497afd38c_0_37"/>
          <p:cNvSpPr txBox="1"/>
          <p:nvPr/>
        </p:nvSpPr>
        <p:spPr>
          <a:xfrm rot="-5401054">
            <a:off x="9390990" y="981483"/>
            <a:ext cx="978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716" name="Google Shape;716;g11497afd38c_0_37"/>
          <p:cNvSpPr txBox="1"/>
          <p:nvPr/>
        </p:nvSpPr>
        <p:spPr>
          <a:xfrm>
            <a:off x="351982" y="3395720"/>
            <a:ext cx="2756100" cy="3001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primaire</a:t>
            </a:r>
            <a:endParaRPr sz="2100" u="sng">
              <a:solidFill>
                <a:srgbClr val="666666"/>
              </a:solidFill>
              <a:latin typeface="Calibri"/>
              <a:ea typeface="Calibri"/>
              <a:cs typeface="Calibri"/>
              <a:sym typeface="Calibri"/>
            </a:endParaRPr>
          </a:p>
          <a:p>
            <a:pPr indent="-279400" lvl="0" marL="28575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Voler 1 point ou plus</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secondaire</a:t>
            </a:r>
            <a:endParaRPr sz="2100" u="sng">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a:solidFill>
                  <a:srgbClr val="666666"/>
                </a:solidFill>
                <a:latin typeface="Calibri"/>
                <a:ea typeface="Calibri"/>
                <a:cs typeface="Calibri"/>
                <a:sym typeface="Calibri"/>
              </a:rPr>
              <a:t>- L’équipe adverse marque seulement 1 point</a:t>
            </a:r>
            <a:endParaRPr sz="2100">
              <a:solidFill>
                <a:srgbClr val="666666"/>
              </a:solidFill>
              <a:latin typeface="Calibri"/>
              <a:ea typeface="Calibri"/>
              <a:cs typeface="Calibri"/>
              <a:sym typeface="Calibri"/>
            </a:endParaRPr>
          </a:p>
        </p:txBody>
      </p:sp>
      <p:sp>
        <p:nvSpPr>
          <p:cNvPr id="717" name="Google Shape;717;g11497afd38c_0_37"/>
          <p:cNvSpPr txBox="1"/>
          <p:nvPr/>
        </p:nvSpPr>
        <p:spPr>
          <a:xfrm>
            <a:off x="4344313" y="3325545"/>
            <a:ext cx="2804700" cy="3016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primaire</a:t>
            </a:r>
            <a:endParaRPr sz="2100" u="sng">
              <a:solidFill>
                <a:srgbClr val="666666"/>
              </a:solidFill>
              <a:latin typeface="Calibri"/>
              <a:ea typeface="Calibri"/>
              <a:cs typeface="Calibri"/>
              <a:sym typeface="Calibri"/>
            </a:endParaRPr>
          </a:p>
          <a:p>
            <a:pPr indent="-279400" lvl="0" marL="28575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L’équipe adverse marque 1 point  ou vol de 1  point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u="sng">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secondaire</a:t>
            </a:r>
            <a:endParaRPr sz="2100" u="sng">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a:solidFill>
                  <a:srgbClr val="666666"/>
                </a:solidFill>
                <a:latin typeface="Calibri"/>
                <a:ea typeface="Calibri"/>
                <a:cs typeface="Calibri"/>
                <a:sym typeface="Calibri"/>
              </a:rPr>
              <a:t>- Vol de 1 point ou l’équipe adverse marque 1 point</a:t>
            </a:r>
            <a:r>
              <a:rPr lang="fr-FR" sz="2200">
                <a:solidFill>
                  <a:srgbClr val="000000"/>
                </a:solidFill>
                <a:latin typeface="Calibri"/>
                <a:ea typeface="Calibri"/>
                <a:cs typeface="Calibri"/>
                <a:sym typeface="Calibri"/>
              </a:rPr>
              <a:t> </a:t>
            </a:r>
            <a:endParaRPr sz="2200">
              <a:solidFill>
                <a:srgbClr val="000000"/>
              </a:solidFill>
              <a:latin typeface="Calibri"/>
              <a:ea typeface="Calibri"/>
              <a:cs typeface="Calibri"/>
              <a:sym typeface="Calibri"/>
            </a:endParaRPr>
          </a:p>
        </p:txBody>
      </p:sp>
      <p:sp>
        <p:nvSpPr>
          <p:cNvPr id="718" name="Google Shape;718;g11497afd38c_0_37"/>
          <p:cNvSpPr txBox="1"/>
          <p:nvPr/>
        </p:nvSpPr>
        <p:spPr>
          <a:xfrm>
            <a:off x="8479893" y="3307127"/>
            <a:ext cx="2808300" cy="235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primaire</a:t>
            </a:r>
            <a:endParaRPr sz="2100" u="sng">
              <a:solidFill>
                <a:srgbClr val="666666"/>
              </a:solidFill>
              <a:latin typeface="Calibri"/>
              <a:ea typeface="Calibri"/>
              <a:cs typeface="Calibri"/>
              <a:sym typeface="Calibri"/>
            </a:endParaRPr>
          </a:p>
          <a:p>
            <a:pPr indent="-279400" lvl="0" marL="285750" marR="0" rtl="0" algn="l">
              <a:spcBef>
                <a:spcPts val="0"/>
              </a:spcBef>
              <a:spcAft>
                <a:spcPts val="0"/>
              </a:spcAft>
              <a:buClr>
                <a:srgbClr val="666666"/>
              </a:buClr>
              <a:buSzPts val="2100"/>
              <a:buFont typeface="Calibri"/>
              <a:buChar char="-"/>
            </a:pPr>
            <a:r>
              <a:rPr lang="fr-FR" sz="2100">
                <a:solidFill>
                  <a:srgbClr val="666666"/>
                </a:solidFill>
                <a:latin typeface="Calibri"/>
                <a:ea typeface="Calibri"/>
                <a:cs typeface="Calibri"/>
                <a:sym typeface="Calibri"/>
              </a:rPr>
              <a:t>L’équipe adverse marque seulement 1 point</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u="sng">
                <a:solidFill>
                  <a:srgbClr val="666666"/>
                </a:solidFill>
                <a:latin typeface="Calibri"/>
                <a:ea typeface="Calibri"/>
                <a:cs typeface="Calibri"/>
                <a:sym typeface="Calibri"/>
              </a:rPr>
              <a:t>Objectif secondaire</a:t>
            </a:r>
            <a:endParaRPr sz="2100" u="sng">
              <a:solidFill>
                <a:srgbClr val="666666"/>
              </a:solidFill>
              <a:latin typeface="Calibri"/>
              <a:ea typeface="Calibri"/>
              <a:cs typeface="Calibri"/>
              <a:sym typeface="Calibri"/>
            </a:endParaRPr>
          </a:p>
          <a:p>
            <a:pPr indent="0" lvl="0" marL="0" marR="0" rtl="0" algn="l">
              <a:spcBef>
                <a:spcPts val="0"/>
              </a:spcBef>
              <a:spcAft>
                <a:spcPts val="0"/>
              </a:spcAft>
              <a:buNone/>
            </a:pPr>
            <a:r>
              <a:rPr lang="fr-FR" sz="2100">
                <a:solidFill>
                  <a:srgbClr val="666666"/>
                </a:solidFill>
                <a:latin typeface="Calibri"/>
                <a:ea typeface="Calibri"/>
                <a:cs typeface="Calibri"/>
                <a:sym typeface="Calibri"/>
              </a:rPr>
              <a:t>- Manche nulle</a:t>
            </a:r>
            <a:endParaRPr sz="2100">
              <a:solidFill>
                <a:srgbClr val="666666"/>
              </a:solidFill>
              <a:latin typeface="Calibri"/>
              <a:ea typeface="Calibri"/>
              <a:cs typeface="Calibri"/>
              <a:sym typeface="Calibri"/>
            </a:endParaRPr>
          </a:p>
        </p:txBody>
      </p:sp>
      <p:sp>
        <p:nvSpPr>
          <p:cNvPr id="719" name="Google Shape;719;g11497afd38c_0_37"/>
          <p:cNvSpPr txBox="1"/>
          <p:nvPr/>
        </p:nvSpPr>
        <p:spPr>
          <a:xfrm>
            <a:off x="47175" y="1567075"/>
            <a:ext cx="3077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Sans</a:t>
            </a:r>
            <a:r>
              <a:rPr b="1" lang="fr-FR" sz="2500">
                <a:solidFill>
                  <a:srgbClr val="666666"/>
                </a:solidFill>
                <a:latin typeface="Calibri"/>
                <a:ea typeface="Calibri"/>
                <a:cs typeface="Calibri"/>
                <a:sym typeface="Calibri"/>
              </a:rPr>
              <a:t> le marteau</a:t>
            </a:r>
            <a:endParaRPr b="1" sz="2500">
              <a:solidFill>
                <a:srgbClr val="666666"/>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11497afd38c_0_60"/>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g11497afd38c_0_60"/>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726" name="Google Shape;726;g11497afd38c_0_6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727" name="Google Shape;727;g11497afd38c_0_6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Stratégie - Mises en situation</a:t>
            </a:r>
            <a:endParaRPr sz="3200">
              <a:latin typeface="Short Stack"/>
              <a:ea typeface="Short Stack"/>
              <a:cs typeface="Short Stack"/>
              <a:sym typeface="Short Stack"/>
            </a:endParaRPr>
          </a:p>
        </p:txBody>
      </p:sp>
      <p:sp>
        <p:nvSpPr>
          <p:cNvPr id="728" name="Google Shape;728;g11497afd38c_0_60"/>
          <p:cNvSpPr txBox="1"/>
          <p:nvPr/>
        </p:nvSpPr>
        <p:spPr>
          <a:xfrm>
            <a:off x="325501" y="1851900"/>
            <a:ext cx="9129000" cy="467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500">
                <a:solidFill>
                  <a:srgbClr val="666666"/>
                </a:solidFill>
                <a:latin typeface="Calibri"/>
                <a:ea typeface="Calibri"/>
                <a:cs typeface="Calibri"/>
                <a:sym typeface="Calibri"/>
              </a:rPr>
              <a:t>Mises en situation : </a:t>
            </a:r>
            <a:endParaRPr sz="13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None/>
            </a:pPr>
            <a:r>
              <a:t/>
            </a:r>
            <a:endParaRPr b="1"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None/>
            </a:pPr>
            <a:r>
              <a:rPr b="1" lang="fr-FR" sz="2100" u="sng">
                <a:solidFill>
                  <a:srgbClr val="666666"/>
                </a:solidFill>
                <a:latin typeface="Calibri"/>
                <a:ea typeface="Calibri"/>
                <a:cs typeface="Calibri"/>
                <a:sym typeface="Calibri"/>
              </a:rPr>
              <a:t>Équipe A</a:t>
            </a: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 Début de partie – 1er bout, votre équipe n’a pas le marteau, votre plan de stratégie est la </a:t>
            </a:r>
            <a:r>
              <a:rPr b="1" lang="fr-FR" sz="2100">
                <a:solidFill>
                  <a:srgbClr val="666666"/>
                </a:solidFill>
                <a:latin typeface="Calibri"/>
                <a:ea typeface="Calibri"/>
                <a:cs typeface="Calibri"/>
                <a:sym typeface="Calibri"/>
              </a:rPr>
              <a:t>prudence</a:t>
            </a:r>
            <a:r>
              <a:rPr lang="fr-FR" sz="2100">
                <a:solidFill>
                  <a:srgbClr val="666666"/>
                </a:solidFill>
                <a:latin typeface="Calibri"/>
                <a:ea typeface="Calibri"/>
                <a:cs typeface="Calibri"/>
                <a:sym typeface="Calibri"/>
              </a:rPr>
              <a:t>.</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None/>
            </a:pPr>
            <a:r>
              <a:rPr b="1" lang="fr-FR" sz="2100" u="sng">
                <a:solidFill>
                  <a:srgbClr val="666666"/>
                </a:solidFill>
                <a:latin typeface="Calibri"/>
                <a:ea typeface="Calibri"/>
                <a:cs typeface="Calibri"/>
                <a:sym typeface="Calibri"/>
              </a:rPr>
              <a:t>Équipe B</a:t>
            </a: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Milieu de partie – 4e bout, votre équipe perd par 2 points, vous avez le marteau, votre plan de stratégie est la </a:t>
            </a:r>
            <a:r>
              <a:rPr b="1" lang="fr-FR" sz="2100">
                <a:solidFill>
                  <a:srgbClr val="666666"/>
                </a:solidFill>
                <a:latin typeface="Calibri"/>
                <a:ea typeface="Calibri"/>
                <a:cs typeface="Calibri"/>
                <a:sym typeface="Calibri"/>
              </a:rPr>
              <a:t>poursuite</a:t>
            </a:r>
            <a:r>
              <a:rPr lang="fr-FR" sz="2100">
                <a:solidFill>
                  <a:srgbClr val="666666"/>
                </a:solidFill>
                <a:latin typeface="Calibri"/>
                <a:ea typeface="Calibri"/>
                <a:cs typeface="Calibri"/>
                <a:sym typeface="Calibri"/>
              </a:rPr>
              <a:t>.</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None/>
            </a:pPr>
            <a:r>
              <a:rPr b="1" lang="fr-FR" sz="2100" u="sng">
                <a:solidFill>
                  <a:srgbClr val="666666"/>
                </a:solidFill>
                <a:latin typeface="Calibri"/>
                <a:ea typeface="Calibri"/>
                <a:cs typeface="Calibri"/>
                <a:sym typeface="Calibri"/>
              </a:rPr>
              <a:t>Équipe C</a:t>
            </a: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Fin de partie – dernier bout, vous menez par 1 point, vous n’avez pas le marteau, votre plan de stratégie est la </a:t>
            </a:r>
            <a:r>
              <a:rPr b="1" lang="fr-FR" sz="2100">
                <a:solidFill>
                  <a:srgbClr val="666666"/>
                </a:solidFill>
                <a:latin typeface="Calibri"/>
                <a:ea typeface="Calibri"/>
                <a:cs typeface="Calibri"/>
                <a:sym typeface="Calibri"/>
              </a:rPr>
              <a:t>protection</a:t>
            </a:r>
            <a:r>
              <a:rPr lang="fr-FR" sz="2100">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g11497afd38c_0_79"/>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g11497afd38c_0_79"/>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735" name="Google Shape;735;g11497afd38c_0_7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736" name="Google Shape;736;g11497afd38c_0_7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Stratégie - Réponses possibles</a:t>
            </a:r>
            <a:endParaRPr sz="3200">
              <a:latin typeface="Short Stack"/>
              <a:ea typeface="Short Stack"/>
              <a:cs typeface="Short Stack"/>
              <a:sym typeface="Short Stack"/>
            </a:endParaRPr>
          </a:p>
        </p:txBody>
      </p:sp>
      <p:sp>
        <p:nvSpPr>
          <p:cNvPr id="737" name="Google Shape;737;g11497afd38c_0_79"/>
          <p:cNvSpPr txBox="1"/>
          <p:nvPr/>
        </p:nvSpPr>
        <p:spPr>
          <a:xfrm>
            <a:off x="198100" y="1731275"/>
            <a:ext cx="9408900" cy="509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Réponses possibles : </a:t>
            </a:r>
            <a:endParaRPr sz="1300">
              <a:solidFill>
                <a:srgbClr val="666666"/>
              </a:solidFill>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b="1" lang="fr-FR" sz="2100" u="sng">
                <a:solidFill>
                  <a:srgbClr val="666666"/>
                </a:solidFill>
                <a:latin typeface="Calibri"/>
                <a:ea typeface="Calibri"/>
                <a:cs typeface="Calibri"/>
                <a:sym typeface="Calibri"/>
              </a:rPr>
              <a:t>Équipe A</a:t>
            </a: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Le plan du bout pourrait être de débuter avec un garde de centre dans l’idée de voler un point. S’il commence à avoir trop de pierres en jeu, opter pour une stratégie plus défensive avec l’objectif de concéder un seul point à l’équipe adverse.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b="1" lang="fr-FR" sz="2100" u="sng">
                <a:solidFill>
                  <a:srgbClr val="666666"/>
                </a:solidFill>
                <a:latin typeface="Calibri"/>
                <a:ea typeface="Calibri"/>
                <a:cs typeface="Calibri"/>
                <a:sym typeface="Calibri"/>
              </a:rPr>
              <a:t>Équipe B</a:t>
            </a: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Le plan du bout est d’être offensif et de prendre au moins deux points. Le but sera de conserver plusieurs pierres en jeu.</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b="1" lang="fr-FR" sz="2100" u="sng">
                <a:solidFill>
                  <a:srgbClr val="666666"/>
                </a:solidFill>
                <a:latin typeface="Calibri"/>
                <a:ea typeface="Calibri"/>
                <a:cs typeface="Calibri"/>
                <a:sym typeface="Calibri"/>
              </a:rPr>
              <a:t>Équipe C</a:t>
            </a: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Le plan du bout est de conserver un jeu assez défensif pour limiter l’adversaire à un point et garder le marteau au bout supplémentaire. </a:t>
            </a:r>
            <a:endParaRPr sz="2100">
              <a:solidFill>
                <a:srgbClr val="666666"/>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g10cab4fc2cb_0_125"/>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743" name="Google Shape;743;g10cab4fc2cb_0_125"/>
          <p:cNvSpPr txBox="1"/>
          <p:nvPr/>
        </p:nvSpPr>
        <p:spPr>
          <a:xfrm>
            <a:off x="10253975" y="0"/>
            <a:ext cx="1938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sp>
        <p:nvSpPr>
          <p:cNvPr id="744" name="Google Shape;744;g10cab4fc2cb_0_125"/>
          <p:cNvSpPr txBox="1"/>
          <p:nvPr/>
        </p:nvSpPr>
        <p:spPr>
          <a:xfrm>
            <a:off x="430850" y="1929775"/>
            <a:ext cx="11181000" cy="40947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Il est important de connaître tous les types de stratégies afin d’avoir un plan bien précis selon le moment de la partie et le pointage.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La communication de ce plan avec tous les membres de l’équipe sera cruciale.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Chaque joueur doit connaître le plan de match et la tolérance de chaque lancer afin d’atteindre les objectifs fixés.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N’oubliez pas que le plan de stratégie peut changer dans une partie et même dans un bout.</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Les conditions de jeu ou nos adversaires peuvent aussi être des facteurs qui vont changer notre plan de stratégie. Il est donc important de s’adapter à toute condition de jeu. </a:t>
            </a:r>
            <a:endParaRPr sz="2100">
              <a:solidFill>
                <a:srgbClr val="666666"/>
              </a:solidFill>
              <a:latin typeface="Calibri"/>
              <a:ea typeface="Calibri"/>
              <a:cs typeface="Calibri"/>
              <a:sym typeface="Calibri"/>
            </a:endParaRPr>
          </a:p>
        </p:txBody>
      </p:sp>
      <p:sp>
        <p:nvSpPr>
          <p:cNvPr id="745" name="Google Shape;745;g10cab4fc2cb_0_125"/>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746" name="Google Shape;746;g10cab4fc2cb_0_125"/>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47" name="Google Shape;747;g10cab4fc2cb_0_125"/>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g10cab4fc2cb_0_134"/>
          <p:cNvPicPr preferRelativeResize="0"/>
          <p:nvPr/>
        </p:nvPicPr>
        <p:blipFill>
          <a:blip r:embed="rId3">
            <a:alphaModFix amt="70000"/>
          </a:blip>
          <a:stretch>
            <a:fillRect/>
          </a:stretch>
        </p:blipFill>
        <p:spPr>
          <a:xfrm>
            <a:off x="-103625" y="-112775"/>
            <a:ext cx="12603474" cy="8160250"/>
          </a:xfrm>
          <a:prstGeom prst="rect">
            <a:avLst/>
          </a:prstGeom>
          <a:noFill/>
          <a:ln>
            <a:noFill/>
          </a:ln>
        </p:spPr>
      </p:pic>
      <p:sp>
        <p:nvSpPr>
          <p:cNvPr id="753" name="Google Shape;753;g10cab4fc2cb_0_134"/>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10cab4fc2cb_0_134"/>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7 - LA ROUTINE</a:t>
            </a:r>
            <a:endParaRPr sz="6600">
              <a:latin typeface="Caveat Brush"/>
              <a:ea typeface="Caveat Brush"/>
              <a:cs typeface="Caveat Brush"/>
              <a:sym typeface="Caveat Brush"/>
            </a:endParaRPr>
          </a:p>
        </p:txBody>
      </p:sp>
      <p:pic>
        <p:nvPicPr>
          <p:cNvPr id="755" name="Google Shape;755;g10cab4fc2cb_0_134"/>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10cab4fc2cb_0_142"/>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10cab4fc2cb_0_14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762" name="Google Shape;762;g10cab4fc2cb_0_14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763" name="Google Shape;763;g10cab4fc2cb_0_14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La routine</a:t>
            </a:r>
            <a:endParaRPr sz="3600">
              <a:latin typeface="Short Stack"/>
              <a:ea typeface="Short Stack"/>
              <a:cs typeface="Short Stack"/>
              <a:sym typeface="Short Stack"/>
            </a:endParaRPr>
          </a:p>
        </p:txBody>
      </p:sp>
      <p:sp>
        <p:nvSpPr>
          <p:cNvPr id="764" name="Google Shape;764;g10cab4fc2cb_0_142"/>
          <p:cNvSpPr txBox="1"/>
          <p:nvPr/>
        </p:nvSpPr>
        <p:spPr>
          <a:xfrm>
            <a:off x="271250" y="1752600"/>
            <a:ext cx="9488100" cy="451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Révision de la routine et de ses objectifs :</a:t>
            </a:r>
            <a:endParaRPr sz="2500">
              <a:solidFill>
                <a:srgbClr val="666666"/>
              </a:solidFill>
              <a:latin typeface="Calibri"/>
              <a:ea typeface="Calibri"/>
              <a:cs typeface="Calibri"/>
              <a:sym typeface="Calibri"/>
            </a:endParaRPr>
          </a:p>
          <a:p>
            <a:pPr indent="0" lvl="0" marL="0" rtl="0" algn="l">
              <a:spcBef>
                <a:spcPts val="32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a:solidFill>
                  <a:srgbClr val="666666"/>
                </a:solidFill>
                <a:latin typeface="Calibri"/>
                <a:ea typeface="Calibri"/>
                <a:cs typeface="Calibri"/>
                <a:sym typeface="Calibri"/>
              </a:rPr>
              <a:t>Définition de routine : </a:t>
            </a:r>
            <a:endParaRPr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Habitude </a:t>
            </a:r>
            <a:r>
              <a:rPr b="1" lang="fr-FR" sz="2100" u="sng">
                <a:solidFill>
                  <a:srgbClr val="666666"/>
                </a:solidFill>
                <a:latin typeface="Calibri"/>
                <a:ea typeface="Calibri"/>
                <a:cs typeface="Calibri"/>
                <a:sym typeface="Calibri"/>
              </a:rPr>
              <a:t>mécanique</a:t>
            </a:r>
            <a:r>
              <a:rPr lang="fr-FR" sz="2100">
                <a:solidFill>
                  <a:srgbClr val="666666"/>
                </a:solidFill>
                <a:latin typeface="Calibri"/>
                <a:ea typeface="Calibri"/>
                <a:cs typeface="Calibri"/>
                <a:sym typeface="Calibri"/>
              </a:rPr>
              <a:t>,</a:t>
            </a:r>
            <a:r>
              <a:rPr b="1" lang="fr-FR" sz="2100">
                <a:solidFill>
                  <a:srgbClr val="666666"/>
                </a:solidFill>
                <a:latin typeface="Calibri"/>
                <a:ea typeface="Calibri"/>
                <a:cs typeface="Calibri"/>
                <a:sym typeface="Calibri"/>
              </a:rPr>
              <a:t> </a:t>
            </a:r>
            <a:r>
              <a:rPr b="1" lang="fr-FR" sz="2100" u="sng">
                <a:solidFill>
                  <a:srgbClr val="666666"/>
                </a:solidFill>
                <a:latin typeface="Calibri"/>
                <a:ea typeface="Calibri"/>
                <a:cs typeface="Calibri"/>
                <a:sym typeface="Calibri"/>
              </a:rPr>
              <a:t>irréfléchie</a:t>
            </a:r>
            <a:r>
              <a:rPr lang="fr-FR" sz="2100">
                <a:solidFill>
                  <a:srgbClr val="666666"/>
                </a:solidFill>
                <a:latin typeface="Calibri"/>
                <a:ea typeface="Calibri"/>
                <a:cs typeface="Calibri"/>
                <a:sym typeface="Calibri"/>
              </a:rPr>
              <a:t>, et qui résulte d’une succession d’actions répétées sans cesse. </a:t>
            </a:r>
            <a:endParaRPr sz="2100">
              <a:solidFill>
                <a:srgbClr val="666666"/>
              </a:solidFill>
              <a:latin typeface="Calibri"/>
              <a:ea typeface="Calibri"/>
              <a:cs typeface="Calibri"/>
              <a:sym typeface="Calibri"/>
            </a:endParaRPr>
          </a:p>
          <a:p>
            <a:pPr indent="0" lvl="0" marL="0" rtl="0" algn="l">
              <a:spcBef>
                <a:spcPts val="28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a:solidFill>
                  <a:srgbClr val="666666"/>
                </a:solidFill>
                <a:latin typeface="Calibri"/>
                <a:ea typeface="Calibri"/>
                <a:cs typeface="Calibri"/>
                <a:sym typeface="Calibri"/>
              </a:rPr>
              <a:t>Buts : </a:t>
            </a:r>
            <a:endParaRPr sz="2100">
              <a:solidFill>
                <a:srgbClr val="666666"/>
              </a:solidFill>
              <a:latin typeface="Calibri"/>
              <a:ea typeface="Calibri"/>
              <a:cs typeface="Calibri"/>
              <a:sym typeface="Calibri"/>
            </a:endParaRPr>
          </a:p>
          <a:p>
            <a:pPr indent="457200" lvl="0" marL="0" rtl="0" algn="l">
              <a:lnSpc>
                <a:spcPct val="115000"/>
              </a:lnSpc>
              <a:spcBef>
                <a:spcPts val="40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 cadre qui nous guide vers nos objectifs</a:t>
            </a:r>
            <a:endParaRPr sz="2100">
              <a:solidFill>
                <a:srgbClr val="666666"/>
              </a:solidFill>
              <a:latin typeface="Calibri"/>
              <a:ea typeface="Calibri"/>
              <a:cs typeface="Calibri"/>
              <a:sym typeface="Calibri"/>
            </a:endParaRPr>
          </a:p>
          <a:p>
            <a:pPr indent="457200" lvl="0" marL="0" rtl="0" algn="l">
              <a:lnSpc>
                <a:spcPct val="115000"/>
              </a:lnSpc>
              <a:spcBef>
                <a:spcPts val="40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Apporte un sentiment de confiance</a:t>
            </a:r>
            <a:endParaRPr sz="2100">
              <a:solidFill>
                <a:srgbClr val="666666"/>
              </a:solidFill>
              <a:latin typeface="Calibri"/>
              <a:ea typeface="Calibri"/>
              <a:cs typeface="Calibri"/>
              <a:sym typeface="Calibri"/>
            </a:endParaRPr>
          </a:p>
          <a:p>
            <a:pPr indent="457200" lvl="0" marL="0" rtl="0" algn="l">
              <a:lnSpc>
                <a:spcPct val="115000"/>
              </a:lnSpc>
              <a:spcBef>
                <a:spcPts val="40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Elle fait partie de la préparation mentale</a:t>
            </a:r>
            <a:endParaRPr sz="2100">
              <a:solidFill>
                <a:srgbClr val="666666"/>
              </a:solidFill>
              <a:latin typeface="Calibri"/>
              <a:ea typeface="Calibri"/>
              <a:cs typeface="Calibri"/>
              <a:sym typeface="Calibri"/>
            </a:endParaRPr>
          </a:p>
          <a:p>
            <a:pPr indent="457200" lvl="0" marL="0" rtl="0" algn="l">
              <a:lnSpc>
                <a:spcPct val="115000"/>
              </a:lnSpc>
              <a:spcBef>
                <a:spcPts val="40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Elle permet de répéter la même préparation pour chaque lancer</a:t>
            </a:r>
            <a:endParaRPr sz="2100">
              <a:solidFill>
                <a:srgbClr val="666666"/>
              </a:solidFill>
            </a:endParaRPr>
          </a:p>
        </p:txBody>
      </p:sp>
      <p:pic>
        <p:nvPicPr>
          <p:cNvPr id="765" name="Google Shape;765;g10cab4fc2cb_0_142"/>
          <p:cNvPicPr preferRelativeResize="0"/>
          <p:nvPr/>
        </p:nvPicPr>
        <p:blipFill>
          <a:blip r:embed="rId4">
            <a:alphaModFix/>
          </a:blip>
          <a:stretch>
            <a:fillRect/>
          </a:stretch>
        </p:blipFill>
        <p:spPr>
          <a:xfrm>
            <a:off x="8933667" y="683225"/>
            <a:ext cx="2945100" cy="2252100"/>
          </a:xfrm>
          <a:prstGeom prst="round2DiagRect">
            <a:avLst>
              <a:gd fmla="val 16667" name="adj1"/>
              <a:gd fmla="val 0" name="adj2"/>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d1e050df0c_0_153"/>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gd1e050df0c_0_153"/>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772" name="Google Shape;772;gd1e050df0c_0_153"/>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773" name="Google Shape;773;gd1e050df0c_0_15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Routine de lancer d’une athlète</a:t>
            </a:r>
            <a:endParaRPr sz="3500">
              <a:latin typeface="Short Stack"/>
              <a:ea typeface="Short Stack"/>
              <a:cs typeface="Short Stack"/>
              <a:sym typeface="Short Stack"/>
            </a:endParaRPr>
          </a:p>
        </p:txBody>
      </p:sp>
      <p:sp>
        <p:nvSpPr>
          <p:cNvPr id="774" name="Google Shape;774;gd1e050df0c_0_153"/>
          <p:cNvSpPr txBox="1"/>
          <p:nvPr/>
        </p:nvSpPr>
        <p:spPr>
          <a:xfrm>
            <a:off x="152400" y="1905000"/>
            <a:ext cx="11347800" cy="446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Routine de lancer d’une athlète – Témoignage d’une vice-capitaine :</a:t>
            </a:r>
            <a:endParaRPr b="1" sz="2500">
              <a:solidFill>
                <a:srgbClr val="666666"/>
              </a:solidFill>
              <a:latin typeface="Calibri"/>
              <a:ea typeface="Calibri"/>
              <a:cs typeface="Calibri"/>
              <a:sym typeface="Calibri"/>
            </a:endParaRPr>
          </a:p>
          <a:p>
            <a:pPr indent="0" lvl="0" marL="457200" rtl="0" algn="just">
              <a:lnSpc>
                <a:spcPct val="115000"/>
              </a:lnSpc>
              <a:spcBef>
                <a:spcPts val="44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Ma routine débute lorsque la pierre adverse vient d’être lancée. Je me dirige vers le bloc de départ en regardant la trajectoire de la pierre adverse. Je pense déjà à mon prochain lancer.</a:t>
            </a:r>
            <a:endParaRPr sz="2100">
              <a:solidFill>
                <a:srgbClr val="666666"/>
              </a:solidFill>
              <a:latin typeface="Calibri"/>
              <a:ea typeface="Calibri"/>
              <a:cs typeface="Calibri"/>
              <a:sym typeface="Calibri"/>
            </a:endParaRPr>
          </a:p>
          <a:p>
            <a:pPr indent="0" lvl="0" marL="457200" rtl="0" algn="just">
              <a:lnSpc>
                <a:spcPct val="115000"/>
              </a:lnSpc>
              <a:spcBef>
                <a:spcPts val="440"/>
              </a:spcBef>
              <a:spcAft>
                <a:spcPts val="0"/>
              </a:spcAft>
              <a:buNone/>
            </a:pPr>
            <a:r>
              <a:rPr lang="fr-FR" sz="2100">
                <a:solidFill>
                  <a:srgbClr val="666666"/>
                </a:solidFill>
                <a:latin typeface="Calibri"/>
                <a:ea typeface="Calibri"/>
                <a:cs typeface="Calibri"/>
                <a:sym typeface="Calibri"/>
              </a:rPr>
              <a:t>→ </a:t>
            </a:r>
            <a:r>
              <a:rPr b="1" lang="fr-FR" sz="2100">
                <a:solidFill>
                  <a:srgbClr val="666666"/>
                </a:solidFill>
                <a:latin typeface="Calibri"/>
                <a:ea typeface="Calibri"/>
                <a:cs typeface="Calibri"/>
                <a:sym typeface="Calibri"/>
              </a:rPr>
              <a:t>Option 1</a:t>
            </a:r>
            <a:r>
              <a:rPr lang="fr-FR" sz="2100">
                <a:solidFill>
                  <a:srgbClr val="666666"/>
                </a:solidFill>
                <a:latin typeface="Calibri"/>
                <a:ea typeface="Calibri"/>
                <a:cs typeface="Calibri"/>
                <a:sym typeface="Calibri"/>
              </a:rPr>
              <a:t> : Je prends ma pierre et je </a:t>
            </a:r>
            <a:r>
              <a:rPr lang="fr-FR" sz="2100">
                <a:solidFill>
                  <a:srgbClr val="666666"/>
                </a:solidFill>
                <a:latin typeface="Calibri"/>
                <a:ea typeface="Calibri"/>
                <a:cs typeface="Calibri"/>
                <a:sym typeface="Calibri"/>
              </a:rPr>
              <a:t>l'emmène</a:t>
            </a:r>
            <a:r>
              <a:rPr lang="fr-FR" sz="2100">
                <a:solidFill>
                  <a:srgbClr val="666666"/>
                </a:solidFill>
                <a:latin typeface="Calibri"/>
                <a:ea typeface="Calibri"/>
                <a:cs typeface="Calibri"/>
                <a:sym typeface="Calibri"/>
              </a:rPr>
              <a:t> au bloc de départ tout en regardant le lancer et la trajectoire du lancer avant moi. Je m’installe en position accroupie, je soulève ma pierre avec ma main droite, je nettoie sous ma pierre avec ma main gauche (je porte une mitaine), je nettoie la glace avec cette même main et je </a:t>
            </a:r>
            <a:r>
              <a:rPr lang="fr-FR" sz="2100">
                <a:solidFill>
                  <a:srgbClr val="666666"/>
                </a:solidFill>
                <a:latin typeface="Calibri"/>
                <a:ea typeface="Calibri"/>
                <a:cs typeface="Calibri"/>
                <a:sym typeface="Calibri"/>
              </a:rPr>
              <a:t>dépose</a:t>
            </a:r>
            <a:r>
              <a:rPr lang="fr-FR" sz="2100">
                <a:solidFill>
                  <a:srgbClr val="666666"/>
                </a:solidFill>
                <a:latin typeface="Calibri"/>
                <a:ea typeface="Calibri"/>
                <a:cs typeface="Calibri"/>
                <a:sym typeface="Calibri"/>
              </a:rPr>
              <a:t> la pierre doucement.</a:t>
            </a:r>
            <a:endParaRPr sz="2100">
              <a:solidFill>
                <a:srgbClr val="666666"/>
              </a:solidFill>
              <a:latin typeface="Calibri"/>
              <a:ea typeface="Calibri"/>
              <a:cs typeface="Calibri"/>
              <a:sym typeface="Calibri"/>
            </a:endParaRPr>
          </a:p>
          <a:p>
            <a:pPr indent="0" lvl="0" marL="457200" rtl="0" algn="just">
              <a:lnSpc>
                <a:spcPct val="115000"/>
              </a:lnSpc>
              <a:spcBef>
                <a:spcPts val="440"/>
              </a:spcBef>
              <a:spcAft>
                <a:spcPts val="0"/>
              </a:spcAft>
              <a:buNone/>
            </a:pPr>
            <a:r>
              <a:rPr lang="fr-FR" sz="2100">
                <a:solidFill>
                  <a:srgbClr val="666666"/>
                </a:solidFill>
                <a:latin typeface="Calibri"/>
                <a:ea typeface="Calibri"/>
                <a:cs typeface="Calibri"/>
                <a:sym typeface="Calibri"/>
              </a:rPr>
              <a:t>→ </a:t>
            </a:r>
            <a:r>
              <a:rPr b="1" lang="fr-FR" sz="2100">
                <a:solidFill>
                  <a:srgbClr val="666666"/>
                </a:solidFill>
                <a:latin typeface="Calibri"/>
                <a:ea typeface="Calibri"/>
                <a:cs typeface="Calibri"/>
                <a:sym typeface="Calibri"/>
              </a:rPr>
              <a:t>Option 2</a:t>
            </a:r>
            <a:r>
              <a:rPr lang="fr-FR" sz="2100">
                <a:solidFill>
                  <a:srgbClr val="666666"/>
                </a:solidFill>
                <a:latin typeface="Calibri"/>
                <a:ea typeface="Calibri"/>
                <a:cs typeface="Calibri"/>
                <a:sym typeface="Calibri"/>
              </a:rPr>
              <a:t> : Si je discute avec le capitaine lors du lancer adverse, j’aime qu’un des brosseurs amène ma pierre au bloc de départ afin de sauver du temps.</a:t>
            </a:r>
            <a:endParaRPr sz="2100">
              <a:solidFill>
                <a:srgbClr val="666666"/>
              </a:solidFill>
              <a:latin typeface="Calibri"/>
              <a:ea typeface="Calibri"/>
              <a:cs typeface="Calibri"/>
              <a:sym typeface="Calibri"/>
            </a:endParaRPr>
          </a:p>
          <a:p>
            <a:pPr indent="0" lvl="0" marL="457200" rtl="0" algn="just">
              <a:lnSpc>
                <a:spcPct val="115000"/>
              </a:lnSpc>
              <a:spcBef>
                <a:spcPts val="440"/>
              </a:spcBef>
              <a:spcAft>
                <a:spcPts val="0"/>
              </a:spcAft>
              <a:buNone/>
            </a:pPr>
            <a:r>
              <a:rPr lang="fr-FR" sz="2100">
                <a:solidFill>
                  <a:srgbClr val="666666"/>
                </a:solidFill>
                <a:latin typeface="Calibri"/>
                <a:ea typeface="Calibri"/>
                <a:cs typeface="Calibri"/>
                <a:sym typeface="Calibri"/>
              </a:rPr>
              <a:t>→ Lorsque ma pierre est nettoyée, je dépose ma brosse sur la glace et je me lève, toujours en gardant mon pied droit dans la partie haute du bloc de départ.</a:t>
            </a:r>
            <a:endParaRPr sz="2100">
              <a:solidFill>
                <a:srgbClr val="666666"/>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g11497afd38c_0_97"/>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g11497afd38c_0_97"/>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781" name="Google Shape;781;g11497afd38c_0_9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782" name="Google Shape;782;g11497afd38c_0_9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Routine de lancer d’une athlète</a:t>
            </a:r>
            <a:endParaRPr sz="3500">
              <a:latin typeface="Short Stack"/>
              <a:ea typeface="Short Stack"/>
              <a:cs typeface="Short Stack"/>
              <a:sym typeface="Short Stack"/>
            </a:endParaRPr>
          </a:p>
        </p:txBody>
      </p:sp>
      <p:sp>
        <p:nvSpPr>
          <p:cNvPr id="783" name="Google Shape;783;g11497afd38c_0_97"/>
          <p:cNvSpPr txBox="1"/>
          <p:nvPr/>
        </p:nvSpPr>
        <p:spPr>
          <a:xfrm>
            <a:off x="152400" y="1752600"/>
            <a:ext cx="11347800" cy="461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Routine de lancer d’une athlète – Témoignage d’une vice-capitaine (suite) :</a:t>
            </a:r>
            <a:endParaRPr b="1" sz="2500">
              <a:solidFill>
                <a:srgbClr val="666666"/>
              </a:solidFill>
              <a:latin typeface="Calibri"/>
              <a:ea typeface="Calibri"/>
              <a:cs typeface="Calibri"/>
              <a:sym typeface="Calibri"/>
            </a:endParaRPr>
          </a:p>
          <a:p>
            <a:pPr indent="0" lvl="0" marL="457200" rtl="0" algn="just">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457200" rtl="0" algn="just">
              <a:lnSpc>
                <a:spcPct val="115000"/>
              </a:lnSpc>
              <a:spcBef>
                <a:spcPts val="0"/>
              </a:spcBef>
              <a:spcAft>
                <a:spcPts val="0"/>
              </a:spcAft>
              <a:buNone/>
            </a:pPr>
            <a:r>
              <a:rPr lang="fr-FR" sz="2100">
                <a:solidFill>
                  <a:srgbClr val="666666"/>
                </a:solidFill>
                <a:latin typeface="Calibri"/>
                <a:ea typeface="Calibri"/>
                <a:cs typeface="Calibri"/>
                <a:sym typeface="Calibri"/>
              </a:rPr>
              <a:t>→ Je confirme le lancer demandé par le capitaine en faisant signe de la main droite et je visualise le lancer. Si nécessaire, je confirme la vitesse avec mes brosseurs.</a:t>
            </a:r>
            <a:endParaRPr sz="2100">
              <a:solidFill>
                <a:srgbClr val="666666"/>
              </a:solidFill>
              <a:latin typeface="Calibri"/>
              <a:ea typeface="Calibri"/>
              <a:cs typeface="Calibri"/>
              <a:sym typeface="Calibri"/>
            </a:endParaRPr>
          </a:p>
          <a:p>
            <a:pPr indent="0" lvl="0" marL="457200" rtl="0" algn="just">
              <a:lnSpc>
                <a:spcPct val="115000"/>
              </a:lnSpc>
              <a:spcBef>
                <a:spcPts val="0"/>
              </a:spcBef>
              <a:spcAft>
                <a:spcPts val="0"/>
              </a:spcAft>
              <a:buNone/>
            </a:pPr>
            <a:r>
              <a:rPr lang="fr-FR" sz="2100">
                <a:solidFill>
                  <a:srgbClr val="666666"/>
                </a:solidFill>
                <a:latin typeface="Calibri"/>
                <a:ea typeface="Calibri"/>
                <a:cs typeface="Calibri"/>
                <a:sym typeface="Calibri"/>
              </a:rPr>
              <a:t>→ Je descends en position de demi-squat, je reprends ma brosse et l’appui sur mes hanches, je baisse la tête, visualise le lancer, frotte ma cuisse droite avec ma main droite pour la réchauffer, j’inspire et je relève la tête en expirant et en la tournant légèrement vers la droite (œil dominant gauche).</a:t>
            </a:r>
            <a:endParaRPr sz="2100">
              <a:solidFill>
                <a:srgbClr val="666666"/>
              </a:solidFill>
              <a:latin typeface="Calibri"/>
              <a:ea typeface="Calibri"/>
              <a:cs typeface="Calibri"/>
              <a:sym typeface="Calibri"/>
            </a:endParaRPr>
          </a:p>
          <a:p>
            <a:pPr indent="0" lvl="0" marL="457200" rtl="0" algn="just">
              <a:lnSpc>
                <a:spcPct val="115000"/>
              </a:lnSpc>
              <a:spcBef>
                <a:spcPts val="0"/>
              </a:spcBef>
              <a:spcAft>
                <a:spcPts val="0"/>
              </a:spcAft>
              <a:buNone/>
            </a:pPr>
            <a:r>
              <a:rPr lang="fr-FR" sz="2100">
                <a:solidFill>
                  <a:srgbClr val="666666"/>
                </a:solidFill>
                <a:latin typeface="Calibri"/>
                <a:ea typeface="Calibri"/>
                <a:cs typeface="Calibri"/>
                <a:sym typeface="Calibri"/>
              </a:rPr>
              <a:t>→ J’inspire une autre fois, je débute mon transfert de poids en pensant de garder mon poids égal sur mes deux jambes.</a:t>
            </a:r>
            <a:endParaRPr sz="2100">
              <a:solidFill>
                <a:srgbClr val="666666"/>
              </a:solidFill>
              <a:latin typeface="Calibri"/>
              <a:ea typeface="Calibri"/>
              <a:cs typeface="Calibri"/>
              <a:sym typeface="Calibri"/>
            </a:endParaRPr>
          </a:p>
          <a:p>
            <a:pPr indent="457200" lvl="0" marL="0" rtl="0" algn="just">
              <a:lnSpc>
                <a:spcPct val="115000"/>
              </a:lnSpc>
              <a:spcBef>
                <a:spcPts val="0"/>
              </a:spcBef>
              <a:spcAft>
                <a:spcPts val="0"/>
              </a:spcAft>
              <a:buNone/>
            </a:pPr>
            <a:r>
              <a:rPr lang="fr-FR" sz="2100">
                <a:solidFill>
                  <a:srgbClr val="666666"/>
                </a:solidFill>
                <a:latin typeface="Calibri"/>
                <a:ea typeface="Calibri"/>
                <a:cs typeface="Calibri"/>
                <a:sym typeface="Calibri"/>
              </a:rPr>
              <a:t>→ Finalement, la poussée du bloc de départ se fera à l’expiration selon la pesanteur demandée.</a:t>
            </a:r>
            <a:endParaRPr sz="2100">
              <a:solidFill>
                <a:srgbClr val="666666"/>
              </a:solidFill>
              <a:latin typeface="Calibri"/>
              <a:ea typeface="Calibri"/>
              <a:cs typeface="Calibri"/>
              <a:sym typeface="Calibri"/>
            </a:endParaRPr>
          </a:p>
          <a:p>
            <a:pPr indent="457200" lvl="0" marL="0" rtl="0" algn="just">
              <a:lnSpc>
                <a:spcPct val="115000"/>
              </a:lnSpc>
              <a:spcBef>
                <a:spcPts val="0"/>
              </a:spcBef>
              <a:spcAft>
                <a:spcPts val="0"/>
              </a:spcAft>
              <a:buNone/>
            </a:pPr>
            <a:r>
              <a:rPr lang="fr-FR" sz="2100">
                <a:solidFill>
                  <a:srgbClr val="666666"/>
                </a:solidFill>
                <a:latin typeface="Calibri"/>
                <a:ea typeface="Calibri"/>
                <a:cs typeface="Calibri"/>
                <a:sym typeface="Calibri"/>
              </a:rPr>
              <a:t>→ La routine peut prendre environ 25 à 45 secondes selon le temps de décision du capitaine.</a:t>
            </a:r>
            <a:endParaRPr sz="2100">
              <a:solidFill>
                <a:srgbClr val="666666"/>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g11497afd38c_0_105"/>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g11497afd38c_0_105"/>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790" name="Google Shape;790;g11497afd38c_0_10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791" name="Google Shape;791;g11497afd38c_0_10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Routine de lancer d’une athlète</a:t>
            </a:r>
            <a:endParaRPr sz="3500">
              <a:latin typeface="Short Stack"/>
              <a:ea typeface="Short Stack"/>
              <a:cs typeface="Short Stack"/>
              <a:sym typeface="Short Stack"/>
            </a:endParaRPr>
          </a:p>
        </p:txBody>
      </p:sp>
      <p:sp>
        <p:nvSpPr>
          <p:cNvPr id="792" name="Google Shape;792;g11497afd38c_0_105"/>
          <p:cNvSpPr txBox="1"/>
          <p:nvPr/>
        </p:nvSpPr>
        <p:spPr>
          <a:xfrm>
            <a:off x="152400" y="1905000"/>
            <a:ext cx="11347800" cy="426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Routine de lancer d’une athlète – Témoignage d’une vice-capitaine (suite)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5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Mon lâché se termine généralement avec une motion positive (petite extension du coude) et je donne l’information à mes brosseurs selon ma poussée du bloc et/ou mon lâcher.</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Une fois la pierre lâchée, je reste en petit bonhomme, la main droite appuyée sur la tête de ma brosse et je regarde la trajectoire de la pierre.</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Si j’anticipe un mouvement de la pierre avant le capitaine, j’appelle le brossage pour la ligne.</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Une fois la pierre arrêtée, je nettoie rapidement la glace à l’endroit où j’étais et je me déplace vers la ligne de côté pour regarder le lancer adverse ou je me dirige vers le capitaine.</a:t>
            </a:r>
            <a:endParaRPr sz="21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Finalement, j’aime communiquer avec au moins un brosseur pour confirmer de petits détails sur la vitesse de la glace.</a:t>
            </a:r>
            <a:r>
              <a:rPr lang="fr-FR" sz="2200">
                <a:solidFill>
                  <a:schemeClr val="dk1"/>
                </a:solidFill>
                <a:latin typeface="Calibri"/>
                <a:ea typeface="Calibri"/>
                <a:cs typeface="Calibri"/>
                <a:sym typeface="Calibri"/>
              </a:rPr>
              <a:t> </a:t>
            </a:r>
            <a:endParaRPr sz="2100">
              <a:solidFill>
                <a:srgbClr val="666666"/>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gd1e050df0c_0_17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gd1e050df0c_0_170"/>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799" name="Google Shape;799;gd1e050df0c_0_17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800" name="Google Shape;800;gd1e050df0c_0_17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Routine brisée ou détournée</a:t>
            </a:r>
            <a:endParaRPr sz="3900">
              <a:latin typeface="Short Stack"/>
              <a:ea typeface="Short Stack"/>
              <a:cs typeface="Short Stack"/>
              <a:sym typeface="Short Stack"/>
            </a:endParaRPr>
          </a:p>
        </p:txBody>
      </p:sp>
      <p:sp>
        <p:nvSpPr>
          <p:cNvPr id="801" name="Google Shape;801;gd1e050df0c_0_170"/>
          <p:cNvSpPr txBox="1"/>
          <p:nvPr/>
        </p:nvSpPr>
        <p:spPr>
          <a:xfrm>
            <a:off x="467400" y="1895375"/>
            <a:ext cx="101382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500">
                <a:solidFill>
                  <a:srgbClr val="666666"/>
                </a:solidFill>
                <a:latin typeface="Calibri"/>
                <a:ea typeface="Calibri"/>
                <a:cs typeface="Calibri"/>
                <a:sym typeface="Calibri"/>
              </a:rPr>
              <a:t>Quoi faire si votre routine est brisée ou si votre attention est détournée?</a:t>
            </a:r>
            <a:endParaRPr sz="2500">
              <a:solidFill>
                <a:srgbClr val="666666"/>
              </a:solidFill>
              <a:latin typeface="Calibri"/>
              <a:ea typeface="Calibri"/>
              <a:cs typeface="Calibri"/>
              <a:sym typeface="Calibri"/>
            </a:endParaRPr>
          </a:p>
          <a:p>
            <a:pPr indent="0" lvl="0" marL="0" rtl="0" algn="ctr">
              <a:spcBef>
                <a:spcPts val="0"/>
              </a:spcBef>
              <a:spcAft>
                <a:spcPts val="0"/>
              </a:spcAft>
              <a:buNone/>
            </a:pPr>
            <a:r>
              <a:t/>
            </a:r>
            <a:endParaRPr b="1" sz="2500">
              <a:solidFill>
                <a:srgbClr val="666666"/>
              </a:solidFill>
              <a:latin typeface="Calibri"/>
              <a:ea typeface="Calibri"/>
              <a:cs typeface="Calibri"/>
              <a:sym typeface="Calibri"/>
            </a:endParaRPr>
          </a:p>
          <a:p>
            <a:pPr indent="0" lvl="0" marL="0" rtl="0" algn="ctr">
              <a:spcBef>
                <a:spcPts val="0"/>
              </a:spcBef>
              <a:spcAft>
                <a:spcPts val="0"/>
              </a:spcAft>
              <a:buNone/>
            </a:pPr>
            <a:r>
              <a:rPr lang="fr-FR" sz="2500">
                <a:solidFill>
                  <a:srgbClr val="666666"/>
                </a:solidFill>
                <a:latin typeface="Calibri"/>
                <a:ea typeface="Calibri"/>
                <a:cs typeface="Calibri"/>
                <a:sym typeface="Calibri"/>
              </a:rPr>
              <a:t>Réponse : on reprend le plus possible sa routine à zéro du bloc de départ!</a:t>
            </a:r>
            <a:endParaRPr sz="2500">
              <a:solidFill>
                <a:srgbClr val="666666"/>
              </a:solidFill>
              <a:latin typeface="Calibri"/>
              <a:ea typeface="Calibri"/>
              <a:cs typeface="Calibri"/>
              <a:sym typeface="Calibri"/>
            </a:endParaRPr>
          </a:p>
        </p:txBody>
      </p:sp>
      <p:sp>
        <p:nvSpPr>
          <p:cNvPr id="802" name="Google Shape;802;gd1e050df0c_0_170"/>
          <p:cNvSpPr txBox="1"/>
          <p:nvPr/>
        </p:nvSpPr>
        <p:spPr>
          <a:xfrm>
            <a:off x="5644350" y="3399163"/>
            <a:ext cx="3000000" cy="309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100">
                <a:solidFill>
                  <a:srgbClr val="666666"/>
                </a:solidFill>
                <a:latin typeface="Calibri"/>
                <a:ea typeface="Calibri"/>
                <a:cs typeface="Calibri"/>
                <a:sym typeface="Calibri"/>
              </a:rPr>
              <a:t>“Votre routine évoluera avec le temps. Trouvez ce qui vous mets dans une zone de confort. Vous devez vous sentir bien et confiant</a:t>
            </a:r>
            <a:r>
              <a:rPr lang="fr-FR" sz="2100">
                <a:solidFill>
                  <a:srgbClr val="666666"/>
                </a:solidFill>
                <a:latin typeface="Calibri"/>
                <a:ea typeface="Calibri"/>
                <a:cs typeface="Calibri"/>
                <a:sym typeface="Calibri"/>
              </a:rPr>
              <a:t>”</a:t>
            </a:r>
            <a:endParaRPr sz="2100">
              <a:solidFill>
                <a:srgbClr val="666666"/>
              </a:solidFill>
              <a:latin typeface="Calibri"/>
              <a:ea typeface="Calibri"/>
              <a:cs typeface="Calibri"/>
              <a:sym typeface="Calibri"/>
            </a:endParaRPr>
          </a:p>
          <a:p>
            <a:pPr indent="0" lvl="0" marL="0" rtl="0" algn="ctr">
              <a:spcBef>
                <a:spcPts val="0"/>
              </a:spcBef>
              <a:spcAft>
                <a:spcPts val="0"/>
              </a:spcAft>
              <a:buNone/>
            </a:pPr>
            <a:r>
              <a:rPr lang="fr-FR" sz="2100">
                <a:solidFill>
                  <a:srgbClr val="666666"/>
                </a:solidFill>
                <a:latin typeface="Calibri"/>
                <a:ea typeface="Calibri"/>
                <a:cs typeface="Calibri"/>
                <a:sym typeface="Calibri"/>
              </a:rPr>
              <a:t>Amélie Blais</a:t>
            </a:r>
            <a:endParaRPr sz="2100">
              <a:solidFill>
                <a:srgbClr val="666666"/>
              </a:solidFill>
              <a:latin typeface="Calibri"/>
              <a:ea typeface="Calibri"/>
              <a:cs typeface="Calibri"/>
              <a:sym typeface="Calibri"/>
            </a:endParaRPr>
          </a:p>
          <a:p>
            <a:pPr indent="0" lvl="0" marL="0" rtl="0" algn="ctr">
              <a:spcBef>
                <a:spcPts val="0"/>
              </a:spcBef>
              <a:spcAft>
                <a:spcPts val="0"/>
              </a:spcAft>
              <a:buNone/>
            </a:pPr>
            <a:r>
              <a:rPr lang="fr-FR" sz="2100">
                <a:solidFill>
                  <a:srgbClr val="666666"/>
                </a:solidFill>
                <a:latin typeface="Calibri"/>
                <a:ea typeface="Calibri"/>
                <a:cs typeface="Calibri"/>
                <a:sym typeface="Calibri"/>
              </a:rPr>
              <a:t>Championne canadienne mixte 2020</a:t>
            </a:r>
            <a:endParaRPr sz="2100">
              <a:solidFill>
                <a:srgbClr val="666666"/>
              </a:solidFill>
              <a:latin typeface="Calibri"/>
              <a:ea typeface="Calibri"/>
              <a:cs typeface="Calibri"/>
              <a:sym typeface="Calibri"/>
            </a:endParaRPr>
          </a:p>
        </p:txBody>
      </p:sp>
      <p:pic>
        <p:nvPicPr>
          <p:cNvPr id="803" name="Google Shape;803;gd1e050df0c_0_170"/>
          <p:cNvPicPr preferRelativeResize="0"/>
          <p:nvPr/>
        </p:nvPicPr>
        <p:blipFill rotWithShape="1">
          <a:blip r:embed="rId4">
            <a:alphaModFix/>
          </a:blip>
          <a:srcRect b="0" l="0" r="0" t="0"/>
          <a:stretch/>
        </p:blipFill>
        <p:spPr>
          <a:xfrm>
            <a:off x="3206577" y="3354538"/>
            <a:ext cx="2273650" cy="318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10da257bab0_1_14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 name="Google Shape;140;g10da257bab0_1_149"/>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141" name="Google Shape;141;g10da257bab0_1_149"/>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Sécurité</a:t>
            </a:r>
            <a:endParaRPr sz="4700">
              <a:latin typeface="Short Stack"/>
              <a:ea typeface="Short Stack"/>
              <a:cs typeface="Short Stack"/>
              <a:sym typeface="Short Stack"/>
            </a:endParaRPr>
          </a:p>
        </p:txBody>
      </p:sp>
      <p:sp>
        <p:nvSpPr>
          <p:cNvPr id="142" name="Google Shape;142;g10da257bab0_1_149"/>
          <p:cNvSpPr txBox="1"/>
          <p:nvPr/>
        </p:nvSpPr>
        <p:spPr>
          <a:xfrm>
            <a:off x="424800" y="1977150"/>
            <a:ext cx="9233700" cy="465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éléments reliés à la sécurité sur les glaces :</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Échauffement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Toujours accéder à la glace avec le pied antidérapant</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 jamais courir ou marcher de reculons sur la glace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L’entraîneur doit toujours avoir un plan d’action d’urgence, un plan pour minimiser le risque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 moniteur organise des activités appropriées au niveau des participants</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Équipements adéquats : semelles adhérentes, balai propre, etc.</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Connaître l’emplacement de la trousse d’urgence, le défibrillateur</a:t>
            </a:r>
            <a:endParaRPr b="0" i="0" sz="2100" u="none" cap="none" strike="noStrike">
              <a:solidFill>
                <a:srgbClr val="666666"/>
              </a:solidFill>
              <a:latin typeface="Calibri"/>
              <a:ea typeface="Calibri"/>
              <a:cs typeface="Calibri"/>
              <a:sym typeface="Calibri"/>
            </a:endParaRPr>
          </a:p>
        </p:txBody>
      </p:sp>
      <p:sp>
        <p:nvSpPr>
          <p:cNvPr id="143" name="Google Shape;143;g10da257bab0_1_14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144" name="Google Shape;144;g10da257bab0_1_149"/>
          <p:cNvSpPr txBox="1"/>
          <p:nvPr/>
        </p:nvSpPr>
        <p:spPr>
          <a:xfrm>
            <a:off x="9810525" y="1365850"/>
            <a:ext cx="1505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9600" u="none" cap="none" strike="noStrike">
                <a:solidFill>
                  <a:srgbClr val="000000"/>
                </a:solidFill>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d1e050df0c_0_182"/>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gd1e050df0c_0_18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10" name="Google Shape;810;gd1e050df0c_0_182"/>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811" name="Google Shape;811;gd1e050df0c_0_18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Les tirs de précision par équipe</a:t>
            </a:r>
            <a:endParaRPr sz="3500">
              <a:latin typeface="Short Stack"/>
              <a:ea typeface="Short Stack"/>
              <a:cs typeface="Short Stack"/>
              <a:sym typeface="Short Stack"/>
            </a:endParaRPr>
          </a:p>
        </p:txBody>
      </p:sp>
      <p:sp>
        <p:nvSpPr>
          <p:cNvPr id="812" name="Google Shape;812;gd1e050df0c_0_182"/>
          <p:cNvSpPr txBox="1"/>
          <p:nvPr/>
        </p:nvSpPr>
        <p:spPr>
          <a:xfrm>
            <a:off x="152400" y="1699500"/>
            <a:ext cx="10495200" cy="459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tirs de précision par équipe :</a:t>
            </a:r>
            <a:endParaRPr sz="25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Chaque joueur lance une pierre à tour de rôle et à partir du premier joueur jusqu’au capitaine.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Le but est de lancer le plus près du centre de la maison.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La distance peut être mesurée de trois façons différentes :</a:t>
            </a:r>
            <a:endParaRPr sz="2100">
              <a:solidFill>
                <a:srgbClr val="666666"/>
              </a:solidFill>
              <a:latin typeface="Calibri"/>
              <a:ea typeface="Calibri"/>
              <a:cs typeface="Calibri"/>
              <a:sym typeface="Calibri"/>
            </a:endParaRPr>
          </a:p>
          <a:p>
            <a:pPr indent="0" lvl="0" marL="914400" rtl="0" algn="l">
              <a:lnSpc>
                <a:spcPct val="115000"/>
              </a:lnSpc>
              <a:spcBef>
                <a:spcPts val="440"/>
              </a:spcBef>
              <a:spcAft>
                <a:spcPts val="0"/>
              </a:spcAft>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Avec un ruban à mesurer – du centre du bouton à la partie extérieure de la pierre la plus près du bouton</a:t>
            </a:r>
            <a:endParaRPr sz="2100">
              <a:solidFill>
                <a:srgbClr val="666666"/>
              </a:solidFill>
              <a:latin typeface="Calibri"/>
              <a:ea typeface="Calibri"/>
              <a:cs typeface="Calibri"/>
              <a:sym typeface="Calibri"/>
            </a:endParaRPr>
          </a:p>
          <a:p>
            <a:pPr indent="0" lvl="0" marL="914400" rtl="0" algn="l">
              <a:lnSpc>
                <a:spcPct val="115000"/>
              </a:lnSpc>
              <a:spcBef>
                <a:spcPts val="440"/>
              </a:spcBef>
              <a:spcAft>
                <a:spcPts val="0"/>
              </a:spcAft>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Avec un laser (mesure plus précise) – le laser est installé au centre de la maison et calcule la distance de la pierre à son point le plus rapproché</a:t>
            </a:r>
            <a:endParaRPr sz="2100">
              <a:solidFill>
                <a:srgbClr val="666666"/>
              </a:solidFill>
              <a:latin typeface="Calibri"/>
              <a:ea typeface="Calibri"/>
              <a:cs typeface="Calibri"/>
              <a:sym typeface="Calibri"/>
            </a:endParaRPr>
          </a:p>
          <a:p>
            <a:pPr indent="0" lvl="0" marL="914400" rtl="0" algn="l">
              <a:lnSpc>
                <a:spcPct val="115000"/>
              </a:lnSpc>
              <a:spcBef>
                <a:spcPts val="440"/>
              </a:spcBef>
              <a:spcAft>
                <a:spcPts val="0"/>
              </a:spcAft>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La triangulation (lorsqu’une pierre touche une partie du bouton, on ne peut donc pas utiliser les deux autres méthodes)</a:t>
            </a:r>
            <a:endParaRPr sz="2100">
              <a:solidFill>
                <a:srgbClr val="66666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d1e050df0c_0_197"/>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gd1e050df0c_0_197"/>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19" name="Google Shape;819;gd1e050df0c_0_19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820" name="Google Shape;820;gd1e050df0c_0_19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900">
                <a:latin typeface="Short Stack"/>
                <a:ea typeface="Short Stack"/>
                <a:cs typeface="Short Stack"/>
                <a:sym typeface="Short Stack"/>
              </a:rPr>
              <a:t>Les tirs de précision - La triangulation</a:t>
            </a:r>
            <a:endParaRPr sz="2900">
              <a:latin typeface="Short Stack"/>
              <a:ea typeface="Short Stack"/>
              <a:cs typeface="Short Stack"/>
              <a:sym typeface="Short Stack"/>
            </a:endParaRPr>
          </a:p>
        </p:txBody>
      </p:sp>
      <p:sp>
        <p:nvSpPr>
          <p:cNvPr id="821" name="Google Shape;821;gd1e050df0c_0_197"/>
          <p:cNvSpPr txBox="1"/>
          <p:nvPr/>
        </p:nvSpPr>
        <p:spPr>
          <a:xfrm>
            <a:off x="304800" y="1665500"/>
            <a:ext cx="11039100" cy="46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La triangulation :</a:t>
            </a:r>
            <a:endParaRPr sz="2500">
              <a:solidFill>
                <a:srgbClr val="666666"/>
              </a:solidFill>
              <a:latin typeface="Calibri"/>
              <a:ea typeface="Calibri"/>
              <a:cs typeface="Calibri"/>
              <a:sym typeface="Calibri"/>
            </a:endParaRPr>
          </a:p>
          <a:p>
            <a:pPr indent="0" lvl="0" marL="0" rtl="0" algn="l">
              <a:spcBef>
                <a:spcPts val="444"/>
              </a:spcBef>
              <a:spcAft>
                <a:spcPts val="0"/>
              </a:spcAft>
              <a:buNone/>
            </a:pPr>
            <a:r>
              <a:rPr lang="fr-FR" sz="2100">
                <a:solidFill>
                  <a:srgbClr val="666666"/>
                </a:solidFill>
                <a:latin typeface="Calibri"/>
                <a:ea typeface="Calibri"/>
                <a:cs typeface="Calibri"/>
                <a:sym typeface="Calibri"/>
              </a:rPr>
              <a:t>Le laser est installé à deux endroits précis sur le cercle extérieur du 4 pieds afin de prendre deux mesures et de trianguler la distance du centre de la maison au centre de la pierre.</a:t>
            </a:r>
            <a:endParaRPr sz="2100">
              <a:solidFill>
                <a:srgbClr val="666666"/>
              </a:solidFill>
              <a:latin typeface="Calibri"/>
              <a:ea typeface="Calibri"/>
              <a:cs typeface="Calibri"/>
              <a:sym typeface="Calibri"/>
            </a:endParaRPr>
          </a:p>
          <a:p>
            <a:pPr indent="-201930" lvl="0" marL="342900" rtl="0" algn="l">
              <a:spcBef>
                <a:spcPts val="444"/>
              </a:spcBef>
              <a:spcAft>
                <a:spcPts val="0"/>
              </a:spcAft>
              <a:buNone/>
            </a:pPr>
            <a:r>
              <a:t/>
            </a:r>
            <a:endParaRPr sz="2100">
              <a:solidFill>
                <a:srgbClr val="666666"/>
              </a:solidFill>
              <a:latin typeface="Calibri"/>
              <a:ea typeface="Calibri"/>
              <a:cs typeface="Calibri"/>
              <a:sym typeface="Calibri"/>
            </a:endParaRPr>
          </a:p>
          <a:p>
            <a:pPr indent="-201930" lvl="0" marL="342900" rtl="0" algn="l">
              <a:spcBef>
                <a:spcPts val="444"/>
              </a:spcBef>
              <a:spcAft>
                <a:spcPts val="0"/>
              </a:spcAft>
              <a:buNone/>
            </a:pPr>
            <a:r>
              <a:t/>
            </a:r>
            <a:endParaRPr sz="2100">
              <a:solidFill>
                <a:srgbClr val="666666"/>
              </a:solidFill>
              <a:latin typeface="Calibri"/>
              <a:ea typeface="Calibri"/>
              <a:cs typeface="Calibri"/>
              <a:sym typeface="Calibri"/>
            </a:endParaRPr>
          </a:p>
          <a:p>
            <a:pPr indent="0" lvl="0" marL="0" rtl="0" algn="l">
              <a:spcBef>
                <a:spcPts val="444"/>
              </a:spcBef>
              <a:spcAft>
                <a:spcPts val="0"/>
              </a:spcAft>
              <a:buNone/>
            </a:pPr>
            <a:r>
              <a:rPr b="1" lang="fr-FR" sz="2100">
                <a:solidFill>
                  <a:srgbClr val="666666"/>
                </a:solidFill>
                <a:latin typeface="Calibri"/>
                <a:ea typeface="Calibri"/>
                <a:cs typeface="Calibri"/>
                <a:sym typeface="Calibri"/>
              </a:rPr>
              <a:t>Le laser :</a:t>
            </a:r>
            <a:endParaRPr b="1" sz="2100">
              <a:solidFill>
                <a:srgbClr val="666666"/>
              </a:solidFill>
              <a:latin typeface="Calibri"/>
              <a:ea typeface="Calibri"/>
              <a:cs typeface="Calibri"/>
              <a:sym typeface="Calibri"/>
            </a:endParaRPr>
          </a:p>
          <a:p>
            <a:pPr indent="0" lvl="0" marL="0" rtl="0" algn="l">
              <a:spcBef>
                <a:spcPts val="444"/>
              </a:spcBef>
              <a:spcAft>
                <a:spcPts val="0"/>
              </a:spcAft>
              <a:buNone/>
            </a:pPr>
            <a:r>
              <a:t/>
            </a:r>
            <a:endParaRPr sz="2100">
              <a:solidFill>
                <a:srgbClr val="666666"/>
              </a:solidFill>
              <a:latin typeface="Calibri"/>
              <a:ea typeface="Calibri"/>
              <a:cs typeface="Calibri"/>
              <a:sym typeface="Calibri"/>
            </a:endParaRPr>
          </a:p>
          <a:p>
            <a:pPr indent="-201930" lvl="0" marL="342900" rtl="0" algn="l">
              <a:spcBef>
                <a:spcPts val="444"/>
              </a:spcBef>
              <a:spcAft>
                <a:spcPts val="0"/>
              </a:spcAft>
              <a:buNone/>
            </a:pPr>
            <a:r>
              <a:t/>
            </a:r>
            <a:endParaRPr sz="2100">
              <a:solidFill>
                <a:srgbClr val="666666"/>
              </a:solidFill>
              <a:latin typeface="Calibri"/>
              <a:ea typeface="Calibri"/>
              <a:cs typeface="Calibri"/>
              <a:sym typeface="Calibri"/>
            </a:endParaRPr>
          </a:p>
          <a:p>
            <a:pPr indent="0" lvl="0" marL="0" rtl="0" algn="l">
              <a:spcBef>
                <a:spcPts val="444"/>
              </a:spcBef>
              <a:spcAft>
                <a:spcPts val="0"/>
              </a:spcAft>
              <a:buNone/>
            </a:pPr>
            <a:r>
              <a:t/>
            </a:r>
            <a:endParaRPr sz="2100">
              <a:solidFill>
                <a:srgbClr val="666666"/>
              </a:solidFill>
              <a:latin typeface="Calibri"/>
              <a:ea typeface="Calibri"/>
              <a:cs typeface="Calibri"/>
              <a:sym typeface="Calibri"/>
            </a:endParaRPr>
          </a:p>
          <a:p>
            <a:pPr indent="0" lvl="0" marL="457200" rtl="0" algn="l">
              <a:spcBef>
                <a:spcPts val="444"/>
              </a:spcBef>
              <a:spcAft>
                <a:spcPts val="0"/>
              </a:spcAft>
              <a:buNone/>
            </a:pPr>
            <a:r>
              <a:rPr lang="fr-FR" sz="2100">
                <a:solidFill>
                  <a:srgbClr val="666666"/>
                </a:solidFill>
                <a:latin typeface="Calibri"/>
                <a:ea typeface="Calibri"/>
                <a:cs typeface="Calibri"/>
                <a:sym typeface="Calibri"/>
              </a:rPr>
              <a:t>→ Les résultats des quatre lancers sont additionnés pour donner un total pour chaque équipe. → Celle ayant le plus bas résultat aura l’avantage du marteau.</a:t>
            </a:r>
            <a:endParaRPr sz="2100">
              <a:solidFill>
                <a:srgbClr val="666666"/>
              </a:solidFill>
              <a:latin typeface="Calibri"/>
              <a:ea typeface="Calibri"/>
              <a:cs typeface="Calibri"/>
              <a:sym typeface="Calibri"/>
            </a:endParaRPr>
          </a:p>
          <a:p>
            <a:pPr indent="0" lvl="0" marL="0" rtl="0" algn="l">
              <a:spcBef>
                <a:spcPts val="407"/>
              </a:spcBef>
              <a:spcAft>
                <a:spcPts val="0"/>
              </a:spcAft>
              <a:buNone/>
            </a:pPr>
            <a:r>
              <a:rPr lang="fr-FR" sz="1600">
                <a:solidFill>
                  <a:schemeClr val="dk1"/>
                </a:solidFill>
                <a:latin typeface="Calibri"/>
                <a:ea typeface="Calibri"/>
                <a:cs typeface="Calibri"/>
                <a:sym typeface="Calibri"/>
              </a:rPr>
              <a:t>*À plusieurs occasions, on prendra trois des quatre meilleurs lancers et on laissera le pire lancer de côté lors du calcul. </a:t>
            </a:r>
            <a:r>
              <a:rPr b="1" lang="fr-FR" sz="2100">
                <a:solidFill>
                  <a:srgbClr val="666666"/>
                </a:solidFill>
                <a:latin typeface="Calibri"/>
                <a:ea typeface="Calibri"/>
                <a:cs typeface="Calibri"/>
                <a:sym typeface="Calibri"/>
              </a:rPr>
              <a:t> </a:t>
            </a:r>
            <a:endParaRPr sz="2100">
              <a:solidFill>
                <a:srgbClr val="666666"/>
              </a:solidFill>
            </a:endParaRPr>
          </a:p>
        </p:txBody>
      </p:sp>
      <p:pic>
        <p:nvPicPr>
          <p:cNvPr id="822" name="Google Shape;822;gd1e050df0c_0_197"/>
          <p:cNvPicPr preferRelativeResize="0"/>
          <p:nvPr/>
        </p:nvPicPr>
        <p:blipFill rotWithShape="1">
          <a:blip r:embed="rId4">
            <a:alphaModFix/>
          </a:blip>
          <a:srcRect b="5015" l="16389" r="19363" t="0"/>
          <a:stretch/>
        </p:blipFill>
        <p:spPr>
          <a:xfrm>
            <a:off x="1578750" y="3084950"/>
            <a:ext cx="1888498" cy="17589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gd1e050df0c_0_209"/>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gd1e050df0c_0_209"/>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29" name="Google Shape;829;gd1e050df0c_0_20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830" name="Google Shape;830;gd1e050df0c_0_20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Les tirs de précision solo</a:t>
            </a:r>
            <a:endParaRPr sz="3500">
              <a:latin typeface="Short Stack"/>
              <a:ea typeface="Short Stack"/>
              <a:cs typeface="Short Stack"/>
              <a:sym typeface="Short Stack"/>
            </a:endParaRPr>
          </a:p>
        </p:txBody>
      </p:sp>
      <p:sp>
        <p:nvSpPr>
          <p:cNvPr id="831" name="Google Shape;831;gd1e050df0c_0_209"/>
          <p:cNvSpPr txBox="1"/>
          <p:nvPr/>
        </p:nvSpPr>
        <p:spPr>
          <a:xfrm>
            <a:off x="186675" y="2012100"/>
            <a:ext cx="9713400" cy="38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tirs de précision à un seul joueur par équipe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5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 seul joueur par équipe est désigné pour faire le lancer de précision.</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Généralement, le capitaine ou le premier joueur fera le lancer afin d’aller chercher rapidement la bonne force d’exécution pour un placement et de gagner en confiance.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 meilleur résultat entre les deux équipes déterminera l’avantage du marteau pour le premier bout.</a:t>
            </a:r>
            <a:endParaRPr sz="2100">
              <a:solidFill>
                <a:srgbClr val="666666"/>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g11497afd38c_0_126"/>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11497afd38c_0_126"/>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838" name="Google Shape;838;g11497afd38c_0_12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839" name="Google Shape;839;g11497afd38c_0_126"/>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Les tirs de précision à 2 joueurs</a:t>
            </a:r>
            <a:endParaRPr sz="3300">
              <a:latin typeface="Short Stack"/>
              <a:ea typeface="Short Stack"/>
              <a:cs typeface="Short Stack"/>
              <a:sym typeface="Short Stack"/>
            </a:endParaRPr>
          </a:p>
        </p:txBody>
      </p:sp>
      <p:sp>
        <p:nvSpPr>
          <p:cNvPr id="840" name="Google Shape;840;g11497afd38c_0_126"/>
          <p:cNvSpPr txBox="1"/>
          <p:nvPr/>
        </p:nvSpPr>
        <p:spPr>
          <a:xfrm>
            <a:off x="186675" y="1859700"/>
            <a:ext cx="9713400" cy="48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tirs de précision à deux joueurs par équipe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5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Deux joueurs par équipe sont désignés pour faire les lancers de précision.</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Généralement, on verra le capitaine et le premier joueur effectuer ces lancers afin que ces derniers trouvent rapidement leur pesanteur de placement, ce qui pourrait être un avantage pour le début de la partie. Cependant, lors d’un championnat, chaque joueur sera </a:t>
            </a:r>
            <a:r>
              <a:rPr lang="fr-FR" sz="2100">
                <a:solidFill>
                  <a:srgbClr val="666666"/>
                </a:solidFill>
                <a:latin typeface="Calibri"/>
                <a:ea typeface="Calibri"/>
                <a:cs typeface="Calibri"/>
                <a:sym typeface="Calibri"/>
              </a:rPr>
              <a:t>amené</a:t>
            </a:r>
            <a:r>
              <a:rPr lang="fr-FR" sz="2100">
                <a:solidFill>
                  <a:srgbClr val="666666"/>
                </a:solidFill>
                <a:latin typeface="Calibri"/>
                <a:ea typeface="Calibri"/>
                <a:cs typeface="Calibri"/>
                <a:sym typeface="Calibri"/>
              </a:rPr>
              <a:t> à effectuer un ou deux lancers de précision lors de la ronde préliminaire selon le nombre de parties à jouer.</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 meilleur résultat entre les deux équipes déterminera l’avantage du marteau pour le premier bout.</a:t>
            </a:r>
            <a:endParaRPr b="1" sz="2100">
              <a:solidFill>
                <a:srgbClr val="666666"/>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id="845" name="Google Shape;845;g10cab4fc2cb_0_18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846" name="Google Shape;846;g10cab4fc2cb_0_186"/>
          <p:cNvSpPr txBox="1"/>
          <p:nvPr/>
        </p:nvSpPr>
        <p:spPr>
          <a:xfrm>
            <a:off x="10225575" y="0"/>
            <a:ext cx="196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sp>
        <p:nvSpPr>
          <p:cNvPr id="847" name="Google Shape;847;g10cab4fc2cb_0_186"/>
          <p:cNvSpPr txBox="1"/>
          <p:nvPr/>
        </p:nvSpPr>
        <p:spPr>
          <a:xfrm>
            <a:off x="430850" y="2082175"/>
            <a:ext cx="11181000" cy="4099800"/>
          </a:xfrm>
          <a:prstGeom prst="rect">
            <a:avLst/>
          </a:prstGeom>
          <a:noFill/>
          <a:ln>
            <a:noFill/>
          </a:ln>
        </p:spPr>
        <p:txBody>
          <a:bodyPr anchorCtr="0" anchor="t" bIns="45700" lIns="91425" spcFirstLastPara="1" rIns="91425" wrap="square" tIns="45700">
            <a:noAutofit/>
          </a:bodyPr>
          <a:lstStyle/>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La routine de lancer vous permet d’être dans votre zone de confort. </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Plus on se sent bien et que nous sommes confiants, plus notre attention sera dirigée vers l’objectif : lancer la bonne force sur le balai.</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Nous vous recommandons de pratiquer les tirs de précision lors de vos pratiques. Cela vous permettra d’être plus à l’aise avec les différentes conditions de jeu et de trouver rapidement la vitesse pour un placement.</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La routine des équipes que vous voyez à la télévision est réalisée dans le but de gagner l’avantage du marteau au premier bout.</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Pratique = Confiance = Zone de confort = Concentration</a:t>
            </a:r>
            <a:endParaRPr sz="2500">
              <a:solidFill>
                <a:srgbClr val="666666"/>
              </a:solidFill>
              <a:latin typeface="Calibri"/>
              <a:ea typeface="Calibri"/>
              <a:cs typeface="Calibri"/>
              <a:sym typeface="Calibri"/>
            </a:endParaRPr>
          </a:p>
        </p:txBody>
      </p:sp>
      <p:sp>
        <p:nvSpPr>
          <p:cNvPr id="848" name="Google Shape;848;g10cab4fc2cb_0_18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849" name="Google Shape;849;g10cab4fc2cb_0_18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850" name="Google Shape;850;g10cab4fc2cb_0_18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id="855" name="Google Shape;855;g10cab4fc2cb_0_195"/>
          <p:cNvPicPr preferRelativeResize="0"/>
          <p:nvPr/>
        </p:nvPicPr>
        <p:blipFill>
          <a:blip r:embed="rId3">
            <a:alphaModFix amt="70000"/>
          </a:blip>
          <a:stretch>
            <a:fillRect/>
          </a:stretch>
        </p:blipFill>
        <p:spPr>
          <a:xfrm>
            <a:off x="-94050" y="-1948350"/>
            <a:ext cx="12705298" cy="10646901"/>
          </a:xfrm>
          <a:prstGeom prst="rect">
            <a:avLst/>
          </a:prstGeom>
          <a:noFill/>
          <a:ln>
            <a:noFill/>
          </a:ln>
        </p:spPr>
      </p:pic>
      <p:sp>
        <p:nvSpPr>
          <p:cNvPr id="856" name="Google Shape;856;g10cab4fc2cb_0_195"/>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g10cab4fc2cb_0_195"/>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4700">
                <a:latin typeface="Caveat Brush"/>
                <a:ea typeface="Caveat Brush"/>
                <a:cs typeface="Caveat Brush"/>
                <a:sym typeface="Caveat Brush"/>
              </a:rPr>
              <a:t>SEMAINE 8 - INTRODUCTION AUX TOURNOIS</a:t>
            </a:r>
            <a:endParaRPr sz="4700">
              <a:latin typeface="Caveat Brush"/>
              <a:ea typeface="Caveat Brush"/>
              <a:cs typeface="Caveat Brush"/>
              <a:sym typeface="Caveat Brush"/>
            </a:endParaRPr>
          </a:p>
        </p:txBody>
      </p:sp>
      <p:pic>
        <p:nvPicPr>
          <p:cNvPr id="858" name="Google Shape;858;g10cab4fc2cb_0_195"/>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g10cab4fc2cb_0_203"/>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g10cab4fc2cb_0_203"/>
          <p:cNvSpPr txBox="1"/>
          <p:nvPr/>
        </p:nvSpPr>
        <p:spPr>
          <a:xfrm>
            <a:off x="10219775" y="0"/>
            <a:ext cx="197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chemeClr val="dk1"/>
              </a:solidFill>
              <a:latin typeface="Josefin Sans"/>
              <a:ea typeface="Josefin Sans"/>
              <a:cs typeface="Josefin Sans"/>
              <a:sym typeface="Josefin Sans"/>
            </a:endParaRPr>
          </a:p>
        </p:txBody>
      </p:sp>
      <p:pic>
        <p:nvPicPr>
          <p:cNvPr id="865" name="Google Shape;865;g10cab4fc2cb_0_203"/>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866" name="Google Shape;866;g10cab4fc2cb_0_20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L’éthique en tournoi</a:t>
            </a:r>
            <a:endParaRPr sz="3900">
              <a:latin typeface="Short Stack"/>
              <a:ea typeface="Short Stack"/>
              <a:cs typeface="Short Stack"/>
              <a:sym typeface="Short Stack"/>
            </a:endParaRPr>
          </a:p>
        </p:txBody>
      </p:sp>
      <p:sp>
        <p:nvSpPr>
          <p:cNvPr id="867" name="Google Shape;867;g10cab4fc2cb_0_203"/>
          <p:cNvSpPr txBox="1"/>
          <p:nvPr/>
        </p:nvSpPr>
        <p:spPr>
          <a:xfrm>
            <a:off x="152400" y="1851900"/>
            <a:ext cx="9454500" cy="468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L’éthique du curling en tournoi :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Arriver au moins 30 minutes avant l’heure de la pratique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Être prêt lorsque votre équipe doit se rendre sur les glaces pour la pratique d’avant partie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Toujours être respectueux des adversaires :</a:t>
            </a:r>
            <a:endParaRPr sz="2100">
              <a:solidFill>
                <a:srgbClr val="666666"/>
              </a:solidFill>
              <a:latin typeface="Calibri"/>
              <a:ea typeface="Calibri"/>
              <a:cs typeface="Calibri"/>
              <a:sym typeface="Calibri"/>
            </a:endParaRPr>
          </a:p>
          <a:p>
            <a:pPr indent="45720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Donner la main avant et après la partie</a:t>
            </a:r>
            <a:endParaRPr sz="2100">
              <a:solidFill>
                <a:srgbClr val="666666"/>
              </a:solidFill>
              <a:latin typeface="Calibri"/>
              <a:ea typeface="Calibri"/>
              <a:cs typeface="Calibri"/>
              <a:sym typeface="Calibri"/>
            </a:endParaRPr>
          </a:p>
          <a:p>
            <a:pPr indent="0" lvl="0" marL="914400" rtl="0" algn="l">
              <a:lnSpc>
                <a:spcPct val="115000"/>
              </a:lnSpc>
              <a:spcBef>
                <a:spcPts val="480"/>
              </a:spcBef>
              <a:spcAft>
                <a:spcPts val="0"/>
              </a:spcAft>
              <a:buNone/>
            </a:pPr>
            <a:r>
              <a:rPr lang="fr-FR" sz="2100">
                <a:solidFill>
                  <a:srgbClr val="666666"/>
                </a:solidFill>
                <a:latin typeface="Calibri"/>
                <a:ea typeface="Calibri"/>
                <a:cs typeface="Calibri"/>
                <a:sym typeface="Calibri"/>
              </a:rPr>
              <a:t>🥌 Faire preuve d’un bon esprit sportif en tout temps (vous êtes tous là pour apprendre)</a:t>
            </a:r>
            <a:endParaRPr sz="2100">
              <a:solidFill>
                <a:srgbClr val="666666"/>
              </a:solidFill>
              <a:latin typeface="Calibri"/>
              <a:ea typeface="Calibri"/>
              <a:cs typeface="Calibri"/>
              <a:sym typeface="Calibri"/>
            </a:endParaRPr>
          </a:p>
          <a:p>
            <a:pPr indent="45720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Respecter les positions actives et inactives lors du jeu</a:t>
            </a:r>
            <a:endParaRPr sz="2100">
              <a:solidFill>
                <a:srgbClr val="666666"/>
              </a:solidFill>
              <a:latin typeface="Calibri"/>
              <a:ea typeface="Calibri"/>
              <a:cs typeface="Calibri"/>
              <a:sym typeface="Calibri"/>
            </a:endParaRPr>
          </a:p>
          <a:p>
            <a:pPr indent="45720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Être positif avec ses coéquipiers et les adversaires</a:t>
            </a:r>
            <a:endParaRPr b="1" sz="2100">
              <a:solidFill>
                <a:srgbClr val="666666"/>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11497afd38c_0_135"/>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g11497afd38c_0_135"/>
          <p:cNvSpPr txBox="1"/>
          <p:nvPr/>
        </p:nvSpPr>
        <p:spPr>
          <a:xfrm>
            <a:off x="10219775" y="0"/>
            <a:ext cx="197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chemeClr val="dk1"/>
              </a:solidFill>
              <a:latin typeface="Josefin Sans"/>
              <a:ea typeface="Josefin Sans"/>
              <a:cs typeface="Josefin Sans"/>
              <a:sym typeface="Josefin Sans"/>
            </a:endParaRPr>
          </a:p>
        </p:txBody>
      </p:sp>
      <p:pic>
        <p:nvPicPr>
          <p:cNvPr id="874" name="Google Shape;874;g11497afd38c_0_13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875" name="Google Shape;875;g11497afd38c_0_13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L’éthique en tournoi</a:t>
            </a:r>
            <a:endParaRPr sz="3900">
              <a:latin typeface="Short Stack"/>
              <a:ea typeface="Short Stack"/>
              <a:cs typeface="Short Stack"/>
              <a:sym typeface="Short Stack"/>
            </a:endParaRPr>
          </a:p>
        </p:txBody>
      </p:sp>
      <p:sp>
        <p:nvSpPr>
          <p:cNvPr id="876" name="Google Shape;876;g11497afd38c_0_135"/>
          <p:cNvSpPr txBox="1"/>
          <p:nvPr/>
        </p:nvSpPr>
        <p:spPr>
          <a:xfrm>
            <a:off x="152400" y="1851900"/>
            <a:ext cx="10067400" cy="478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L’éthique du curling en tournoi (suite) : </a:t>
            </a:r>
            <a:endParaRPr b="1" sz="2500">
              <a:solidFill>
                <a:srgbClr val="666666"/>
              </a:solidFill>
              <a:latin typeface="Calibri"/>
              <a:ea typeface="Calibri"/>
              <a:cs typeface="Calibri"/>
              <a:sym typeface="Calibri"/>
            </a:endParaRPr>
          </a:p>
          <a:p>
            <a:pPr indent="0" lvl="0" marL="0" rtl="0" algn="l">
              <a:spcBef>
                <a:spcPts val="0"/>
              </a:spcBef>
              <a:spcAft>
                <a:spcPts val="0"/>
              </a:spcAft>
              <a:buClr>
                <a:schemeClr val="dk1"/>
              </a:buClr>
              <a:buSzPts val="2600"/>
              <a:buFont typeface="Arial"/>
              <a:buNone/>
            </a:pPr>
            <a:r>
              <a:t/>
            </a:r>
            <a:endParaRPr b="1" sz="25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S’asseoir avec l’équipe adverse après la partie pour échanger</a:t>
            </a:r>
            <a:endParaRPr sz="2100">
              <a:solidFill>
                <a:srgbClr val="666666"/>
              </a:solidFill>
              <a:latin typeface="Calibri"/>
              <a:ea typeface="Calibri"/>
              <a:cs typeface="Calibri"/>
              <a:sym typeface="Calibri"/>
            </a:endParaRPr>
          </a:p>
          <a:p>
            <a:pPr indent="0" lvl="0" marL="457200" rtl="0" algn="l">
              <a:spcBef>
                <a:spcPts val="480"/>
              </a:spcBef>
              <a:spcAft>
                <a:spcPts val="0"/>
              </a:spcAft>
              <a:buNone/>
            </a:pPr>
            <a:r>
              <a:rPr lang="fr-FR" sz="2100">
                <a:solidFill>
                  <a:srgbClr val="666666"/>
                </a:solidFill>
                <a:latin typeface="Calibri"/>
                <a:ea typeface="Calibri"/>
                <a:cs typeface="Calibri"/>
                <a:sym typeface="Calibri"/>
              </a:rPr>
              <a:t>→ S’assurer de bien connaître les heures de vos parties selon une victoire ou une défaite</a:t>
            </a:r>
            <a:endParaRPr sz="2100">
              <a:solidFill>
                <a:srgbClr val="666666"/>
              </a:solidFill>
              <a:latin typeface="Calibri"/>
              <a:ea typeface="Calibri"/>
              <a:cs typeface="Calibri"/>
              <a:sym typeface="Calibri"/>
            </a:endParaRPr>
          </a:p>
          <a:p>
            <a:pPr indent="0" lvl="0" marL="457200" rtl="0" algn="l">
              <a:spcBef>
                <a:spcPts val="480"/>
              </a:spcBef>
              <a:spcAft>
                <a:spcPts val="0"/>
              </a:spcAft>
              <a:buNone/>
            </a:pPr>
            <a:r>
              <a:rPr lang="fr-FR" sz="2100">
                <a:solidFill>
                  <a:srgbClr val="666666"/>
                </a:solidFill>
                <a:latin typeface="Calibri"/>
                <a:ea typeface="Calibri"/>
                <a:cs typeface="Calibri"/>
                <a:sym typeface="Calibri"/>
              </a:rPr>
              <a:t>→ À la fin de votre parcours, il est toujours bien intentionné de remercier les organisateurs du tournois et les arbitres/officiels</a:t>
            </a:r>
            <a:endParaRPr sz="2100">
              <a:solidFill>
                <a:srgbClr val="666666"/>
              </a:solidFill>
              <a:latin typeface="Calibri"/>
              <a:ea typeface="Calibri"/>
              <a:cs typeface="Calibri"/>
              <a:sym typeface="Calibri"/>
            </a:endParaRPr>
          </a:p>
          <a:p>
            <a:pPr indent="-190500" lvl="0" marL="342900" rtl="0" algn="l">
              <a:spcBef>
                <a:spcPts val="480"/>
              </a:spcBef>
              <a:spcAft>
                <a:spcPts val="0"/>
              </a:spcAft>
              <a:buClr>
                <a:schemeClr val="dk1"/>
              </a:buClr>
              <a:buSzPts val="2400"/>
              <a:buFont typeface="Noto Sans Symbols"/>
              <a:buNone/>
            </a:pPr>
            <a:r>
              <a:t/>
            </a:r>
            <a:endParaRPr sz="24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Il faut aussi se rappeler que dans les débuts en compétition, il y aura des hauts et des bas. N’oubliez pas que nous apprenons souvent plus dans la défaite que dans la victoire.</a:t>
            </a:r>
            <a:endParaRPr b="1" sz="25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t/>
            </a:r>
            <a:endParaRPr sz="2100">
              <a:solidFill>
                <a:srgbClr val="666666"/>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d1e050df0c_0_274"/>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gd1e050df0c_0_274"/>
          <p:cNvSpPr txBox="1"/>
          <p:nvPr/>
        </p:nvSpPr>
        <p:spPr>
          <a:xfrm>
            <a:off x="10219775" y="0"/>
            <a:ext cx="197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chemeClr val="dk1"/>
              </a:solidFill>
              <a:latin typeface="Josefin Sans"/>
              <a:ea typeface="Josefin Sans"/>
              <a:cs typeface="Josefin Sans"/>
              <a:sym typeface="Josefin Sans"/>
            </a:endParaRPr>
          </a:p>
        </p:txBody>
      </p:sp>
      <p:pic>
        <p:nvPicPr>
          <p:cNvPr id="883" name="Google Shape;883;gd1e050df0c_0_27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884" name="Google Shape;884;gd1e050df0c_0_27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Le circuit Colts</a:t>
            </a:r>
            <a:endParaRPr sz="3900">
              <a:latin typeface="Short Stack"/>
              <a:ea typeface="Short Stack"/>
              <a:cs typeface="Short Stack"/>
              <a:sym typeface="Short Stack"/>
            </a:endParaRPr>
          </a:p>
        </p:txBody>
      </p:sp>
      <p:sp>
        <p:nvSpPr>
          <p:cNvPr id="885" name="Google Shape;885;gd1e050df0c_0_274"/>
          <p:cNvSpPr txBox="1"/>
          <p:nvPr/>
        </p:nvSpPr>
        <p:spPr>
          <a:xfrm>
            <a:off x="508525" y="2424075"/>
            <a:ext cx="57375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500">
                <a:solidFill>
                  <a:srgbClr val="666666"/>
                </a:solidFill>
                <a:latin typeface="Calibri"/>
                <a:ea typeface="Calibri"/>
                <a:cs typeface="Calibri"/>
                <a:sym typeface="Calibri"/>
              </a:rPr>
              <a:t>Le circuit colts est un circuit réservé aux joueurs et aux joueuses qui ont cinq ans et moins d’expérience au curling.</a:t>
            </a:r>
            <a:endParaRPr b="1" sz="2500">
              <a:solidFill>
                <a:srgbClr val="666666"/>
              </a:solidFill>
              <a:latin typeface="Calibri"/>
              <a:ea typeface="Calibri"/>
              <a:cs typeface="Calibri"/>
              <a:sym typeface="Calibri"/>
            </a:endParaRPr>
          </a:p>
          <a:p>
            <a:pPr indent="0" lvl="0" marL="0" rtl="0" algn="ctr">
              <a:spcBef>
                <a:spcPts val="0"/>
              </a:spcBef>
              <a:spcAft>
                <a:spcPts val="0"/>
              </a:spcAft>
              <a:buNone/>
            </a:pPr>
            <a:r>
              <a:t/>
            </a:r>
            <a:endParaRPr b="1" sz="2500">
              <a:solidFill>
                <a:srgbClr val="666666"/>
              </a:solidFill>
              <a:latin typeface="Calibri"/>
              <a:ea typeface="Calibri"/>
              <a:cs typeface="Calibri"/>
              <a:sym typeface="Calibri"/>
            </a:endParaRPr>
          </a:p>
          <a:p>
            <a:pPr indent="0" lvl="0" marL="0" rtl="0" algn="ctr">
              <a:spcBef>
                <a:spcPts val="0"/>
              </a:spcBef>
              <a:spcAft>
                <a:spcPts val="0"/>
              </a:spcAft>
              <a:buNone/>
            </a:pPr>
            <a:r>
              <a:rPr b="1" lang="fr-FR" sz="2500">
                <a:solidFill>
                  <a:srgbClr val="666666"/>
                </a:solidFill>
                <a:latin typeface="Calibri"/>
                <a:ea typeface="Calibri"/>
                <a:cs typeface="Calibri"/>
                <a:sym typeface="Calibri"/>
              </a:rPr>
              <a:t>Ce circuit offre une excellente opportunité aux nouveaux joueurs de visiter de nouveaux clubs et d’affronter de nouvelles équipes du même calibre.</a:t>
            </a:r>
            <a:endParaRPr b="1" sz="2500">
              <a:solidFill>
                <a:srgbClr val="666666"/>
              </a:solidFill>
              <a:latin typeface="Calibri"/>
              <a:ea typeface="Calibri"/>
              <a:cs typeface="Calibri"/>
              <a:sym typeface="Calibri"/>
            </a:endParaRPr>
          </a:p>
        </p:txBody>
      </p:sp>
      <p:pic>
        <p:nvPicPr>
          <p:cNvPr id="886" name="Google Shape;886;gd1e050df0c_0_274"/>
          <p:cNvPicPr preferRelativeResize="0"/>
          <p:nvPr/>
        </p:nvPicPr>
        <p:blipFill rotWithShape="1">
          <a:blip r:embed="rId4">
            <a:alphaModFix/>
          </a:blip>
          <a:srcRect b="0" l="0" r="0" t="0"/>
          <a:stretch/>
        </p:blipFill>
        <p:spPr>
          <a:xfrm>
            <a:off x="6837476" y="2592326"/>
            <a:ext cx="4305720" cy="29266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gd1e050df0c_0_223"/>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gd1e050df0c_0_223"/>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893" name="Google Shape;893;gd1e050df0c_0_223"/>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894" name="Google Shape;894;gd1e050df0c_0_2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700">
                <a:latin typeface="Short Stack"/>
                <a:ea typeface="Short Stack"/>
                <a:cs typeface="Short Stack"/>
                <a:sym typeface="Short Stack"/>
              </a:rPr>
              <a:t>Le circuit Colts - Avantages et bienfaits</a:t>
            </a:r>
            <a:endParaRPr sz="2700">
              <a:latin typeface="Short Stack"/>
              <a:ea typeface="Short Stack"/>
              <a:cs typeface="Short Stack"/>
              <a:sym typeface="Short Stack"/>
            </a:endParaRPr>
          </a:p>
        </p:txBody>
      </p:sp>
      <p:sp>
        <p:nvSpPr>
          <p:cNvPr id="895" name="Google Shape;895;gd1e050df0c_0_223"/>
          <p:cNvSpPr txBox="1"/>
          <p:nvPr/>
        </p:nvSpPr>
        <p:spPr>
          <a:xfrm>
            <a:off x="211900" y="1775700"/>
            <a:ext cx="10023900" cy="437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avantages et bienfaits de jouer des tournois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Rencontre de nouvelles personnes qui partagent votre sport.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Mise en pratique de toutes les techniques apprises lors des différents niveaux.</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Apprendre à gérer des situations stressantes.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Affronter de nouvelles équipes dans différents clubs (nouvelles conditions de jeu).</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Développer ses aptitudes physiques, techniques et tactiques.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Développer la communication dans sa propre équipe.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Se développer en tant que joueur et être humain.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Avoir du plaisir à jouer! </a:t>
            </a:r>
            <a:endParaRPr sz="2100">
              <a:solidFill>
                <a:srgbClr val="666666"/>
              </a:solidFill>
            </a:endParaRPr>
          </a:p>
        </p:txBody>
      </p:sp>
      <p:pic>
        <p:nvPicPr>
          <p:cNvPr id="896" name="Google Shape;896;gd1e050df0c_0_223"/>
          <p:cNvPicPr preferRelativeResize="0"/>
          <p:nvPr/>
        </p:nvPicPr>
        <p:blipFill>
          <a:blip r:embed="rId4">
            <a:alphaModFix/>
          </a:blip>
          <a:stretch>
            <a:fillRect/>
          </a:stretch>
        </p:blipFill>
        <p:spPr>
          <a:xfrm>
            <a:off x="8982550" y="608850"/>
            <a:ext cx="2904000" cy="2433600"/>
          </a:xfrm>
          <a:prstGeom prst="round2DiagRect">
            <a:avLst>
              <a:gd fmla="val 16667" name="adj1"/>
              <a:gd fmla="val 0" name="adj2"/>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0da257bab0_1_161"/>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 name="Google Shape;150;g10da257bab0_1_161"/>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151" name="Google Shape;151;g10da257bab0_1_161"/>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Bloc de départ</a:t>
            </a:r>
            <a:endParaRPr sz="4700">
              <a:latin typeface="Short Stack"/>
              <a:ea typeface="Short Stack"/>
              <a:cs typeface="Short Stack"/>
              <a:sym typeface="Short Stack"/>
            </a:endParaRPr>
          </a:p>
        </p:txBody>
      </p:sp>
      <p:sp>
        <p:nvSpPr>
          <p:cNvPr id="152" name="Google Shape;152;g10da257bab0_1_161"/>
          <p:cNvSpPr txBox="1"/>
          <p:nvPr/>
        </p:nvSpPr>
        <p:spPr>
          <a:xfrm>
            <a:off x="-8950" y="1760425"/>
            <a:ext cx="9082500" cy="495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Rappel des éléments importants </a:t>
            </a:r>
            <a:r>
              <a:rPr b="1" lang="fr-FR" sz="2500">
                <a:solidFill>
                  <a:srgbClr val="666666"/>
                </a:solidFill>
                <a:latin typeface="Calibri"/>
                <a:ea typeface="Calibri"/>
                <a:cs typeface="Calibri"/>
                <a:sym typeface="Calibri"/>
              </a:rPr>
              <a:t>pour le lancer </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Les épaules sont parallèles à la glace et perpendiculaires à l’axe de lancer</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Les hanches sont perpendiculaires à l’axe de lancer (les os pointus de gauche et droite sont comme nos yeux, ils doivent regarder vers l’axe de lancer)</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→L’oeil dominant est sur l’axe de lancer (ou près de l’axe)*</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bras d’appui est légèrement fléchi</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bras de lancer est ferme et relaxe, le coude demeure légèrement fléchi</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lang="fr-FR" sz="1600">
                <a:solidFill>
                  <a:schemeClr val="dk1"/>
                </a:solidFill>
                <a:latin typeface="Calibri"/>
                <a:ea typeface="Calibri"/>
                <a:cs typeface="Calibri"/>
                <a:sym typeface="Calibri"/>
              </a:rPr>
              <a:t> *Exemple : L’oeil dominant pour un droitier peut être l’oeil gauche. Dans ce cas, on doit doit rapprocher l’oeil de l’axe de lancer.</a:t>
            </a:r>
            <a:endParaRPr sz="1600">
              <a:solidFill>
                <a:schemeClr val="dk1"/>
              </a:solidFill>
              <a:latin typeface="Calibri"/>
              <a:ea typeface="Calibri"/>
              <a:cs typeface="Calibri"/>
              <a:sym typeface="Calibri"/>
            </a:endParaRPr>
          </a:p>
        </p:txBody>
      </p:sp>
      <p:sp>
        <p:nvSpPr>
          <p:cNvPr id="153" name="Google Shape;153;g10da257bab0_1_161"/>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pic>
        <p:nvPicPr>
          <p:cNvPr id="154" name="Google Shape;154;g10da257bab0_1_161"/>
          <p:cNvPicPr preferRelativeResize="0"/>
          <p:nvPr/>
        </p:nvPicPr>
        <p:blipFill rotWithShape="1">
          <a:blip r:embed="rId4">
            <a:alphaModFix/>
          </a:blip>
          <a:srcRect b="29562" l="18634" r="16753" t="26754"/>
          <a:stretch/>
        </p:blipFill>
        <p:spPr>
          <a:xfrm>
            <a:off x="9606975" y="1133742"/>
            <a:ext cx="1877100" cy="794346"/>
          </a:xfrm>
          <a:prstGeom prst="rect">
            <a:avLst/>
          </a:prstGeom>
          <a:noFill/>
          <a:ln>
            <a:noFill/>
          </a:ln>
        </p:spPr>
      </p:pic>
      <p:pic>
        <p:nvPicPr>
          <p:cNvPr id="155" name="Google Shape;155;g10da257bab0_1_161"/>
          <p:cNvPicPr preferRelativeResize="0"/>
          <p:nvPr/>
        </p:nvPicPr>
        <p:blipFill>
          <a:blip r:embed="rId5">
            <a:alphaModFix/>
          </a:blip>
          <a:stretch>
            <a:fillRect/>
          </a:stretch>
        </p:blipFill>
        <p:spPr>
          <a:xfrm>
            <a:off x="8548199" y="3185580"/>
            <a:ext cx="3384600" cy="2259300"/>
          </a:xfrm>
          <a:prstGeom prst="snip1Rect">
            <a:avLst>
              <a:gd fmla="val 16667" name="adj"/>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g10cab4fc2cb_0_212"/>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g10cab4fc2cb_0_212"/>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903" name="Google Shape;903;g10cab4fc2cb_0_21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904" name="Google Shape;904;g10cab4fc2cb_0_21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900">
                <a:latin typeface="Short Stack"/>
                <a:ea typeface="Short Stack"/>
                <a:cs typeface="Short Stack"/>
                <a:sym typeface="Short Stack"/>
              </a:rPr>
              <a:t>Le circuit Colts - Déroulement général</a:t>
            </a:r>
            <a:endParaRPr sz="2900">
              <a:latin typeface="Short Stack"/>
              <a:ea typeface="Short Stack"/>
              <a:cs typeface="Short Stack"/>
              <a:sym typeface="Short Stack"/>
            </a:endParaRPr>
          </a:p>
        </p:txBody>
      </p:sp>
      <p:sp>
        <p:nvSpPr>
          <p:cNvPr id="905" name="Google Shape;905;g10cab4fc2cb_0_212"/>
          <p:cNvSpPr txBox="1"/>
          <p:nvPr/>
        </p:nvSpPr>
        <p:spPr>
          <a:xfrm>
            <a:off x="143600" y="1928100"/>
            <a:ext cx="10359300" cy="412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 déroulement général d’un tournoi :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Chaque équipe reçoit l’horaire et règlements du tournoi avant le début de chacun d’eux.</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Les tournois se déroulent généralement du vendredi soir au dimanche après-midi.</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Un minimum de trois parties garanties.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Des bourses en argent sont remises selon les positions dans les classes A, B et C et des points sont attribués selon votre résultat pour le classement avec Curling Québec.</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Du plaisir garanti lors de chaque tournoi et une chance de se qualifier pour vivre un </a:t>
            </a:r>
            <a:r>
              <a:rPr b="1" lang="fr-FR" sz="2100">
                <a:solidFill>
                  <a:srgbClr val="666666"/>
                </a:solidFill>
                <a:latin typeface="Calibri"/>
                <a:ea typeface="Calibri"/>
                <a:cs typeface="Calibri"/>
                <a:sym typeface="Calibri"/>
              </a:rPr>
              <a:t>championnat provincial.</a:t>
            </a:r>
            <a:endParaRPr sz="2100">
              <a:solidFill>
                <a:srgbClr val="666666"/>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g11497afd38c_0_151"/>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11497afd38c_0_151"/>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912" name="Google Shape;912;g11497afd38c_0_15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410"/>
              </a:srgbClr>
            </a:outerShdw>
            <a:reflection blurRad="0" dir="0" dist="0" endA="0" endPos="1000" fadeDir="5400012" kx="0" rotWithShape="0" algn="bl" stPos="0" sy="-100000" ky="0"/>
          </a:effectLst>
        </p:spPr>
      </p:pic>
      <p:sp>
        <p:nvSpPr>
          <p:cNvPr id="913" name="Google Shape;913;g11497afd38c_0_15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600">
                <a:latin typeface="Short Stack"/>
                <a:ea typeface="Short Stack"/>
                <a:cs typeface="Short Stack"/>
                <a:sym typeface="Short Stack"/>
              </a:rPr>
              <a:t>Le circuit Colts - Avantage d’un entraîneur</a:t>
            </a:r>
            <a:endParaRPr sz="2600">
              <a:latin typeface="Short Stack"/>
              <a:ea typeface="Short Stack"/>
              <a:cs typeface="Short Stack"/>
              <a:sym typeface="Short Stack"/>
            </a:endParaRPr>
          </a:p>
        </p:txBody>
      </p:sp>
      <p:sp>
        <p:nvSpPr>
          <p:cNvPr id="914" name="Google Shape;914;g11497afd38c_0_151"/>
          <p:cNvSpPr txBox="1"/>
          <p:nvPr/>
        </p:nvSpPr>
        <p:spPr>
          <a:xfrm>
            <a:off x="262325" y="1775700"/>
            <a:ext cx="101043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avantages d’avoir un entraîneur :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5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L’entraîneur est présent pour vous guider lors d’un tournoi. Il peut être la personne responsable de l’horaire et de prendre bonne connaissance des règlements.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L’entraîneur est aussi une personne qui vous motivera à vous dépasser et qui pourra vous aider pour toute situation technique ou tactique.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L’entraîneur vous aidera à créer un plan de stratégie et à améliorer votre routine lors d’un tournoi (exemples : le moment idéal pour manger, l’hydratation, le sommeil, etc.).</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L’entraîneur est là pour vous faire vivre une expérience positive et enrichissante.</a:t>
            </a:r>
            <a:endParaRPr sz="2100">
              <a:solidFill>
                <a:srgbClr val="666666"/>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g10cab4fc2cb_0_23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920" name="Google Shape;920;g10cab4fc2cb_0_234"/>
          <p:cNvSpPr txBox="1"/>
          <p:nvPr/>
        </p:nvSpPr>
        <p:spPr>
          <a:xfrm>
            <a:off x="10264775" y="0"/>
            <a:ext cx="1927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sp>
        <p:nvSpPr>
          <p:cNvPr id="921" name="Google Shape;921;g10cab4fc2cb_0_234"/>
          <p:cNvSpPr txBox="1"/>
          <p:nvPr/>
        </p:nvSpPr>
        <p:spPr>
          <a:xfrm>
            <a:off x="430850" y="1929775"/>
            <a:ext cx="11181000" cy="4467000"/>
          </a:xfrm>
          <a:prstGeom prst="rect">
            <a:avLst/>
          </a:prstGeom>
          <a:noFill/>
          <a:ln>
            <a:noFill/>
          </a:ln>
        </p:spPr>
        <p:txBody>
          <a:bodyPr anchorCtr="0" anchor="t" bIns="45700" lIns="91425" spcFirstLastPara="1" rIns="91425" wrap="square" tIns="45700">
            <a:noAutofit/>
          </a:bodyPr>
          <a:lstStyle/>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Nous recommandons fortement à tous les participants d’essayer le circuit Colts.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Les tournois sont un excellent moyen d’en apprendre d’avantage sur votre sport tout en affrontant de nouvelles équipes dans de nouvelles conditions de jeu.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L’adaptation rapide sera un atout important lors de la participant à chaque tournoi.</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Un entraîneur pourra aussi faire une grande différence afin de rendre cette expérience positive et amusante. </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5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Nouveau défi = Adaptation = Plaisir </a:t>
            </a:r>
            <a:endParaRPr sz="2500">
              <a:solidFill>
                <a:srgbClr val="666666"/>
              </a:solidFill>
              <a:latin typeface="Calibri"/>
              <a:ea typeface="Calibri"/>
              <a:cs typeface="Calibri"/>
              <a:sym typeface="Calibri"/>
            </a:endParaRPr>
          </a:p>
          <a:p>
            <a:pPr indent="0" lvl="0" marL="0" marR="0" rtl="0" algn="l">
              <a:lnSpc>
                <a:spcPct val="150000"/>
              </a:lnSpc>
              <a:spcBef>
                <a:spcPts val="48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p:txBody>
      </p:sp>
      <p:sp>
        <p:nvSpPr>
          <p:cNvPr id="922" name="Google Shape;922;g10cab4fc2cb_0_234"/>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923" name="Google Shape;923;g10cab4fc2cb_0_23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924" name="Google Shape;924;g10cab4fc2cb_0_23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id="929" name="Google Shape;929;g10cab4fc2cb_0_243"/>
          <p:cNvPicPr preferRelativeResize="0"/>
          <p:nvPr/>
        </p:nvPicPr>
        <p:blipFill>
          <a:blip r:embed="rId3">
            <a:alphaModFix amt="70000"/>
          </a:blip>
          <a:stretch>
            <a:fillRect/>
          </a:stretch>
        </p:blipFill>
        <p:spPr>
          <a:xfrm>
            <a:off x="-162025" y="-102550"/>
            <a:ext cx="12705275" cy="8455725"/>
          </a:xfrm>
          <a:prstGeom prst="rect">
            <a:avLst/>
          </a:prstGeom>
          <a:noFill/>
          <a:ln>
            <a:noFill/>
          </a:ln>
        </p:spPr>
      </p:pic>
      <p:sp>
        <p:nvSpPr>
          <p:cNvPr id="930" name="Google Shape;930;g10cab4fc2cb_0_243"/>
          <p:cNvSpPr/>
          <p:nvPr/>
        </p:nvSpPr>
        <p:spPr>
          <a:xfrm>
            <a:off x="852600" y="2128800"/>
            <a:ext cx="10486800" cy="26004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g10cab4fc2cb_0_243"/>
          <p:cNvSpPr txBox="1"/>
          <p:nvPr>
            <p:ph type="ctrTitle"/>
          </p:nvPr>
        </p:nvSpPr>
        <p:spPr>
          <a:xfrm>
            <a:off x="1006813" y="2907000"/>
            <a:ext cx="10178400" cy="1044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9 - RÉVISION</a:t>
            </a:r>
            <a:endParaRPr>
              <a:latin typeface="Caveat Brush"/>
              <a:ea typeface="Caveat Brush"/>
              <a:cs typeface="Caveat Brush"/>
              <a:sym typeface="Caveat Brush"/>
            </a:endParaRPr>
          </a:p>
        </p:txBody>
      </p:sp>
      <p:pic>
        <p:nvPicPr>
          <p:cNvPr id="932" name="Google Shape;932;g10cab4fc2cb_0_243"/>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g10cab4fc2cb_0_250"/>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g10cab4fc2cb_0_250"/>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9</a:t>
            </a:r>
            <a:endParaRPr b="0" i="0" sz="1200" u="none" cap="none" strike="noStrike">
              <a:solidFill>
                <a:schemeClr val="dk1"/>
              </a:solidFill>
              <a:latin typeface="Josefin Sans"/>
              <a:ea typeface="Josefin Sans"/>
              <a:cs typeface="Josefin Sans"/>
              <a:sym typeface="Josefin Sans"/>
            </a:endParaRPr>
          </a:p>
        </p:txBody>
      </p:sp>
      <p:pic>
        <p:nvPicPr>
          <p:cNvPr id="939" name="Google Shape;939;g10cab4fc2cb_0_250"/>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940" name="Google Shape;940;g10cab4fc2cb_0_25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Révision - Résumé niveau 3</a:t>
            </a:r>
            <a:endParaRPr sz="3900">
              <a:latin typeface="Short Stack"/>
              <a:ea typeface="Short Stack"/>
              <a:cs typeface="Short Stack"/>
              <a:sym typeface="Short Stack"/>
            </a:endParaRPr>
          </a:p>
        </p:txBody>
      </p:sp>
      <p:sp>
        <p:nvSpPr>
          <p:cNvPr id="941" name="Google Shape;941;g10cab4fc2cb_0_250"/>
          <p:cNvSpPr txBox="1"/>
          <p:nvPr/>
        </p:nvSpPr>
        <p:spPr>
          <a:xfrm>
            <a:off x="288150" y="1623300"/>
            <a:ext cx="10844400" cy="5225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Résumé du niveau </a:t>
            </a:r>
            <a:r>
              <a:rPr b="1" lang="fr-FR" sz="2500">
                <a:solidFill>
                  <a:srgbClr val="666666"/>
                </a:solidFill>
                <a:latin typeface="Calibri"/>
                <a:ea typeface="Calibri"/>
                <a:cs typeface="Calibri"/>
                <a:sym typeface="Calibri"/>
              </a:rPr>
              <a:t>3</a:t>
            </a:r>
            <a:r>
              <a:rPr b="1" i="0" lang="fr-FR" sz="2500" u="none" cap="none" strike="noStrike">
                <a:solidFill>
                  <a:srgbClr val="666666"/>
                </a:solidFill>
                <a:latin typeface="Calibri"/>
                <a:ea typeface="Calibri"/>
                <a:cs typeface="Calibri"/>
                <a:sym typeface="Calibri"/>
              </a:rPr>
              <a:t> – ce que vous avez appris : </a:t>
            </a:r>
            <a:endParaRPr b="1" i="0" sz="25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Révision de la position dans le bloc de départ</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glissade avec une brosse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Perfectionnement des étapes du lancer (placement vs sortie)</a:t>
            </a:r>
            <a:endParaRPr b="0" i="0" sz="2100" u="none" cap="none" strike="noStrike">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Amélioration des techniques pour le brossage en position ouverte et technique du brossage en position fermée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Révision et application de la zone de lâcher</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Les angles de frappes et l’effet de traînée</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routine de lancer</a:t>
            </a:r>
            <a:endParaRPr b="0" i="0" sz="2100" u="none"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Évolution des plans de stratégie et compréhension de la tolérance pour chaque lancer</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Perfectionnement du système de communication et système de signes</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Introduction aux tournois (Circuit Colts)</a:t>
            </a:r>
            <a:endParaRPr sz="2100">
              <a:solidFill>
                <a:srgbClr val="666666"/>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id="946" name="Google Shape;946;g10cab4fc2cb_0_314"/>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947" name="Google Shape;947;g10cab4fc2cb_0_314"/>
          <p:cNvSpPr txBox="1"/>
          <p:nvPr/>
        </p:nvSpPr>
        <p:spPr>
          <a:xfrm>
            <a:off x="10248575" y="0"/>
            <a:ext cx="1943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9</a:t>
            </a:r>
            <a:endParaRPr b="0" i="0" sz="1200" u="none" cap="none" strike="noStrike">
              <a:solidFill>
                <a:srgbClr val="000000"/>
              </a:solidFill>
              <a:latin typeface="Josefin Sans"/>
              <a:ea typeface="Josefin Sans"/>
              <a:cs typeface="Josefin Sans"/>
              <a:sym typeface="Josefin Sans"/>
            </a:endParaRPr>
          </a:p>
        </p:txBody>
      </p:sp>
      <p:sp>
        <p:nvSpPr>
          <p:cNvPr id="948" name="Google Shape;948;g10cab4fc2cb_0_314"/>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949" name="Google Shape;949;g10cab4fc2cb_0_31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950" name="Google Shape;950;g10cab4fc2cb_0_31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g10cab4fc2cb_0_314"/>
          <p:cNvSpPr txBox="1"/>
          <p:nvPr/>
        </p:nvSpPr>
        <p:spPr>
          <a:xfrm>
            <a:off x="304800" y="1975725"/>
            <a:ext cx="10700100" cy="4209900"/>
          </a:xfrm>
          <a:prstGeom prst="rect">
            <a:avLst/>
          </a:prstGeom>
          <a:noFill/>
          <a:ln>
            <a:noFill/>
          </a:ln>
        </p:spPr>
        <p:txBody>
          <a:bodyPr anchorCtr="0" anchor="t" bIns="91425" lIns="91425" spcFirstLastPara="1" rIns="91425" wrap="square" tIns="91425">
            <a:spAutoFit/>
          </a:bodyPr>
          <a:lstStyle/>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Votre technique de jeu est maintenant plus avancée.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Vous avez développé vos habiletés techniques et tactiques lors du jeu.</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La participation aux tournois Colts vous aidera à en apprendre d’avantage sur tout ce qui englobe le curling.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Un entraîneur pourrait être une solution intéressante afin que ce dernier puisse partager ses connaissances et vous aider à vous développer.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N’oubliez pas que la pratique de votre sport permettra de vous améliorer à long terme.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Ayez du plaisir et n’hésitez pas à vous lancer des défis!</a:t>
            </a:r>
            <a:endParaRPr sz="2100">
              <a:solidFill>
                <a:srgbClr val="666666"/>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id="956" name="Google Shape;956;g10cab4fc2cb_0_323"/>
          <p:cNvPicPr preferRelativeResize="0"/>
          <p:nvPr/>
        </p:nvPicPr>
        <p:blipFill rotWithShape="1">
          <a:blip r:embed="rId3">
            <a:alphaModFix amt="70000"/>
          </a:blip>
          <a:srcRect b="0" l="0" r="0" t="0"/>
          <a:stretch/>
        </p:blipFill>
        <p:spPr>
          <a:xfrm>
            <a:off x="-90600" y="-2452800"/>
            <a:ext cx="12618598" cy="10338850"/>
          </a:xfrm>
          <a:prstGeom prst="rect">
            <a:avLst/>
          </a:prstGeom>
          <a:noFill/>
          <a:ln>
            <a:noFill/>
          </a:ln>
        </p:spPr>
      </p:pic>
      <p:sp>
        <p:nvSpPr>
          <p:cNvPr id="957" name="Google Shape;957;g10cab4fc2cb_0_323"/>
          <p:cNvSpPr/>
          <p:nvPr/>
        </p:nvSpPr>
        <p:spPr>
          <a:xfrm>
            <a:off x="852600" y="2128800"/>
            <a:ext cx="10486800" cy="26004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g10cab4fc2cb_0_323"/>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600">
                <a:latin typeface="Caveat Brush"/>
                <a:ea typeface="Caveat Brush"/>
                <a:cs typeface="Caveat Brush"/>
                <a:sym typeface="Caveat Brush"/>
              </a:rPr>
              <a:t>SEMAINE 10 - NIVEAU 3 COMPLÉTÉ</a:t>
            </a:r>
            <a:endParaRPr sz="5600">
              <a:latin typeface="Caveat Brush"/>
              <a:ea typeface="Caveat Brush"/>
              <a:cs typeface="Caveat Brush"/>
              <a:sym typeface="Caveat Brush"/>
            </a:endParaRPr>
          </a:p>
        </p:txBody>
      </p:sp>
      <p:pic>
        <p:nvPicPr>
          <p:cNvPr id="959" name="Google Shape;959;g10cab4fc2cb_0_323"/>
          <p:cNvPicPr preferRelativeResize="0"/>
          <p:nvPr/>
        </p:nvPicPr>
        <p:blipFill rotWithShape="1">
          <a:blip r:embed="rId4">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g10cab4fc2cb_0_352"/>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g10cab4fc2cb_0_352"/>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10</a:t>
            </a:r>
            <a:endParaRPr b="0" i="0" sz="1200" u="none" cap="none" strike="noStrike">
              <a:solidFill>
                <a:schemeClr val="dk1"/>
              </a:solidFill>
              <a:latin typeface="Josefin Sans"/>
              <a:ea typeface="Josefin Sans"/>
              <a:cs typeface="Josefin Sans"/>
              <a:sym typeface="Josefin Sans"/>
            </a:endParaRPr>
          </a:p>
        </p:txBody>
      </p:sp>
      <p:pic>
        <p:nvPicPr>
          <p:cNvPr id="966" name="Google Shape;966;g10cab4fc2cb_0_352"/>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967" name="Google Shape;967;g10cab4fc2cb_0_35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Niveau 3 - Ce que vous avez appris</a:t>
            </a:r>
            <a:endParaRPr sz="3200">
              <a:latin typeface="Short Stack"/>
              <a:ea typeface="Short Stack"/>
              <a:cs typeface="Short Stack"/>
              <a:sym typeface="Short Stack"/>
            </a:endParaRPr>
          </a:p>
        </p:txBody>
      </p:sp>
      <p:sp>
        <p:nvSpPr>
          <p:cNvPr id="968" name="Google Shape;968;g10cab4fc2cb_0_352"/>
          <p:cNvSpPr txBox="1"/>
          <p:nvPr/>
        </p:nvSpPr>
        <p:spPr>
          <a:xfrm>
            <a:off x="2163000" y="2040825"/>
            <a:ext cx="7866000" cy="443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0" i="0" lang="fr-FR" sz="3300" u="none" cap="none" strike="noStrike">
                <a:solidFill>
                  <a:srgbClr val="666666"/>
                </a:solidFill>
                <a:latin typeface="Calibri"/>
                <a:ea typeface="Calibri"/>
                <a:cs typeface="Calibri"/>
                <a:sym typeface="Calibri"/>
              </a:rPr>
              <a:t>Félicitations pour avoir compléter le </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400"/>
              <a:buFont typeface="Arial"/>
              <a:buNone/>
            </a:pPr>
            <a:r>
              <a:rPr lang="fr-FR" sz="3300">
                <a:solidFill>
                  <a:srgbClr val="666666"/>
                </a:solidFill>
                <a:latin typeface="Calibri"/>
                <a:ea typeface="Calibri"/>
                <a:cs typeface="Calibri"/>
                <a:sym typeface="Calibri"/>
              </a:rPr>
              <a:t>troisième</a:t>
            </a:r>
            <a:r>
              <a:rPr b="0" i="0" lang="fr-FR" sz="3300" u="none" cap="none" strike="noStrike">
                <a:solidFill>
                  <a:srgbClr val="666666"/>
                </a:solidFill>
                <a:latin typeface="Calibri"/>
                <a:ea typeface="Calibri"/>
                <a:cs typeface="Calibri"/>
                <a:sym typeface="Calibri"/>
              </a:rPr>
              <a:t> niveau de formation du </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400"/>
              <a:buFont typeface="Arial"/>
              <a:buNone/>
            </a:pPr>
            <a:r>
              <a:rPr b="1" i="0" lang="fr-FR" sz="3300" u="none" cap="none" strike="noStrike">
                <a:solidFill>
                  <a:srgbClr val="666666"/>
                </a:solidFill>
                <a:latin typeface="Calibri"/>
                <a:ea typeface="Calibri"/>
                <a:cs typeface="Calibri"/>
                <a:sym typeface="Calibri"/>
              </a:rPr>
              <a:t>PROGRAMME ASCENSION!</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t/>
            </a:r>
            <a:endParaRPr b="0" i="0" sz="33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rPr lang="fr-FR" sz="3300">
                <a:solidFill>
                  <a:srgbClr val="666666"/>
                </a:solidFill>
                <a:latin typeface="Calibri"/>
                <a:ea typeface="Calibri"/>
                <a:cs typeface="Calibri"/>
                <a:sym typeface="Calibri"/>
              </a:rPr>
              <a:t>Joignez-vous à nous lors du quatrième et dernier niveau afin de perfectionner vos techniques et d’en apprendre d’avantage sur différents aspects du curling!</a:t>
            </a:r>
            <a:endParaRPr b="0" i="0" sz="3300" u="none" cap="none" strike="noStrike">
              <a:solidFill>
                <a:srgbClr val="666666"/>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g10cab4fc2cb_0_366"/>
          <p:cNvSpPr/>
          <p:nvPr/>
        </p:nvSpPr>
        <p:spPr>
          <a:xfrm>
            <a:off x="0" y="76200"/>
            <a:ext cx="8548200" cy="1851900"/>
          </a:xfrm>
          <a:prstGeom prst="rightArrow">
            <a:avLst>
              <a:gd fmla="val 50000" name="adj1"/>
              <a:gd fmla="val 50000" name="adj2"/>
            </a:avLst>
          </a:prstGeom>
          <a:solidFill>
            <a:srgbClr val="E5262A"/>
          </a:solidFill>
          <a:ln cap="flat" cmpd="sng" w="76200">
            <a:solidFill>
              <a:srgbClr val="E86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g10cab4fc2cb_0_366"/>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10</a:t>
            </a:r>
            <a:endParaRPr b="0" i="0" sz="1200" u="none" cap="none" strike="noStrike">
              <a:solidFill>
                <a:schemeClr val="dk1"/>
              </a:solidFill>
              <a:latin typeface="Josefin Sans"/>
              <a:ea typeface="Josefin Sans"/>
              <a:cs typeface="Josefin Sans"/>
              <a:sym typeface="Josefin Sans"/>
            </a:endParaRPr>
          </a:p>
        </p:txBody>
      </p:sp>
      <p:pic>
        <p:nvPicPr>
          <p:cNvPr id="975" name="Google Shape;975;g10cab4fc2cb_0_366"/>
          <p:cNvPicPr preferRelativeResize="0"/>
          <p:nvPr/>
        </p:nvPicPr>
        <p:blipFill rotWithShape="1">
          <a:blip r:embed="rId3">
            <a:alphaModFix/>
          </a:blip>
          <a:srcRect b="32569" l="9349" r="6861"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976" name="Google Shape;976;g10cab4fc2cb_0_366"/>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600">
                <a:latin typeface="Short Stack"/>
                <a:ea typeface="Short Stack"/>
                <a:cs typeface="Short Stack"/>
                <a:sym typeface="Short Stack"/>
              </a:rPr>
              <a:t>Niveau 3 - Ce que vous réserve le niveau 4</a:t>
            </a:r>
            <a:endParaRPr sz="2600">
              <a:latin typeface="Short Stack"/>
              <a:ea typeface="Short Stack"/>
              <a:cs typeface="Short Stack"/>
              <a:sym typeface="Short Stack"/>
            </a:endParaRPr>
          </a:p>
        </p:txBody>
      </p:sp>
      <p:sp>
        <p:nvSpPr>
          <p:cNvPr id="977" name="Google Shape;977;g10cab4fc2cb_0_366"/>
          <p:cNvSpPr txBox="1"/>
          <p:nvPr/>
        </p:nvSpPr>
        <p:spPr>
          <a:xfrm>
            <a:off x="410400" y="1664675"/>
            <a:ext cx="6222600" cy="520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600"/>
              <a:buFont typeface="Arial"/>
              <a:buNone/>
            </a:pPr>
            <a:r>
              <a:rPr b="1" i="0" lang="fr-FR" sz="2100" u="none" cap="none" strike="noStrike">
                <a:solidFill>
                  <a:srgbClr val="666666"/>
                </a:solidFill>
                <a:latin typeface="Calibri"/>
                <a:ea typeface="Calibri"/>
                <a:cs typeface="Calibri"/>
                <a:sym typeface="Calibri"/>
              </a:rPr>
              <a:t>Ce que le niveau </a:t>
            </a:r>
            <a:r>
              <a:rPr b="1" lang="fr-FR" sz="2100">
                <a:solidFill>
                  <a:srgbClr val="666666"/>
                </a:solidFill>
                <a:latin typeface="Calibri"/>
                <a:ea typeface="Calibri"/>
                <a:cs typeface="Calibri"/>
                <a:sym typeface="Calibri"/>
              </a:rPr>
              <a:t>4</a:t>
            </a:r>
            <a:r>
              <a:rPr b="1" i="0" lang="fr-FR" sz="2100" u="none" cap="none" strike="noStrike">
                <a:solidFill>
                  <a:srgbClr val="666666"/>
                </a:solidFill>
                <a:latin typeface="Calibri"/>
                <a:ea typeface="Calibri"/>
                <a:cs typeface="Calibri"/>
                <a:sym typeface="Calibri"/>
              </a:rPr>
              <a:t> vous réserve :</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L’amélioration de votre équilibre et de votre technique de lancer</a:t>
            </a:r>
            <a:endParaRPr b="0" i="0" sz="2100" u="none" cap="none" strike="noStrike">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 meilleur contrôle de votre lâcher</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développement de votre routine de lancer</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L’amélioration de votre technique de brossage en position ouverte et fermée</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 compréhension du brossage directionnel</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L’amélioration de la technique d’utilisation du chronomètre</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Une meilleure constance des pesanteurs de lancers</a:t>
            </a:r>
            <a:endParaRPr sz="2100">
              <a:solidFill>
                <a:srgbClr val="666666"/>
              </a:solidFill>
              <a:latin typeface="Calibri"/>
              <a:ea typeface="Calibri"/>
              <a:cs typeface="Calibri"/>
              <a:sym typeface="Calibri"/>
            </a:endParaRPr>
          </a:p>
          <a:p>
            <a:pPr indent="0" lvl="0" marL="457200" marR="0" rtl="0" algn="just">
              <a:lnSpc>
                <a:spcPct val="100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Une meilleure compréhension et application des différents types de stratégies</a:t>
            </a:r>
            <a:endParaRPr sz="2100">
              <a:solidFill>
                <a:srgbClr val="666666"/>
              </a:solidFill>
              <a:latin typeface="Calibri"/>
              <a:ea typeface="Calibri"/>
              <a:cs typeface="Calibri"/>
              <a:sym typeface="Calibri"/>
            </a:endParaRPr>
          </a:p>
        </p:txBody>
      </p:sp>
      <p:sp>
        <p:nvSpPr>
          <p:cNvPr id="978" name="Google Shape;978;g10cab4fc2cb_0_366"/>
          <p:cNvSpPr txBox="1"/>
          <p:nvPr/>
        </p:nvSpPr>
        <p:spPr>
          <a:xfrm>
            <a:off x="6534000" y="2335800"/>
            <a:ext cx="5158500" cy="3666300"/>
          </a:xfrm>
          <a:prstGeom prst="rect">
            <a:avLst/>
          </a:prstGeom>
          <a:noFill/>
          <a:ln>
            <a:noFill/>
          </a:ln>
        </p:spPr>
        <p:txBody>
          <a:bodyPr anchorCtr="0" anchor="t" bIns="91425" lIns="91425" spcFirstLastPara="1" rIns="91425" wrap="square" tIns="91425">
            <a:spAutoFit/>
          </a:bodyPr>
          <a:lstStyle/>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Une introduction des volets de la préparation mentale, de la nutrition et de l’entraînement physique</a:t>
            </a:r>
            <a:endParaRPr sz="2100">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Plus de temps de glace pour pratiquer les différents éléments techniques et tactiques</a:t>
            </a:r>
            <a:endParaRPr sz="2100">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Des parties plus longues</a:t>
            </a:r>
            <a:endParaRPr sz="2100">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Du plaisir garanti dans l’apprentissage des techniques reliées au sport du curling</a:t>
            </a:r>
            <a:endParaRPr sz="2100">
              <a:solidFill>
                <a:srgbClr val="66666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d1d491f5c2_0_14"/>
          <p:cNvSpPr/>
          <p:nvPr/>
        </p:nvSpPr>
        <p:spPr>
          <a:xfrm>
            <a:off x="0" y="76200"/>
            <a:ext cx="8548200" cy="1851900"/>
          </a:xfrm>
          <a:prstGeom prst="rightArrow">
            <a:avLst>
              <a:gd fmla="val 50000" name="adj1"/>
              <a:gd fmla="val 50000" name="adj2"/>
            </a:avLst>
          </a:prstGeom>
          <a:solidFill>
            <a:srgbClr val="E86B6F"/>
          </a:solidFill>
          <a:ln cap="flat" cmpd="sng" w="76200">
            <a:solidFill>
              <a:srgbClr val="E5262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 name="Google Shape;161;gd1d491f5c2_0_1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411"/>
              </a:srgbClr>
            </a:outerShdw>
            <a:reflection blurRad="0" dir="0" dist="0" endA="0" endPos="1000" fadeDir="5400012" kx="0" rotWithShape="0" algn="bl" stPos="0" sy="-100000" ky="0"/>
          </a:effectLst>
        </p:spPr>
      </p:pic>
      <p:sp>
        <p:nvSpPr>
          <p:cNvPr id="162" name="Google Shape;162;gd1d491f5c2_0_14"/>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5000">
                <a:latin typeface="Short Stack"/>
                <a:ea typeface="Short Stack"/>
                <a:cs typeface="Short Stack"/>
                <a:sym typeface="Short Stack"/>
              </a:rPr>
              <a:t>Le lancer</a:t>
            </a:r>
            <a:endParaRPr sz="4600">
              <a:latin typeface="Short Stack"/>
              <a:ea typeface="Short Stack"/>
              <a:cs typeface="Short Stack"/>
              <a:sym typeface="Short Stack"/>
            </a:endParaRPr>
          </a:p>
        </p:txBody>
      </p:sp>
      <p:sp>
        <p:nvSpPr>
          <p:cNvPr id="163" name="Google Shape;163;gd1d491f5c2_0_14"/>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3</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164" name="Google Shape;164;gd1d491f5c2_0_14"/>
          <p:cNvSpPr txBox="1"/>
          <p:nvPr/>
        </p:nvSpPr>
        <p:spPr>
          <a:xfrm>
            <a:off x="183900" y="1892500"/>
            <a:ext cx="8924100" cy="4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 différentes étapes du lancer :</a:t>
            </a:r>
            <a:endParaRPr b="1" sz="25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u="sng">
                <a:solidFill>
                  <a:srgbClr val="666666"/>
                </a:solidFill>
                <a:latin typeface="Calibri"/>
                <a:ea typeface="Calibri"/>
                <a:cs typeface="Calibri"/>
                <a:sym typeface="Calibri"/>
              </a:rPr>
              <a:t>1. La position dans le bloc de départ </a:t>
            </a:r>
            <a:endParaRPr b="1"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position du pied dans le bloc et du pied glisseur</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positionnement des épaules et des hanches</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La position du bras d’appui et du bras de lancer</a:t>
            </a:r>
            <a:endParaRPr sz="2100">
              <a:solidFill>
                <a:srgbClr val="666666"/>
              </a:solidFill>
              <a:latin typeface="Calibri"/>
              <a:ea typeface="Calibri"/>
              <a:cs typeface="Calibri"/>
              <a:sym typeface="Calibri"/>
            </a:endParaRPr>
          </a:p>
          <a:p>
            <a:pPr indent="0" lvl="0" marL="0" rtl="0" algn="l">
              <a:spcBef>
                <a:spcPts val="36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b="1" lang="fr-FR" sz="2100" u="sng">
                <a:solidFill>
                  <a:srgbClr val="666666"/>
                </a:solidFill>
                <a:latin typeface="Calibri"/>
                <a:ea typeface="Calibri"/>
                <a:cs typeface="Calibri"/>
                <a:sym typeface="Calibri"/>
              </a:rPr>
              <a:t>2. L’élan arrière</a:t>
            </a:r>
            <a:endParaRPr b="1" sz="2100" u="sng">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Élévation des hanches (rester parallèle à la surface de jeu)</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Reculer légèrement le pied glisseur (talon-orteil opposé)</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poids devrait être égal sur les deux jambes </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Prendre une pause</a:t>
            </a:r>
            <a:endParaRPr sz="2100">
              <a:solidFill>
                <a:srgbClr val="666666"/>
              </a:solidFill>
              <a:latin typeface="Calibri"/>
              <a:ea typeface="Calibri"/>
              <a:cs typeface="Calibri"/>
              <a:sym typeface="Calibri"/>
            </a:endParaRPr>
          </a:p>
        </p:txBody>
      </p:sp>
      <p:pic>
        <p:nvPicPr>
          <p:cNvPr id="165" name="Google Shape;165;gd1d491f5c2_0_14"/>
          <p:cNvPicPr preferRelativeResize="0"/>
          <p:nvPr/>
        </p:nvPicPr>
        <p:blipFill>
          <a:blip r:embed="rId4">
            <a:alphaModFix/>
          </a:blip>
          <a:stretch>
            <a:fillRect/>
          </a:stretch>
        </p:blipFill>
        <p:spPr>
          <a:xfrm>
            <a:off x="8317075" y="1928100"/>
            <a:ext cx="2779200" cy="3705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2022-01-14T18:29:24Z</dcterms:created>
  <dc:creator>marily bélanger</dc:creator>
</cp:coreProperties>
</file>