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Lst>
  <p:sldSz cy="6858000" cx="12192000"/>
  <p:notesSz cx="6858000" cy="9144000"/>
  <p:embeddedFontLst>
    <p:embeddedFont>
      <p:font typeface="Short Stack"/>
      <p:regular r:id="rId68"/>
    </p:embeddedFont>
    <p:embeddedFont>
      <p:font typeface="Josefin Sans"/>
      <p:regular r:id="rId69"/>
      <p:bold r:id="rId70"/>
      <p:italic r:id="rId71"/>
      <p:boldItalic r:id="rId72"/>
    </p:embeddedFont>
    <p:embeddedFont>
      <p:font typeface="Caveat Brush"/>
      <p:regular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4" roundtripDataSignature="AMtx7mgAAfiEU5nF9ttxCLELOliCh79q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CaveatBrush-regular.fntdata"/><Relationship Id="rId72" Type="http://schemas.openxmlformats.org/officeDocument/2006/relationships/font" Target="fonts/JosefinSans-boldItalic.fntdata"/><Relationship Id="rId31" Type="http://schemas.openxmlformats.org/officeDocument/2006/relationships/slide" Target="slides/slide27.xml"/><Relationship Id="rId30" Type="http://schemas.openxmlformats.org/officeDocument/2006/relationships/slide" Target="slides/slide26.xml"/><Relationship Id="rId74" Type="http://customschemas.google.com/relationships/presentationmetadata" Target="meta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JosefinSans-italic.fntdata"/><Relationship Id="rId70" Type="http://schemas.openxmlformats.org/officeDocument/2006/relationships/font" Target="fonts/JosefinSans-bold.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ShortStack-regular.fntdata"/><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JosefinSans-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da257bab0_1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0da257bab0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e8e08926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0e8e08926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0e8e08926c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0e8e08926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0e8e08926c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0e8e08926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e8e08926c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0e8e08926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0e8e08926c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0e8e08926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e8e08926c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0e8e08926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0e8e08926c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0e8e08926c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0e8e08926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0e8e08926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0e8e08926c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0e8e08926c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e8e0892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0e8e0892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e8e08926c_0_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0e8e08926c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e8e08926c_0_1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0e8e08926c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0e8e08926c_0_2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0e8e08926c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0e8e08926c_0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0e8e08926c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e8e08926c_0_2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0e8e08926c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0e8e08926c_0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0e8e08926c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0e8e08926c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0e8e08926c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0e8e08926c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0e8e08926c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0e8e08926c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0e8e08926c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0e8e08926c_0_2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0e8e08926c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da257bab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0da257ba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0cab4fc2c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0cab4fc2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0cab4fc2c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0cab4fc2c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0cab4fc2cb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0cab4fc2c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0cab4fc2cb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0cab4fc2c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0cab4fc2cb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0cab4fc2c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0cab4fc2cb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0cab4fc2c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0cab4fc2cb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0cab4fc2c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0cab4fc2cb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0cab4fc2c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0cab4fc2cb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0cab4fc2c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0cab4fc2cb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0cab4fc2c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da257bab0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0da257bab0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0cab4fc2cb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0cab4fc2cb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0cab4fc2cb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0cab4fc2c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0cab4fc2cb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0cab4fc2cb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0cab4fc2cb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0cab4fc2c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0cab4fc2cb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0cab4fc2c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0cab4fc2cb_0_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10cab4fc2c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0cab4fc2cb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0cab4fc2cb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0cab4fc2cb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0cab4fc2cb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0cab4fc2cb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0cab4fc2c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0cab4fc2cb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0cab4fc2cb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da257bab0_1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da257bab0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0cab4fc2cb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10cab4fc2c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0cab4fc2cb_0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10cab4fc2cb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0cab4fc2cb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10cab4fc2cb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0cab4fc2cb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10cab4fc2cb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0cab4fc2cb_0_2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0cab4fc2cb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0cab4fc2cb_0_2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0cab4fc2c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0cab4fc2cb_0_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0cab4fc2cb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0cab4fc2cb_0_2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0cab4fc2cb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0cab4fc2cb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0cab4fc2cb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0cab4fc2cb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0cab4fc2cb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da257bab0_1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0da257bab0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0cab4fc2cb_0_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0cab4fc2cb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0cab4fc2cb_0_3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0cab4fc2cb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0cab4fc2cb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0cab4fc2cb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0cab4fc2cb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0cab4fc2cb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0da257bab0_1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0da257bab0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da257bab0_1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da257bab0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0da257bab0_1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0da257bab0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 name="Google Shape;13;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4" name="Google Shape;14;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p1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 name="Google Shape;20;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 name="Google Shape;38;p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 name="Google Shape;47;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11"/>
          <p:cNvSpPr/>
          <p:nvPr>
            <p:ph idx="2" type="pic"/>
          </p:nvPr>
        </p:nvSpPr>
        <p:spPr>
          <a:xfrm>
            <a:off x="5183188" y="987425"/>
            <a:ext cx="6172200" cy="4873500"/>
          </a:xfrm>
          <a:prstGeom prst="rect">
            <a:avLst/>
          </a:prstGeom>
          <a:noFill/>
          <a:ln>
            <a:noFill/>
          </a:ln>
        </p:spPr>
      </p:sp>
      <p:sp>
        <p:nvSpPr>
          <p:cNvPr id="64" name="Google Shape;64;p1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 name="Google Shape;7;p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hyperlink" Target="http://www.curling-quebec.qc.ca/" TargetMode="External"/><Relationship Id="rId5" Type="http://schemas.openxmlformats.org/officeDocument/2006/relationships/hyperlink" Target="http://www.curlingcanada.ca/"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9.jpg"/><Relationship Id="rId5" Type="http://schemas.openxmlformats.org/officeDocument/2006/relationships/image" Target="../media/image13.jpg"/><Relationship Id="rId6"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4.png"/><Relationship Id="rId6"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26.jpg"/><Relationship Id="rId5"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28.jpg"/><Relationship Id="rId5"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36.jpg"/><Relationship Id="rId5"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39.png"/><Relationship Id="rId5"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3.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6.jp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4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4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4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hyperlink" Target="http://www.youtube.com/watch?v=VtaeSnklbGA" TargetMode="External"/><Relationship Id="rId5"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0.jp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a:blip r:embed="rId3">
            <a:alphaModFix amt="70000"/>
          </a:blip>
          <a:stretch>
            <a:fillRect/>
          </a:stretch>
        </p:blipFill>
        <p:spPr>
          <a:xfrm>
            <a:off x="0" y="0"/>
            <a:ext cx="12191999" cy="6944801"/>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546125" y="84975"/>
            <a:ext cx="5174700" cy="6696900"/>
          </a:xfrm>
          <a:prstGeom prst="roundRect">
            <a:avLst>
              <a:gd fmla="val 16667" name="adj"/>
            </a:avLst>
          </a:prstGeom>
          <a:noFill/>
          <a:ln>
            <a:noFill/>
          </a:ln>
        </p:spPr>
      </p:pic>
      <p:sp>
        <p:nvSpPr>
          <p:cNvPr id="86" name="Google Shape;86;p1"/>
          <p:cNvSpPr/>
          <p:nvPr/>
        </p:nvSpPr>
        <p:spPr>
          <a:xfrm>
            <a:off x="6555125" y="1044475"/>
            <a:ext cx="6266400" cy="3756300"/>
          </a:xfrm>
          <a:prstGeom prst="roundRect">
            <a:avLst>
              <a:gd fmla="val 16667" name="adj"/>
            </a:avLst>
          </a:prstGeom>
          <a:solidFill>
            <a:srgbClr val="C3E4A2"/>
          </a:solidFill>
          <a:ln cap="flat" cmpd="sng" w="9525">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txBox="1"/>
          <p:nvPr/>
        </p:nvSpPr>
        <p:spPr>
          <a:xfrm>
            <a:off x="6892800" y="1306373"/>
            <a:ext cx="5299200" cy="323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fr-FR" sz="5100" u="none" cap="none" strike="noStrike">
                <a:solidFill>
                  <a:schemeClr val="dk1"/>
                </a:solidFill>
                <a:latin typeface="Caveat Brush"/>
                <a:ea typeface="Caveat Brush"/>
                <a:cs typeface="Caveat Brush"/>
                <a:sym typeface="Caveat Brush"/>
              </a:rPr>
              <a:t>NIVEAU 1 : DÉBUTANT</a:t>
            </a:r>
            <a:endParaRPr sz="5100">
              <a:latin typeface="Caveat Brush"/>
              <a:ea typeface="Caveat Brush"/>
              <a:cs typeface="Caveat Brush"/>
              <a:sym typeface="Caveat Brush"/>
            </a:endParaRPr>
          </a:p>
          <a:p>
            <a:pPr indent="0" lvl="0" marL="0" marR="0" rtl="0" algn="l">
              <a:spcBef>
                <a:spcPts val="0"/>
              </a:spcBef>
              <a:spcAft>
                <a:spcPts val="0"/>
              </a:spcAft>
              <a:buNone/>
            </a:pPr>
            <a:r>
              <a:t/>
            </a:r>
            <a:endParaRPr sz="5100">
              <a:solidFill>
                <a:schemeClr val="dk1"/>
              </a:solidFill>
              <a:latin typeface="Caveat Brush"/>
              <a:ea typeface="Caveat Brush"/>
              <a:cs typeface="Caveat Brush"/>
              <a:sym typeface="Caveat Brush"/>
            </a:endParaRPr>
          </a:p>
          <a:p>
            <a:pPr indent="0" lvl="0" marL="0" marR="0" rtl="0" algn="l">
              <a:spcBef>
                <a:spcPts val="0"/>
              </a:spcBef>
              <a:spcAft>
                <a:spcPts val="0"/>
              </a:spcAft>
              <a:buNone/>
            </a:pPr>
            <a:r>
              <a:rPr lang="fr-FR" sz="5100">
                <a:solidFill>
                  <a:schemeClr val="dk1"/>
                </a:solidFill>
                <a:latin typeface="Caveat Brush"/>
                <a:ea typeface="Caveat Brush"/>
                <a:cs typeface="Caveat Brush"/>
                <a:sym typeface="Caveat Brush"/>
              </a:rPr>
              <a:t>INTRODUCTION AU SPORT DU CURLING</a:t>
            </a:r>
            <a:endParaRPr sz="5100">
              <a:solidFill>
                <a:schemeClr val="dk1"/>
              </a:solidFill>
              <a:latin typeface="Caveat Brush"/>
              <a:ea typeface="Caveat Brush"/>
              <a:cs typeface="Caveat Brush"/>
              <a:sym typeface="Caveat Brush"/>
            </a:endParaRPr>
          </a:p>
        </p:txBody>
      </p:sp>
      <p:pic>
        <p:nvPicPr>
          <p:cNvPr id="88" name="Google Shape;88;p1"/>
          <p:cNvPicPr preferRelativeResize="0"/>
          <p:nvPr/>
        </p:nvPicPr>
        <p:blipFill rotWithShape="1">
          <a:blip r:embed="rId5">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g10da257bab0_1_17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73" name="Google Shape;173;g10da257bab0_1_170"/>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174" name="Google Shape;174;g10da257bab0_1_170"/>
          <p:cNvSpPr txBox="1"/>
          <p:nvPr/>
        </p:nvSpPr>
        <p:spPr>
          <a:xfrm>
            <a:off x="113850" y="2115900"/>
            <a:ext cx="11582100" cy="4451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fr-FR" sz="2100">
                <a:solidFill>
                  <a:srgbClr val="666666"/>
                </a:solidFill>
                <a:latin typeface="Calibri"/>
                <a:ea typeface="Calibri"/>
                <a:cs typeface="Calibri"/>
                <a:sym typeface="Calibri"/>
              </a:rPr>
              <a:t>Tous les sports comportent un certain niveau de risque et c</a:t>
            </a:r>
            <a:r>
              <a:rPr b="1" lang="fr-FR" sz="2100">
                <a:solidFill>
                  <a:srgbClr val="666666"/>
                </a:solidFill>
                <a:latin typeface="Calibri"/>
                <a:ea typeface="Calibri"/>
                <a:cs typeface="Calibri"/>
                <a:sym typeface="Calibri"/>
              </a:rPr>
              <a:t>haque personne a une responsabilité de faire sa part pour minimiser le risque!</a:t>
            </a:r>
            <a:endParaRPr b="1" sz="25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b="1" lang="fr-FR" sz="2500">
                <a:solidFill>
                  <a:srgbClr val="666666"/>
                </a:solidFill>
                <a:latin typeface="Calibri"/>
                <a:ea typeface="Calibri"/>
                <a:cs typeface="Calibri"/>
                <a:sym typeface="Calibri"/>
              </a:rPr>
              <a:t>Participants :</a:t>
            </a:r>
            <a:endParaRPr b="1" sz="25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Maintenir vos équipements à jour.</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Laver vos têtes de brosse avec du savon à vaisselle et une brosse. Pour les brosses Hardline, prenez du VIM. La tête doit être complètement sèche avant d’être utilisée sur la glace (3 jours).</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Nettoyer régulièrement vos semelles antidérapantes.</a:t>
            </a:r>
            <a:endParaRPr sz="2100">
              <a:solidFill>
                <a:srgbClr val="666666"/>
              </a:solidFill>
              <a:latin typeface="Calibri"/>
              <a:ea typeface="Calibri"/>
              <a:cs typeface="Calibri"/>
              <a:sym typeface="Calibri"/>
            </a:endParaRPr>
          </a:p>
          <a:p>
            <a:pPr indent="-139700" lvl="0" marL="342900" rtl="0" algn="l">
              <a:lnSpc>
                <a:spcPct val="90000"/>
              </a:lnSpc>
              <a:spcBef>
                <a:spcPts val="640"/>
              </a:spcBef>
              <a:spcAft>
                <a:spcPts val="0"/>
              </a:spcAft>
              <a:buNone/>
            </a:pPr>
            <a:r>
              <a:t/>
            </a:r>
            <a:endParaRPr sz="3200">
              <a:solidFill>
                <a:srgbClr val="000000"/>
              </a:solidFill>
              <a:latin typeface="Calibri"/>
              <a:ea typeface="Calibri"/>
              <a:cs typeface="Calibri"/>
              <a:sym typeface="Calibri"/>
            </a:endParaRPr>
          </a:p>
        </p:txBody>
      </p:sp>
      <p:sp>
        <p:nvSpPr>
          <p:cNvPr id="175" name="Google Shape;175;g10da257bab0_1_17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
        <p:nvSpPr>
          <p:cNvPr id="176" name="Google Shape;176;g10da257bab0_1_17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77" name="Google Shape;177;g10da257bab0_1_17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10e8e08926c_0_42"/>
          <p:cNvPicPr preferRelativeResize="0"/>
          <p:nvPr/>
        </p:nvPicPr>
        <p:blipFill>
          <a:blip r:embed="rId3">
            <a:alphaModFix amt="70000"/>
          </a:blip>
          <a:stretch>
            <a:fillRect/>
          </a:stretch>
        </p:blipFill>
        <p:spPr>
          <a:xfrm>
            <a:off x="-204737" y="-115162"/>
            <a:ext cx="12601477" cy="7088325"/>
          </a:xfrm>
          <a:prstGeom prst="rect">
            <a:avLst/>
          </a:prstGeom>
          <a:noFill/>
          <a:ln>
            <a:noFill/>
          </a:ln>
        </p:spPr>
      </p:pic>
      <p:sp>
        <p:nvSpPr>
          <p:cNvPr id="183" name="Google Shape;183;g10e8e08926c_0_42"/>
          <p:cNvSpPr/>
          <p:nvPr/>
        </p:nvSpPr>
        <p:spPr>
          <a:xfrm>
            <a:off x="852600" y="2128800"/>
            <a:ext cx="10486800" cy="26004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10e8e08926c_0_42"/>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2 - TERMINOLOGIE</a:t>
            </a:r>
            <a:endParaRPr sz="6600">
              <a:latin typeface="Caveat Brush"/>
              <a:ea typeface="Caveat Brush"/>
              <a:cs typeface="Caveat Brush"/>
              <a:sym typeface="Caveat Brush"/>
            </a:endParaRPr>
          </a:p>
        </p:txBody>
      </p:sp>
      <p:pic>
        <p:nvPicPr>
          <p:cNvPr id="185" name="Google Shape;185;g10e8e08926c_0_42"/>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10e8e08926c_0_52"/>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g10e8e08926c_0_5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92" name="Google Shape;192;g10e8e08926c_0_52"/>
          <p:cNvSpPr txBox="1"/>
          <p:nvPr>
            <p:ph type="title"/>
          </p:nvPr>
        </p:nvSpPr>
        <p:spPr>
          <a:xfrm>
            <a:off x="0" y="339300"/>
            <a:ext cx="7882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Terminologie</a:t>
            </a:r>
            <a:endParaRPr sz="4700">
              <a:latin typeface="Short Stack"/>
              <a:ea typeface="Short Stack"/>
              <a:cs typeface="Short Stack"/>
              <a:sym typeface="Short Stack"/>
            </a:endParaRPr>
          </a:p>
        </p:txBody>
      </p:sp>
      <p:sp>
        <p:nvSpPr>
          <p:cNvPr id="193" name="Google Shape;193;g10e8e08926c_0_52"/>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2</a:t>
            </a:r>
            <a:endParaRPr sz="1200">
              <a:latin typeface="Josefin Sans"/>
              <a:ea typeface="Josefin Sans"/>
              <a:cs typeface="Josefin Sans"/>
              <a:sym typeface="Josefin Sans"/>
            </a:endParaRPr>
          </a:p>
        </p:txBody>
      </p:sp>
      <p:pic>
        <p:nvPicPr>
          <p:cNvPr id="194" name="Google Shape;194;g10e8e08926c_0_52"/>
          <p:cNvPicPr preferRelativeResize="0"/>
          <p:nvPr/>
        </p:nvPicPr>
        <p:blipFill rotWithShape="1">
          <a:blip r:embed="rId4">
            <a:alphaModFix/>
          </a:blip>
          <a:srcRect b="0" l="0" r="0" t="0"/>
          <a:stretch/>
        </p:blipFill>
        <p:spPr>
          <a:xfrm>
            <a:off x="1079238" y="1928100"/>
            <a:ext cx="5723726" cy="4130350"/>
          </a:xfrm>
          <a:prstGeom prst="rect">
            <a:avLst/>
          </a:prstGeom>
          <a:noFill/>
          <a:ln>
            <a:noFill/>
          </a:ln>
        </p:spPr>
      </p:pic>
      <p:pic>
        <p:nvPicPr>
          <p:cNvPr id="195" name="Google Shape;195;g10e8e08926c_0_52"/>
          <p:cNvPicPr preferRelativeResize="0"/>
          <p:nvPr/>
        </p:nvPicPr>
        <p:blipFill rotWithShape="1">
          <a:blip r:embed="rId5">
            <a:alphaModFix/>
          </a:blip>
          <a:srcRect b="0" l="0" r="0" t="0"/>
          <a:stretch/>
        </p:blipFill>
        <p:spPr>
          <a:xfrm>
            <a:off x="8673600" y="1021225"/>
            <a:ext cx="3252374" cy="5037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10e8e08926c_0_105"/>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g10e8e08926c_0_10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02" name="Google Shape;202;g10e8e08926c_0_105"/>
          <p:cNvSpPr txBox="1"/>
          <p:nvPr>
            <p:ph type="title"/>
          </p:nvPr>
        </p:nvSpPr>
        <p:spPr>
          <a:xfrm>
            <a:off x="0" y="339300"/>
            <a:ext cx="8310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La glissade </a:t>
            </a:r>
            <a:endParaRPr sz="4700">
              <a:latin typeface="Short Stack"/>
              <a:ea typeface="Short Stack"/>
              <a:cs typeface="Short Stack"/>
              <a:sym typeface="Short Stack"/>
            </a:endParaRPr>
          </a:p>
        </p:txBody>
      </p:sp>
      <p:sp>
        <p:nvSpPr>
          <p:cNvPr id="203" name="Google Shape;203;g10e8e08926c_0_105"/>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2</a:t>
            </a:r>
            <a:endParaRPr sz="1200">
              <a:latin typeface="Josefin Sans"/>
              <a:ea typeface="Josefin Sans"/>
              <a:cs typeface="Josefin Sans"/>
              <a:sym typeface="Josefin Sans"/>
            </a:endParaRPr>
          </a:p>
        </p:txBody>
      </p:sp>
      <p:sp>
        <p:nvSpPr>
          <p:cNvPr id="204" name="Google Shape;204;g10e8e08926c_0_105"/>
          <p:cNvSpPr txBox="1"/>
          <p:nvPr/>
        </p:nvSpPr>
        <p:spPr>
          <a:xfrm>
            <a:off x="201900" y="1699500"/>
            <a:ext cx="7078800" cy="508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éléments clés pour une position de glissade réussie :  </a:t>
            </a:r>
            <a:endParaRPr sz="25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 épaules sont parallèles à la surface de jeu et perpendiculaires à l’axe de lancer</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Les hanches sont perpendiculaires à l’axe de lancer (regardent vers l’avant)</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Le pied glisseur se trouve sous le nombril (sous notre centre de gravité)</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pied glisseur est légèrement tourné vers l’extérieur (les orteils pointent à l’extérieur de l’axe de lancer)</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Le pied de la jambe gouvernail peut pointer droit, vers l’intérieur ou vers l’extérieur</a:t>
            </a:r>
            <a:endParaRPr sz="2100">
              <a:solidFill>
                <a:srgbClr val="666666"/>
              </a:solidFill>
              <a:latin typeface="Calibri"/>
              <a:ea typeface="Calibri"/>
              <a:cs typeface="Calibri"/>
              <a:sym typeface="Calibri"/>
            </a:endParaRPr>
          </a:p>
        </p:txBody>
      </p:sp>
      <p:pic>
        <p:nvPicPr>
          <p:cNvPr id="205" name="Google Shape;205;g10e8e08926c_0_105"/>
          <p:cNvPicPr preferRelativeResize="0"/>
          <p:nvPr/>
        </p:nvPicPr>
        <p:blipFill>
          <a:blip r:embed="rId4">
            <a:alphaModFix/>
          </a:blip>
          <a:stretch>
            <a:fillRect/>
          </a:stretch>
        </p:blipFill>
        <p:spPr>
          <a:xfrm>
            <a:off x="7280700" y="2518075"/>
            <a:ext cx="4690800" cy="3140100"/>
          </a:xfrm>
          <a:prstGeom prst="flowChartPunchedCard">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0e8e08926c_0_74"/>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g10e8e08926c_0_7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12" name="Google Shape;212;g10e8e08926c_0_74"/>
          <p:cNvSpPr txBox="1"/>
          <p:nvPr>
            <p:ph type="title"/>
          </p:nvPr>
        </p:nvSpPr>
        <p:spPr>
          <a:xfrm>
            <a:off x="0" y="339300"/>
            <a:ext cx="7882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Position de glissade</a:t>
            </a:r>
            <a:endParaRPr sz="4700">
              <a:latin typeface="Short Stack"/>
              <a:ea typeface="Short Stack"/>
              <a:cs typeface="Short Stack"/>
              <a:sym typeface="Short Stack"/>
            </a:endParaRPr>
          </a:p>
        </p:txBody>
      </p:sp>
      <p:sp>
        <p:nvSpPr>
          <p:cNvPr id="213" name="Google Shape;213;g10e8e08926c_0_74"/>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2</a:t>
            </a:r>
            <a:endParaRPr sz="1200">
              <a:latin typeface="Josefin Sans"/>
              <a:ea typeface="Josefin Sans"/>
              <a:cs typeface="Josefin Sans"/>
              <a:sym typeface="Josefin Sans"/>
            </a:endParaRPr>
          </a:p>
        </p:txBody>
      </p:sp>
      <p:sp>
        <p:nvSpPr>
          <p:cNvPr id="214" name="Google Shape;214;g10e8e08926c_0_74"/>
          <p:cNvSpPr txBox="1"/>
          <p:nvPr/>
        </p:nvSpPr>
        <p:spPr>
          <a:xfrm>
            <a:off x="2887600" y="2130475"/>
            <a:ext cx="1877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À FAIRE ✅</a:t>
            </a:r>
            <a:endParaRPr b="1" sz="2500">
              <a:solidFill>
                <a:srgbClr val="666666"/>
              </a:solidFill>
              <a:latin typeface="Calibri"/>
              <a:ea typeface="Calibri"/>
              <a:cs typeface="Calibri"/>
              <a:sym typeface="Calibri"/>
            </a:endParaRPr>
          </a:p>
        </p:txBody>
      </p:sp>
      <p:sp>
        <p:nvSpPr>
          <p:cNvPr id="215" name="Google Shape;215;g10e8e08926c_0_74"/>
          <p:cNvSpPr txBox="1"/>
          <p:nvPr/>
        </p:nvSpPr>
        <p:spPr>
          <a:xfrm>
            <a:off x="8181625" y="2130475"/>
            <a:ext cx="2798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À NE PAS FAIRE ❌</a:t>
            </a:r>
            <a:endParaRPr b="1" sz="2500">
              <a:solidFill>
                <a:srgbClr val="666666"/>
              </a:solidFill>
              <a:latin typeface="Calibri"/>
              <a:ea typeface="Calibri"/>
              <a:cs typeface="Calibri"/>
              <a:sym typeface="Calibri"/>
            </a:endParaRPr>
          </a:p>
        </p:txBody>
      </p:sp>
      <p:pic>
        <p:nvPicPr>
          <p:cNvPr id="216" name="Google Shape;216;g10e8e08926c_0_74"/>
          <p:cNvPicPr preferRelativeResize="0"/>
          <p:nvPr/>
        </p:nvPicPr>
        <p:blipFill>
          <a:blip r:embed="rId4">
            <a:alphaModFix/>
          </a:blip>
          <a:stretch>
            <a:fillRect/>
          </a:stretch>
        </p:blipFill>
        <p:spPr>
          <a:xfrm>
            <a:off x="6678749" y="2699875"/>
            <a:ext cx="2968899" cy="1981675"/>
          </a:xfrm>
          <a:prstGeom prst="rect">
            <a:avLst/>
          </a:prstGeom>
          <a:noFill/>
          <a:ln>
            <a:noFill/>
          </a:ln>
        </p:spPr>
      </p:pic>
      <p:pic>
        <p:nvPicPr>
          <p:cNvPr id="217" name="Google Shape;217;g10e8e08926c_0_74"/>
          <p:cNvPicPr preferRelativeResize="0"/>
          <p:nvPr/>
        </p:nvPicPr>
        <p:blipFill>
          <a:blip r:embed="rId5">
            <a:alphaModFix/>
          </a:blip>
          <a:stretch>
            <a:fillRect/>
          </a:stretch>
        </p:blipFill>
        <p:spPr>
          <a:xfrm>
            <a:off x="9112525" y="3869625"/>
            <a:ext cx="2968899" cy="1981675"/>
          </a:xfrm>
          <a:prstGeom prst="rect">
            <a:avLst/>
          </a:prstGeom>
          <a:noFill/>
          <a:ln>
            <a:noFill/>
          </a:ln>
        </p:spPr>
      </p:pic>
      <p:pic>
        <p:nvPicPr>
          <p:cNvPr id="218" name="Google Shape;218;g10e8e08926c_0_74"/>
          <p:cNvPicPr preferRelativeResize="0"/>
          <p:nvPr/>
        </p:nvPicPr>
        <p:blipFill>
          <a:blip r:embed="rId6">
            <a:alphaModFix/>
          </a:blip>
          <a:stretch>
            <a:fillRect/>
          </a:stretch>
        </p:blipFill>
        <p:spPr>
          <a:xfrm>
            <a:off x="226375" y="2699875"/>
            <a:ext cx="2968899" cy="1981665"/>
          </a:xfrm>
          <a:prstGeom prst="rect">
            <a:avLst/>
          </a:prstGeom>
          <a:noFill/>
          <a:ln>
            <a:noFill/>
          </a:ln>
        </p:spPr>
      </p:pic>
      <p:pic>
        <p:nvPicPr>
          <p:cNvPr id="219" name="Google Shape;219;g10e8e08926c_0_74"/>
          <p:cNvPicPr preferRelativeResize="0"/>
          <p:nvPr/>
        </p:nvPicPr>
        <p:blipFill>
          <a:blip r:embed="rId7">
            <a:alphaModFix/>
          </a:blip>
          <a:stretch>
            <a:fillRect/>
          </a:stretch>
        </p:blipFill>
        <p:spPr>
          <a:xfrm>
            <a:off x="3046925" y="3165350"/>
            <a:ext cx="2693130" cy="35908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10e8e08926c_0_11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25" name="Google Shape;225;g10e8e08926c_0_116"/>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2</a:t>
            </a:r>
            <a:endParaRPr sz="1200">
              <a:latin typeface="Josefin Sans"/>
              <a:ea typeface="Josefin Sans"/>
              <a:cs typeface="Josefin Sans"/>
              <a:sym typeface="Josefin Sans"/>
            </a:endParaRPr>
          </a:p>
        </p:txBody>
      </p:sp>
      <p:sp>
        <p:nvSpPr>
          <p:cNvPr id="226" name="Google Shape;226;g10e8e08926c_0_116"/>
          <p:cNvSpPr txBox="1"/>
          <p:nvPr/>
        </p:nvSpPr>
        <p:spPr>
          <a:xfrm>
            <a:off x="430850" y="2080500"/>
            <a:ext cx="11181000" cy="45267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Avant de pratiquer tout sport, il est important de connaître les termes qui y sont reliés.</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Une bonne connaissance de l’aire de jeu permettra une communication plus efficace dans la pratique de votre sport.</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La position de départ est l’un des éléments qui vous permettra d’effectuer des lancers plus précis.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Aurez-vous besoin de renforcer quelques muscles?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Aurez-vous besoin d’assouplir d’autres muscles? </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Tout au long de ce programme, nous serons là pour vous aider à améliorer votre technique de glisse.</a:t>
            </a:r>
            <a:endParaRPr sz="2100">
              <a:solidFill>
                <a:srgbClr val="666666"/>
              </a:solidFill>
              <a:latin typeface="Calibri"/>
              <a:ea typeface="Calibri"/>
              <a:cs typeface="Calibri"/>
              <a:sym typeface="Calibri"/>
            </a:endParaRPr>
          </a:p>
        </p:txBody>
      </p:sp>
      <p:sp>
        <p:nvSpPr>
          <p:cNvPr id="227" name="Google Shape;227;g10e8e08926c_0_116"/>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228" name="Google Shape;228;g10e8e08926c_0_11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29" name="Google Shape;229;g10e8e08926c_0_11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g10e8e08926c_0_132"/>
          <p:cNvPicPr preferRelativeResize="0"/>
          <p:nvPr/>
        </p:nvPicPr>
        <p:blipFill>
          <a:blip r:embed="rId3">
            <a:alphaModFix amt="70000"/>
          </a:blip>
          <a:stretch>
            <a:fillRect/>
          </a:stretch>
        </p:blipFill>
        <p:spPr>
          <a:xfrm>
            <a:off x="0" y="-456750"/>
            <a:ext cx="12679398" cy="9057601"/>
          </a:xfrm>
          <a:prstGeom prst="rect">
            <a:avLst/>
          </a:prstGeom>
          <a:noFill/>
          <a:ln>
            <a:noFill/>
          </a:ln>
        </p:spPr>
      </p:pic>
      <p:sp>
        <p:nvSpPr>
          <p:cNvPr id="235" name="Google Shape;235;g10e8e08926c_0_132"/>
          <p:cNvSpPr/>
          <p:nvPr/>
        </p:nvSpPr>
        <p:spPr>
          <a:xfrm>
            <a:off x="852600" y="2128800"/>
            <a:ext cx="10486800" cy="26004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10e8e08926c_0_132"/>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sz="5900">
                <a:latin typeface="Caveat Brush"/>
                <a:ea typeface="Caveat Brush"/>
                <a:cs typeface="Caveat Brush"/>
                <a:sym typeface="Caveat Brush"/>
              </a:rPr>
              <a:t>SEMAINE 3 - ÉTHIQUE DU CURLING</a:t>
            </a:r>
            <a:endParaRPr sz="5900">
              <a:latin typeface="Caveat Brush"/>
              <a:ea typeface="Caveat Brush"/>
              <a:cs typeface="Caveat Brush"/>
              <a:sym typeface="Caveat Brush"/>
            </a:endParaRPr>
          </a:p>
        </p:txBody>
      </p:sp>
      <p:pic>
        <p:nvPicPr>
          <p:cNvPr id="237" name="Google Shape;237;g10e8e08926c_0_132"/>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10e8e08926c_0_140"/>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10e8e08926c_0_140"/>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pic>
        <p:nvPicPr>
          <p:cNvPr id="244" name="Google Shape;244;g10e8e08926c_0_14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45" name="Google Shape;245;g10e8e08926c_0_140"/>
          <p:cNvSpPr txBox="1"/>
          <p:nvPr>
            <p:ph idx="4294967295" type="title"/>
          </p:nvPr>
        </p:nvSpPr>
        <p:spPr>
          <a:xfrm>
            <a:off x="0" y="339300"/>
            <a:ext cx="8310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Éthique du curling</a:t>
            </a:r>
            <a:endParaRPr sz="4700">
              <a:latin typeface="Short Stack"/>
              <a:ea typeface="Short Stack"/>
              <a:cs typeface="Short Stack"/>
              <a:sym typeface="Short Stack"/>
            </a:endParaRPr>
          </a:p>
        </p:txBody>
      </p:sp>
      <p:sp>
        <p:nvSpPr>
          <p:cNvPr id="246" name="Google Shape;246;g10e8e08926c_0_140"/>
          <p:cNvSpPr txBox="1"/>
          <p:nvPr/>
        </p:nvSpPr>
        <p:spPr>
          <a:xfrm>
            <a:off x="467550" y="1851900"/>
            <a:ext cx="8229600" cy="522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valeurs reliées au curling : </a:t>
            </a:r>
            <a:endParaRPr b="1" sz="25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Des souliers propres et appropriés</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Les règles spécifiques à chaque club de curling</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nourriture et les breuvages</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poignée de main avant et après les parties</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Le tirage au sort </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position de l’équipe active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La position de l’équipe inactive</a:t>
            </a:r>
            <a:endParaRPr sz="2100">
              <a:solidFill>
                <a:srgbClr val="666666"/>
              </a:solidFill>
              <a:latin typeface="Calibri"/>
              <a:ea typeface="Calibri"/>
              <a:cs typeface="Calibri"/>
              <a:sym typeface="Calibri"/>
            </a:endParaRPr>
          </a:p>
          <a:p>
            <a:pPr indent="457200" lvl="0" marL="0" rtl="0" algn="l">
              <a:lnSpc>
                <a:spcPct val="150000"/>
              </a:lnSpc>
              <a:spcBef>
                <a:spcPts val="520"/>
              </a:spcBef>
              <a:spcAft>
                <a:spcPts val="0"/>
              </a:spcAft>
              <a:buNone/>
            </a:pPr>
            <a:r>
              <a:rPr lang="fr-FR" sz="2100">
                <a:solidFill>
                  <a:srgbClr val="666666"/>
                </a:solidFill>
                <a:latin typeface="Calibri"/>
                <a:ea typeface="Calibri"/>
                <a:cs typeface="Calibri"/>
                <a:sym typeface="Calibri"/>
              </a:rPr>
              <a:t>→ Les mains et les genoux sur la glace (À ÉVITER)</a:t>
            </a:r>
            <a:endParaRPr b="1" sz="2100">
              <a:solidFill>
                <a:srgbClr val="666666"/>
              </a:solidFill>
              <a:latin typeface="Calibri"/>
              <a:ea typeface="Calibri"/>
              <a:cs typeface="Calibri"/>
              <a:sym typeface="Calibri"/>
            </a:endParaRPr>
          </a:p>
        </p:txBody>
      </p:sp>
      <p:pic>
        <p:nvPicPr>
          <p:cNvPr id="247" name="Google Shape;247;g10e8e08926c_0_140"/>
          <p:cNvPicPr preferRelativeResize="0"/>
          <p:nvPr/>
        </p:nvPicPr>
        <p:blipFill>
          <a:blip r:embed="rId4">
            <a:alphaModFix/>
          </a:blip>
          <a:stretch>
            <a:fillRect/>
          </a:stretch>
        </p:blipFill>
        <p:spPr>
          <a:xfrm>
            <a:off x="6894225" y="2365930"/>
            <a:ext cx="4418100" cy="2944800"/>
          </a:xfrm>
          <a:prstGeom prst="wedgeRoundRectCallout">
            <a:avLst>
              <a:gd fmla="val -20833" name="adj1"/>
              <a:gd fmla="val 62500" name="adj2"/>
              <a:gd fmla="val 0" name="adj3"/>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10e8e08926c_0_151"/>
          <p:cNvSpPr/>
          <p:nvPr/>
        </p:nvSpPr>
        <p:spPr>
          <a:xfrm>
            <a:off x="7403825" y="2537150"/>
            <a:ext cx="4375404" cy="2913948"/>
          </a:xfrm>
          <a:prstGeom prst="cloud">
            <a:avLst/>
          </a:prstGeom>
          <a:solidFill>
            <a:srgbClr val="38B6FF"/>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10e8e08926c_0_151"/>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10e8e08926c_0_151"/>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pic>
        <p:nvPicPr>
          <p:cNvPr id="255" name="Google Shape;255;g10e8e08926c_0_15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56" name="Google Shape;256;g10e8e08926c_0_151"/>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500">
                <a:latin typeface="Short Stack"/>
                <a:ea typeface="Short Stack"/>
                <a:cs typeface="Short Stack"/>
                <a:sym typeface="Short Stack"/>
              </a:rPr>
              <a:t>Éthique du curling (suite)</a:t>
            </a:r>
            <a:endParaRPr sz="4500">
              <a:latin typeface="Short Stack"/>
              <a:ea typeface="Short Stack"/>
              <a:cs typeface="Short Stack"/>
              <a:sym typeface="Short Stack"/>
            </a:endParaRPr>
          </a:p>
        </p:txBody>
      </p:sp>
      <p:sp>
        <p:nvSpPr>
          <p:cNvPr id="257" name="Google Shape;257;g10e8e08926c_0_151"/>
          <p:cNvSpPr txBox="1"/>
          <p:nvPr/>
        </p:nvSpPr>
        <p:spPr>
          <a:xfrm>
            <a:off x="457200" y="1928093"/>
            <a:ext cx="8229600" cy="4785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Règles élémentaires du curling :</a:t>
            </a:r>
            <a:endParaRPr b="1" sz="2500">
              <a:solidFill>
                <a:srgbClr val="666666"/>
              </a:solidFill>
              <a:latin typeface="Calibri"/>
              <a:ea typeface="Calibri"/>
              <a:cs typeface="Calibri"/>
              <a:sym typeface="Calibri"/>
            </a:endParaRPr>
          </a:p>
          <a:p>
            <a:pPr indent="0" lvl="0" marL="0" rtl="0" algn="l">
              <a:lnSpc>
                <a:spcPct val="80000"/>
              </a:lnSpc>
              <a:spcBef>
                <a:spcPts val="0"/>
              </a:spcBef>
              <a:spcAft>
                <a:spcPts val="0"/>
              </a:spcAft>
              <a:buNone/>
            </a:pPr>
            <a:r>
              <a:t/>
            </a:r>
            <a:endParaRPr b="1" sz="25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 limites de jeu </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 marteau </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Les différentes positions dans un équipe</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 bloc de départ, quel côté utiliser?</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Une pierre en mouvement qui est touchée?</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La zone de garde protégée à 5 pierres</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 brossage derrière la ligne de centre de la maison </a:t>
            </a:r>
            <a:endParaRPr sz="2035">
              <a:solidFill>
                <a:srgbClr val="000000"/>
              </a:solidFill>
              <a:latin typeface="Calibri"/>
              <a:ea typeface="Calibri"/>
              <a:cs typeface="Calibri"/>
              <a:sym typeface="Calibri"/>
            </a:endParaRPr>
          </a:p>
        </p:txBody>
      </p:sp>
      <p:sp>
        <p:nvSpPr>
          <p:cNvPr id="258" name="Google Shape;258;g10e8e08926c_0_151"/>
          <p:cNvSpPr txBox="1"/>
          <p:nvPr/>
        </p:nvSpPr>
        <p:spPr>
          <a:xfrm>
            <a:off x="8098525" y="3179775"/>
            <a:ext cx="3680700" cy="1628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444"/>
              </a:spcBef>
              <a:spcAft>
                <a:spcPts val="0"/>
              </a:spcAft>
              <a:buNone/>
            </a:pPr>
            <a:r>
              <a:rPr lang="fr-FR" sz="2100">
                <a:solidFill>
                  <a:schemeClr val="dk1"/>
                </a:solidFill>
                <a:latin typeface="Josefin Sans"/>
                <a:ea typeface="Josefin Sans"/>
                <a:cs typeface="Josefin Sans"/>
                <a:sym typeface="Josefin Sans"/>
              </a:rPr>
              <a:t>Sites web où vous pourrez trouver de l’information complémentaire : </a:t>
            </a:r>
            <a:endParaRPr sz="2100">
              <a:solidFill>
                <a:schemeClr val="dk1"/>
              </a:solidFill>
              <a:latin typeface="Josefin Sans"/>
              <a:ea typeface="Josefin Sans"/>
              <a:cs typeface="Josefin Sans"/>
              <a:sym typeface="Josefin Sans"/>
            </a:endParaRPr>
          </a:p>
          <a:p>
            <a:pPr indent="0" lvl="0" marL="0" rtl="0" algn="l">
              <a:lnSpc>
                <a:spcPct val="90000"/>
              </a:lnSpc>
              <a:spcBef>
                <a:spcPts val="407"/>
              </a:spcBef>
              <a:spcAft>
                <a:spcPts val="0"/>
              </a:spcAft>
              <a:buNone/>
            </a:pPr>
            <a:r>
              <a:rPr lang="fr-FR" sz="2035" u="sng">
                <a:solidFill>
                  <a:srgbClr val="0000FF"/>
                </a:solidFill>
                <a:latin typeface="Calibri"/>
                <a:ea typeface="Calibri"/>
                <a:cs typeface="Calibri"/>
                <a:sym typeface="Calibri"/>
                <a:hlinkClick r:id="rId4">
                  <a:extLst>
                    <a:ext uri="{A12FA001-AC4F-418D-AE19-62706E023703}">
                      <ahyp:hlinkClr val="tx"/>
                    </a:ext>
                  </a:extLst>
                </a:hlinkClick>
              </a:rPr>
              <a:t>www.curling-quebec.qc.ca</a:t>
            </a:r>
            <a:r>
              <a:rPr lang="fr-FR" sz="2035">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a:p>
            <a:pPr indent="0" lvl="0" marL="0" rtl="0" algn="l">
              <a:lnSpc>
                <a:spcPct val="90000"/>
              </a:lnSpc>
              <a:spcBef>
                <a:spcPts val="407"/>
              </a:spcBef>
              <a:spcAft>
                <a:spcPts val="0"/>
              </a:spcAft>
              <a:buNone/>
            </a:pPr>
            <a:r>
              <a:rPr lang="fr-FR" sz="2035" u="sng">
                <a:solidFill>
                  <a:srgbClr val="0000FF"/>
                </a:solidFill>
                <a:latin typeface="Calibri"/>
                <a:ea typeface="Calibri"/>
                <a:cs typeface="Calibri"/>
                <a:sym typeface="Calibri"/>
                <a:hlinkClick r:id="rId5">
                  <a:extLst>
                    <a:ext uri="{A12FA001-AC4F-418D-AE19-62706E023703}">
                      <ahyp:hlinkClr val="tx"/>
                    </a:ext>
                  </a:extLst>
                </a:hlinkClick>
              </a:rPr>
              <a:t>www.curlingcanada.ca</a:t>
            </a:r>
            <a:r>
              <a:rPr lang="fr-FR" sz="2035">
                <a:solidFill>
                  <a:schemeClr val="dk1"/>
                </a:solidFill>
                <a:latin typeface="Calibri"/>
                <a:ea typeface="Calibri"/>
                <a:cs typeface="Calibri"/>
                <a:sym typeface="Calibri"/>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10e8e08926c_0_172"/>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10e8e08926c_0_17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pic>
        <p:nvPicPr>
          <p:cNvPr id="265" name="Google Shape;265;g10e8e08926c_0_17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66" name="Google Shape;266;g10e8e08926c_0_172"/>
          <p:cNvSpPr txBox="1"/>
          <p:nvPr>
            <p:ph idx="4294967295" type="title"/>
          </p:nvPr>
        </p:nvSpPr>
        <p:spPr>
          <a:xfrm>
            <a:off x="0" y="339300"/>
            <a:ext cx="8310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Informations générales</a:t>
            </a:r>
            <a:endParaRPr sz="4700">
              <a:latin typeface="Short Stack"/>
              <a:ea typeface="Short Stack"/>
              <a:cs typeface="Short Stack"/>
              <a:sym typeface="Short Stack"/>
            </a:endParaRPr>
          </a:p>
        </p:txBody>
      </p:sp>
      <p:sp>
        <p:nvSpPr>
          <p:cNvPr id="267" name="Google Shape;267;g10e8e08926c_0_172"/>
          <p:cNvSpPr txBox="1"/>
          <p:nvPr/>
        </p:nvSpPr>
        <p:spPr>
          <a:xfrm>
            <a:off x="152400" y="2416725"/>
            <a:ext cx="5466900" cy="359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Pierres/glace/pebble : </a:t>
            </a:r>
            <a:endParaRPr sz="25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Une pierre pèse environ 44 livres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16 pierres par piste de jeu (8 de chaque couleur)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Coût : 800$ à 1000$ par pierre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La partie encavée sous la pierre se nomme : la couronne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t/>
            </a:r>
            <a:endParaRPr b="1" sz="2100">
              <a:solidFill>
                <a:srgbClr val="666666"/>
              </a:solidFill>
              <a:latin typeface="Calibri"/>
              <a:ea typeface="Calibri"/>
              <a:cs typeface="Calibri"/>
              <a:sym typeface="Calibri"/>
            </a:endParaRPr>
          </a:p>
        </p:txBody>
      </p:sp>
      <p:sp>
        <p:nvSpPr>
          <p:cNvPr id="268" name="Google Shape;268;g10e8e08926c_0_172"/>
          <p:cNvSpPr txBox="1"/>
          <p:nvPr/>
        </p:nvSpPr>
        <p:spPr>
          <a:xfrm>
            <a:off x="5904450" y="2340525"/>
            <a:ext cx="5765400" cy="2593500"/>
          </a:xfrm>
          <a:prstGeom prst="rect">
            <a:avLst/>
          </a:prstGeom>
          <a:noFill/>
          <a:ln>
            <a:noFill/>
          </a:ln>
        </p:spPr>
        <p:txBody>
          <a:bodyPr anchorCtr="0" anchor="t" bIns="91425" lIns="91425" spcFirstLastPara="1" rIns="91425" wrap="square" tIns="91425">
            <a:spAutoFit/>
          </a:bodyPr>
          <a:lstStyle/>
          <a:p>
            <a:pPr indent="0" lvl="0" marL="0" rtl="0" algn="l">
              <a:spcBef>
                <a:spcPts val="520"/>
              </a:spcBef>
              <a:spcAft>
                <a:spcPts val="0"/>
              </a:spcAft>
              <a:buNone/>
            </a:pPr>
            <a:r>
              <a:rPr b="1" lang="fr-FR" sz="2500">
                <a:solidFill>
                  <a:srgbClr val="666666"/>
                </a:solidFill>
                <a:latin typeface="Calibri"/>
                <a:ea typeface="Calibri"/>
                <a:cs typeface="Calibri"/>
                <a:sym typeface="Calibri"/>
              </a:rPr>
              <a:t>Équipements utilisés : </a:t>
            </a:r>
            <a:endParaRPr sz="25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stabilisateurs et les brosses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bâtons de lancer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semelles glissantes et antidérapantes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chronomètres (outil de référence)</a:t>
            </a:r>
            <a:endParaRPr/>
          </a:p>
        </p:txBody>
      </p:sp>
      <p:cxnSp>
        <p:nvCxnSpPr>
          <p:cNvPr id="269" name="Google Shape;269;g10e8e08926c_0_172"/>
          <p:cNvCxnSpPr/>
          <p:nvPr/>
        </p:nvCxnSpPr>
        <p:spPr>
          <a:xfrm>
            <a:off x="5599825" y="2268275"/>
            <a:ext cx="19500" cy="4437300"/>
          </a:xfrm>
          <a:prstGeom prst="straightConnector1">
            <a:avLst/>
          </a:prstGeom>
          <a:noFill/>
          <a:ln cap="flat" cmpd="sng" w="19050">
            <a:solidFill>
              <a:schemeClr val="dk1"/>
            </a:solidFill>
            <a:prstDash val="solid"/>
            <a:round/>
            <a:headEnd len="med" w="med" type="none"/>
            <a:tailEnd len="med" w="med" type="none"/>
          </a:ln>
        </p:spPr>
      </p:cxnSp>
      <p:sp>
        <p:nvSpPr>
          <p:cNvPr id="270" name="Google Shape;270;g10e8e08926c_0_172"/>
          <p:cNvSpPr txBox="1"/>
          <p:nvPr/>
        </p:nvSpPr>
        <p:spPr>
          <a:xfrm>
            <a:off x="6056850" y="5220550"/>
            <a:ext cx="1241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g10e8e08926c_0_0"/>
          <p:cNvPicPr preferRelativeResize="0"/>
          <p:nvPr/>
        </p:nvPicPr>
        <p:blipFill>
          <a:blip r:embed="rId3">
            <a:alphaModFix amt="70000"/>
          </a:blip>
          <a:stretch>
            <a:fillRect/>
          </a:stretch>
        </p:blipFill>
        <p:spPr>
          <a:xfrm>
            <a:off x="-152275" y="-747712"/>
            <a:ext cx="12496548" cy="8353426"/>
          </a:xfrm>
          <a:prstGeom prst="rect">
            <a:avLst/>
          </a:prstGeom>
          <a:noFill/>
          <a:ln>
            <a:noFill/>
          </a:ln>
        </p:spPr>
      </p:pic>
      <p:sp>
        <p:nvSpPr>
          <p:cNvPr id="94" name="Google Shape;94;g10e8e08926c_0_0"/>
          <p:cNvSpPr/>
          <p:nvPr/>
        </p:nvSpPr>
        <p:spPr>
          <a:xfrm>
            <a:off x="852600" y="2128800"/>
            <a:ext cx="10486800" cy="26004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10e8e08926c_0_0"/>
          <p:cNvSpPr txBox="1"/>
          <p:nvPr>
            <p:ph type="ctrTitle"/>
          </p:nvPr>
        </p:nvSpPr>
        <p:spPr>
          <a:xfrm>
            <a:off x="1057200" y="2951838"/>
            <a:ext cx="10077600" cy="9543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1 - INTRODUCTION</a:t>
            </a:r>
            <a:endParaRPr sz="6600">
              <a:latin typeface="Caveat Brush"/>
              <a:ea typeface="Caveat Brush"/>
              <a:cs typeface="Caveat Brush"/>
              <a:sym typeface="Caveat Brush"/>
            </a:endParaRPr>
          </a:p>
        </p:txBody>
      </p:sp>
      <p:pic>
        <p:nvPicPr>
          <p:cNvPr id="96" name="Google Shape;96;g10e8e08926c_0_0"/>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10e8e08926c_0_185"/>
          <p:cNvSpPr/>
          <p:nvPr/>
        </p:nvSpPr>
        <p:spPr>
          <a:xfrm>
            <a:off x="2868575" y="5152250"/>
            <a:ext cx="5556600" cy="1325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10e8e08926c_0_185"/>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10e8e08926c_0_185"/>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pic>
        <p:nvPicPr>
          <p:cNvPr id="278" name="Google Shape;278;g10e8e08926c_0_18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79" name="Google Shape;279;g10e8e08926c_0_185"/>
          <p:cNvSpPr txBox="1"/>
          <p:nvPr>
            <p:ph idx="4294967295" type="title"/>
          </p:nvPr>
        </p:nvSpPr>
        <p:spPr>
          <a:xfrm>
            <a:off x="0" y="339300"/>
            <a:ext cx="8310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Orientation du jeu</a:t>
            </a:r>
            <a:endParaRPr sz="4700">
              <a:latin typeface="Short Stack"/>
              <a:ea typeface="Short Stack"/>
              <a:cs typeface="Short Stack"/>
              <a:sym typeface="Short Stack"/>
            </a:endParaRPr>
          </a:p>
        </p:txBody>
      </p:sp>
      <p:sp>
        <p:nvSpPr>
          <p:cNvPr id="280" name="Google Shape;280;g10e8e08926c_0_185"/>
          <p:cNvSpPr txBox="1"/>
          <p:nvPr/>
        </p:nvSpPr>
        <p:spPr>
          <a:xfrm>
            <a:off x="378600" y="2156700"/>
            <a:ext cx="10520100" cy="2685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Pointage : </a:t>
            </a:r>
            <a:endParaRPr b="1" sz="25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L’équipe qui a le plus de points à la fin du dernier bout remporte la partie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Une seule équipe marque un ou plusieurs points à chaque bout</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Un bout = lorsque chaque équipe a lancé ses huit pierres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Une partie comporte en général entre six et dix bouts</a:t>
            </a:r>
            <a:endParaRPr sz="2100">
              <a:solidFill>
                <a:srgbClr val="666666"/>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p:txBody>
      </p:sp>
      <p:pic>
        <p:nvPicPr>
          <p:cNvPr id="281" name="Google Shape;281;g10e8e08926c_0_185"/>
          <p:cNvPicPr preferRelativeResize="0"/>
          <p:nvPr/>
        </p:nvPicPr>
        <p:blipFill rotWithShape="1">
          <a:blip r:embed="rId4">
            <a:alphaModFix/>
          </a:blip>
          <a:srcRect b="6523" l="0" r="941" t="5440"/>
          <a:stretch/>
        </p:blipFill>
        <p:spPr>
          <a:xfrm>
            <a:off x="2900663" y="5190825"/>
            <a:ext cx="5492425" cy="1248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10e8e08926c_0_198"/>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10e8e08926c_0_198"/>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pic>
        <p:nvPicPr>
          <p:cNvPr id="288" name="Google Shape;288;g10e8e08926c_0_19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289" name="Google Shape;289;g10e8e08926c_0_198"/>
          <p:cNvSpPr txBox="1"/>
          <p:nvPr>
            <p:ph idx="4294967295" type="title"/>
          </p:nvPr>
        </p:nvSpPr>
        <p:spPr>
          <a:xfrm>
            <a:off x="0" y="339300"/>
            <a:ext cx="88563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500">
                <a:latin typeface="Short Stack"/>
                <a:ea typeface="Short Stack"/>
                <a:cs typeface="Short Stack"/>
                <a:sym typeface="Short Stack"/>
              </a:rPr>
              <a:t>Orientation du jeu (suite)</a:t>
            </a:r>
            <a:endParaRPr sz="4500">
              <a:latin typeface="Short Stack"/>
              <a:ea typeface="Short Stack"/>
              <a:cs typeface="Short Stack"/>
              <a:sym typeface="Short Stack"/>
            </a:endParaRPr>
          </a:p>
        </p:txBody>
      </p:sp>
      <p:sp>
        <p:nvSpPr>
          <p:cNvPr id="290" name="Google Shape;290;g10e8e08926c_0_198"/>
          <p:cNvSpPr txBox="1"/>
          <p:nvPr/>
        </p:nvSpPr>
        <p:spPr>
          <a:xfrm>
            <a:off x="835950" y="4061025"/>
            <a:ext cx="10520100" cy="2092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Mesure des pierres</a:t>
            </a:r>
            <a:r>
              <a:rPr b="1" lang="fr-FR" sz="2500">
                <a:solidFill>
                  <a:srgbClr val="666666"/>
                </a:solidFill>
                <a:latin typeface="Calibri"/>
                <a:ea typeface="Calibri"/>
                <a:cs typeface="Calibri"/>
                <a:sym typeface="Calibri"/>
              </a:rPr>
              <a:t> : </a:t>
            </a:r>
            <a:endParaRPr b="1" sz="25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Une jauge graduée est utilisée pour mesurer deux pierres ou plus qui semblent être à égale distance du bouton</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Les lasers sont maintenant aussi utilisés dans les championnats</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p:txBody>
      </p:sp>
      <p:pic>
        <p:nvPicPr>
          <p:cNvPr id="291" name="Google Shape;291;g10e8e08926c_0_198"/>
          <p:cNvPicPr preferRelativeResize="0"/>
          <p:nvPr/>
        </p:nvPicPr>
        <p:blipFill rotWithShape="1">
          <a:blip r:embed="rId4">
            <a:alphaModFix/>
          </a:blip>
          <a:srcRect b="0" l="0" r="4689" t="0"/>
          <a:stretch/>
        </p:blipFill>
        <p:spPr>
          <a:xfrm>
            <a:off x="1155100" y="2095463"/>
            <a:ext cx="2353800" cy="1645800"/>
          </a:xfrm>
          <a:prstGeom prst="roundRect">
            <a:avLst>
              <a:gd fmla="val 16667" name="adj"/>
            </a:avLst>
          </a:prstGeom>
          <a:noFill/>
          <a:ln>
            <a:noFill/>
          </a:ln>
        </p:spPr>
      </p:pic>
      <p:pic>
        <p:nvPicPr>
          <p:cNvPr id="292" name="Google Shape;292;g10e8e08926c_0_198"/>
          <p:cNvPicPr preferRelativeResize="0"/>
          <p:nvPr/>
        </p:nvPicPr>
        <p:blipFill rotWithShape="1">
          <a:blip r:embed="rId5">
            <a:alphaModFix/>
          </a:blip>
          <a:srcRect b="0" l="0" r="0" t="0"/>
          <a:stretch/>
        </p:blipFill>
        <p:spPr>
          <a:xfrm>
            <a:off x="8683010" y="2095461"/>
            <a:ext cx="2304300" cy="1645800"/>
          </a:xfrm>
          <a:prstGeom prst="roundRect">
            <a:avLst>
              <a:gd fmla="val 16667" name="adj"/>
            </a:avLst>
          </a:prstGeom>
          <a:noFill/>
          <a:ln>
            <a:noFill/>
          </a:ln>
        </p:spPr>
      </p:pic>
      <p:pic>
        <p:nvPicPr>
          <p:cNvPr id="293" name="Google Shape;293;g10e8e08926c_0_198"/>
          <p:cNvPicPr preferRelativeResize="0"/>
          <p:nvPr/>
        </p:nvPicPr>
        <p:blipFill rotWithShape="1">
          <a:blip r:embed="rId6">
            <a:alphaModFix/>
          </a:blip>
          <a:srcRect b="13660" l="0" r="0" t="8500"/>
          <a:stretch/>
        </p:blipFill>
        <p:spPr>
          <a:xfrm>
            <a:off x="5261511" y="2095463"/>
            <a:ext cx="1668900" cy="1645800"/>
          </a:xfrm>
          <a:prstGeom prst="roundRect">
            <a:avLst>
              <a:gd fmla="val 16667" name="adj"/>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0e8e08926c_0_214"/>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10e8e08926c_0_214"/>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pic>
        <p:nvPicPr>
          <p:cNvPr id="300" name="Google Shape;300;g10e8e08926c_0_21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01" name="Google Shape;301;g10e8e08926c_0_214"/>
          <p:cNvSpPr txBox="1"/>
          <p:nvPr>
            <p:ph idx="4294967295" type="title"/>
          </p:nvPr>
        </p:nvSpPr>
        <p:spPr>
          <a:xfrm>
            <a:off x="0" y="339300"/>
            <a:ext cx="88563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600">
                <a:latin typeface="Short Stack"/>
                <a:ea typeface="Short Stack"/>
                <a:cs typeface="Short Stack"/>
                <a:sym typeface="Short Stack"/>
              </a:rPr>
              <a:t>Position dans le bloc de départ</a:t>
            </a:r>
            <a:endParaRPr sz="3600">
              <a:latin typeface="Short Stack"/>
              <a:ea typeface="Short Stack"/>
              <a:cs typeface="Short Stack"/>
              <a:sym typeface="Short Stack"/>
            </a:endParaRPr>
          </a:p>
        </p:txBody>
      </p:sp>
      <p:sp>
        <p:nvSpPr>
          <p:cNvPr id="302" name="Google Shape;302;g10e8e08926c_0_214"/>
          <p:cNvSpPr txBox="1"/>
          <p:nvPr/>
        </p:nvSpPr>
        <p:spPr>
          <a:xfrm>
            <a:off x="294550" y="2080500"/>
            <a:ext cx="7294800" cy="4539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Éléments importants pour une position de départ réussie (exemple pour un droitier) : </a:t>
            </a:r>
            <a:endParaRPr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Se tenir debout derrière le bloc de départ</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Positionner son pied droit dans la partie haute du bloc de départ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Le gros orteil est orienté vers la cible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Positionner le pied glisseur de façon à être parallèle au pied dans le bloc</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talon du pied glisseur devrait être sur la même ligne que les orteils du pied droit (talon-orteils)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Descendre en position de squat ou semi-accroupie</a:t>
            </a:r>
            <a:endParaRPr b="1"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p:txBody>
      </p:sp>
      <p:pic>
        <p:nvPicPr>
          <p:cNvPr id="303" name="Google Shape;303;g10e8e08926c_0_214"/>
          <p:cNvPicPr preferRelativeResize="0"/>
          <p:nvPr/>
        </p:nvPicPr>
        <p:blipFill>
          <a:blip r:embed="rId4">
            <a:alphaModFix/>
          </a:blip>
          <a:stretch>
            <a:fillRect/>
          </a:stretch>
        </p:blipFill>
        <p:spPr>
          <a:xfrm>
            <a:off x="8438425" y="2131125"/>
            <a:ext cx="2794500" cy="3726000"/>
          </a:xfrm>
          <a:prstGeom prst="round2DiagRect">
            <a:avLst>
              <a:gd fmla="val 16667" name="adj1"/>
              <a:gd fmla="val 0" name="adj2"/>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10e8e08926c_0_228"/>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0e8e08926c_0_228"/>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pic>
        <p:nvPicPr>
          <p:cNvPr id="310" name="Google Shape;310;g10e8e08926c_0_22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11" name="Google Shape;311;g10e8e08926c_0_228"/>
          <p:cNvSpPr txBox="1"/>
          <p:nvPr>
            <p:ph idx="4294967295" type="title"/>
          </p:nvPr>
        </p:nvSpPr>
        <p:spPr>
          <a:xfrm>
            <a:off x="0" y="339300"/>
            <a:ext cx="88563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2900">
                <a:latin typeface="Short Stack"/>
                <a:ea typeface="Short Stack"/>
                <a:cs typeface="Short Stack"/>
                <a:sym typeface="Short Stack"/>
              </a:rPr>
              <a:t>Position dans le bloc de départ (suite)</a:t>
            </a:r>
            <a:endParaRPr sz="2900">
              <a:latin typeface="Short Stack"/>
              <a:ea typeface="Short Stack"/>
              <a:cs typeface="Short Stack"/>
              <a:sym typeface="Short Stack"/>
            </a:endParaRPr>
          </a:p>
        </p:txBody>
      </p:sp>
      <p:sp>
        <p:nvSpPr>
          <p:cNvPr id="312" name="Google Shape;312;g10e8e08926c_0_228"/>
          <p:cNvSpPr txBox="1"/>
          <p:nvPr/>
        </p:nvSpPr>
        <p:spPr>
          <a:xfrm>
            <a:off x="285075" y="2080500"/>
            <a:ext cx="7323300" cy="44931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Les épaules sont parallèles à la glace et perpendiculaires à l’axe de lancer</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Les hanches sont perpendiculaires à l’axe de lancer (les os pointus de gauche et droite sont comme nos yeux, ils doivent regarder vers l’axe de lancer)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L’oeil dominant est sur l’axe de lancer*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Le bras d’appui est légèrement fléchi</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bras de lancer est ferme et relaxe, le coude demeure légèrement fléchi </a:t>
            </a:r>
            <a:endParaRPr sz="2100">
              <a:solidFill>
                <a:srgbClr val="666666"/>
              </a:solidFill>
              <a:latin typeface="Calibri"/>
              <a:ea typeface="Calibri"/>
              <a:cs typeface="Calibri"/>
              <a:sym typeface="Calibri"/>
            </a:endParaRPr>
          </a:p>
          <a:p>
            <a:pPr indent="0" lvl="0" marL="0" rtl="0" algn="l">
              <a:lnSpc>
                <a:spcPct val="115000"/>
              </a:lnSpc>
              <a:spcBef>
                <a:spcPts val="36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440"/>
              </a:spcBef>
              <a:spcAft>
                <a:spcPts val="0"/>
              </a:spcAft>
              <a:buNone/>
            </a:pPr>
            <a:r>
              <a:rPr lang="fr-FR" sz="1800">
                <a:solidFill>
                  <a:schemeClr val="dk1"/>
                </a:solidFill>
                <a:latin typeface="Calibri"/>
                <a:ea typeface="Calibri"/>
                <a:cs typeface="Calibri"/>
                <a:sym typeface="Calibri"/>
              </a:rPr>
              <a:t>*L’oeil dominant sera discuté dans un niveau supérieur</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t/>
            </a:r>
            <a:endParaRPr b="1" sz="25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a:p>
            <a:pPr indent="0" lvl="0" marL="0" rtl="0" algn="l">
              <a:spcBef>
                <a:spcPts val="640"/>
              </a:spcBef>
              <a:spcAft>
                <a:spcPts val="0"/>
              </a:spcAft>
              <a:buNone/>
            </a:pPr>
            <a:r>
              <a:t/>
            </a:r>
            <a:endParaRPr sz="3200">
              <a:solidFill>
                <a:srgbClr val="000000"/>
              </a:solidFill>
              <a:latin typeface="Calibri"/>
              <a:ea typeface="Calibri"/>
              <a:cs typeface="Calibri"/>
              <a:sym typeface="Calibri"/>
            </a:endParaRPr>
          </a:p>
        </p:txBody>
      </p:sp>
      <p:pic>
        <p:nvPicPr>
          <p:cNvPr id="313" name="Google Shape;313;g10e8e08926c_0_228"/>
          <p:cNvPicPr preferRelativeResize="0"/>
          <p:nvPr/>
        </p:nvPicPr>
        <p:blipFill>
          <a:blip r:embed="rId4">
            <a:alphaModFix/>
          </a:blip>
          <a:stretch>
            <a:fillRect/>
          </a:stretch>
        </p:blipFill>
        <p:spPr>
          <a:xfrm>
            <a:off x="7751050" y="2523288"/>
            <a:ext cx="4278826" cy="26785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10e8e08926c_0_238"/>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g10e8e08926c_0_23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20" name="Google Shape;320;g10e8e08926c_0_238"/>
          <p:cNvSpPr txBox="1"/>
          <p:nvPr>
            <p:ph type="title"/>
          </p:nvPr>
        </p:nvSpPr>
        <p:spPr>
          <a:xfrm>
            <a:off x="0" y="339300"/>
            <a:ext cx="7882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400">
                <a:latin typeface="Short Stack"/>
                <a:ea typeface="Short Stack"/>
                <a:cs typeface="Short Stack"/>
                <a:sym typeface="Short Stack"/>
              </a:rPr>
              <a:t>Position dans le bloc de départ</a:t>
            </a:r>
            <a:endParaRPr sz="3000">
              <a:latin typeface="Short Stack"/>
              <a:ea typeface="Short Stack"/>
              <a:cs typeface="Short Stack"/>
              <a:sym typeface="Short Stack"/>
            </a:endParaRPr>
          </a:p>
        </p:txBody>
      </p:sp>
      <p:sp>
        <p:nvSpPr>
          <p:cNvPr id="321" name="Google Shape;321;g10e8e08926c_0_238"/>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sp>
        <p:nvSpPr>
          <p:cNvPr id="322" name="Google Shape;322;g10e8e08926c_0_238"/>
          <p:cNvSpPr txBox="1"/>
          <p:nvPr/>
        </p:nvSpPr>
        <p:spPr>
          <a:xfrm>
            <a:off x="2336163" y="2130500"/>
            <a:ext cx="171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À FAIRE ✅</a:t>
            </a:r>
            <a:endParaRPr b="1" sz="2500">
              <a:solidFill>
                <a:srgbClr val="666666"/>
              </a:solidFill>
              <a:latin typeface="Calibri"/>
              <a:ea typeface="Calibri"/>
              <a:cs typeface="Calibri"/>
              <a:sym typeface="Calibri"/>
            </a:endParaRPr>
          </a:p>
        </p:txBody>
      </p:sp>
      <p:sp>
        <p:nvSpPr>
          <p:cNvPr id="323" name="Google Shape;323;g10e8e08926c_0_238"/>
          <p:cNvSpPr txBox="1"/>
          <p:nvPr/>
        </p:nvSpPr>
        <p:spPr>
          <a:xfrm>
            <a:off x="7656550" y="2130488"/>
            <a:ext cx="2732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À NE PAS FAIRE ❌</a:t>
            </a:r>
            <a:endParaRPr b="1" sz="2500">
              <a:solidFill>
                <a:srgbClr val="666666"/>
              </a:solidFill>
              <a:latin typeface="Calibri"/>
              <a:ea typeface="Calibri"/>
              <a:cs typeface="Calibri"/>
              <a:sym typeface="Calibri"/>
            </a:endParaRPr>
          </a:p>
        </p:txBody>
      </p:sp>
      <p:pic>
        <p:nvPicPr>
          <p:cNvPr id="324" name="Google Shape;324;g10e8e08926c_0_238"/>
          <p:cNvPicPr preferRelativeResize="0"/>
          <p:nvPr/>
        </p:nvPicPr>
        <p:blipFill rotWithShape="1">
          <a:blip r:embed="rId4">
            <a:alphaModFix/>
          </a:blip>
          <a:srcRect b="29566" l="18634" r="16753" t="26753"/>
          <a:stretch/>
        </p:blipFill>
        <p:spPr>
          <a:xfrm>
            <a:off x="8935200" y="852717"/>
            <a:ext cx="1877100" cy="794346"/>
          </a:xfrm>
          <a:prstGeom prst="rect">
            <a:avLst/>
          </a:prstGeom>
          <a:noFill/>
          <a:ln>
            <a:noFill/>
          </a:ln>
        </p:spPr>
      </p:pic>
      <p:pic>
        <p:nvPicPr>
          <p:cNvPr id="325" name="Google Shape;325;g10e8e08926c_0_238"/>
          <p:cNvPicPr preferRelativeResize="0"/>
          <p:nvPr/>
        </p:nvPicPr>
        <p:blipFill>
          <a:blip r:embed="rId5">
            <a:alphaModFix/>
          </a:blip>
          <a:stretch>
            <a:fillRect/>
          </a:stretch>
        </p:blipFill>
        <p:spPr>
          <a:xfrm>
            <a:off x="6904375" y="2902281"/>
            <a:ext cx="4237051" cy="2828142"/>
          </a:xfrm>
          <a:prstGeom prst="rect">
            <a:avLst/>
          </a:prstGeom>
          <a:noFill/>
          <a:ln>
            <a:noFill/>
          </a:ln>
        </p:spPr>
      </p:pic>
      <p:pic>
        <p:nvPicPr>
          <p:cNvPr id="326" name="Google Shape;326;g10e8e08926c_0_238"/>
          <p:cNvPicPr preferRelativeResize="0"/>
          <p:nvPr/>
        </p:nvPicPr>
        <p:blipFill rotWithShape="1">
          <a:blip r:embed="rId6">
            <a:alphaModFix/>
          </a:blip>
          <a:srcRect b="26686" l="0" r="0" t="0"/>
          <a:stretch/>
        </p:blipFill>
        <p:spPr>
          <a:xfrm>
            <a:off x="1475425" y="2699900"/>
            <a:ext cx="3437495" cy="33602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g10e8e08926c_0_24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32" name="Google Shape;332;g10e8e08926c_0_247"/>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3</a:t>
            </a:r>
            <a:endParaRPr sz="1200">
              <a:latin typeface="Josefin Sans"/>
              <a:ea typeface="Josefin Sans"/>
              <a:cs typeface="Josefin Sans"/>
              <a:sym typeface="Josefin Sans"/>
            </a:endParaRPr>
          </a:p>
        </p:txBody>
      </p:sp>
      <p:sp>
        <p:nvSpPr>
          <p:cNvPr id="333" name="Google Shape;333;g10e8e08926c_0_247"/>
          <p:cNvSpPr txBox="1"/>
          <p:nvPr/>
        </p:nvSpPr>
        <p:spPr>
          <a:xfrm>
            <a:off x="430850" y="1928100"/>
            <a:ext cx="11181000" cy="452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fr-FR" sz="2600">
                <a:solidFill>
                  <a:srgbClr val="666666"/>
                </a:solidFill>
                <a:latin typeface="Calibri"/>
                <a:ea typeface="Calibri"/>
                <a:cs typeface="Calibri"/>
                <a:sym typeface="Calibri"/>
              </a:rPr>
              <a:t>Tout débute dans le bloc de départ!!</a:t>
            </a:r>
            <a:endParaRPr sz="3200">
              <a:solidFill>
                <a:srgbClr val="666666"/>
              </a:solidFill>
              <a:latin typeface="Calibri"/>
              <a:ea typeface="Calibri"/>
              <a:cs typeface="Calibri"/>
              <a:sym typeface="Calibri"/>
            </a:endParaRPr>
          </a:p>
          <a:p>
            <a:pPr indent="0" lvl="0" marL="0" rtl="0" algn="ctr">
              <a:spcBef>
                <a:spcPts val="360"/>
              </a:spcBef>
              <a:spcAft>
                <a:spcPts val="0"/>
              </a:spcAft>
              <a:buNone/>
            </a:pPr>
            <a:r>
              <a:t/>
            </a:r>
            <a:endParaRPr b="1" sz="1800">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Vous serez probablement inconfortables avant de trouver une position confortable.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La glissade est comme le tir à l’arc, si notre position de départ ne vise pas la cible, il sera impossible d’atteindre notre but.</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secret est la pratique! Si vous avez la chance de travailler avec un entraîneur, il pourra vous filmer et vous pourrez bien comprendre les détails techniques à corriger.</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Il est important de prendre conscience de son corps pour savoir dans quelle position il se trouve.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p:txBody>
      </p:sp>
      <p:sp>
        <p:nvSpPr>
          <p:cNvPr id="334" name="Google Shape;334;g10e8e08926c_0_247"/>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335" name="Google Shape;335;g10e8e08926c_0_247"/>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36" name="Google Shape;336;g10e8e08926c_0_247"/>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g10e8e08926c_0_256"/>
          <p:cNvPicPr preferRelativeResize="0"/>
          <p:nvPr/>
        </p:nvPicPr>
        <p:blipFill>
          <a:blip r:embed="rId3">
            <a:alphaModFix amt="70000"/>
          </a:blip>
          <a:stretch>
            <a:fillRect/>
          </a:stretch>
        </p:blipFill>
        <p:spPr>
          <a:xfrm>
            <a:off x="-298450" y="-832925"/>
            <a:ext cx="12788900" cy="8523852"/>
          </a:xfrm>
          <a:prstGeom prst="rect">
            <a:avLst/>
          </a:prstGeom>
          <a:noFill/>
          <a:ln>
            <a:noFill/>
          </a:ln>
        </p:spPr>
      </p:pic>
      <p:sp>
        <p:nvSpPr>
          <p:cNvPr id="342" name="Google Shape;342;g10e8e08926c_0_256"/>
          <p:cNvSpPr/>
          <p:nvPr/>
        </p:nvSpPr>
        <p:spPr>
          <a:xfrm>
            <a:off x="852600" y="2128800"/>
            <a:ext cx="10486800" cy="26004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10e8e08926c_0_256"/>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4 - PRISE DE LA PIERRE</a:t>
            </a:r>
            <a:endParaRPr>
              <a:latin typeface="Caveat Brush"/>
              <a:ea typeface="Caveat Brush"/>
              <a:cs typeface="Caveat Brush"/>
              <a:sym typeface="Caveat Brush"/>
            </a:endParaRPr>
          </a:p>
        </p:txBody>
      </p:sp>
      <p:pic>
        <p:nvPicPr>
          <p:cNvPr id="344" name="Google Shape;344;g10e8e08926c_0_256"/>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10e8e08926c_0_265"/>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g10e8e08926c_0_26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51" name="Google Shape;351;g10e8e08926c_0_265"/>
          <p:cNvSpPr txBox="1"/>
          <p:nvPr>
            <p:ph type="title"/>
          </p:nvPr>
        </p:nvSpPr>
        <p:spPr>
          <a:xfrm>
            <a:off x="0" y="339300"/>
            <a:ext cx="7882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Signaux du capitaine</a:t>
            </a:r>
            <a:endParaRPr sz="4300">
              <a:latin typeface="Short Stack"/>
              <a:ea typeface="Short Stack"/>
              <a:cs typeface="Short Stack"/>
              <a:sym typeface="Short Stack"/>
            </a:endParaRPr>
          </a:p>
        </p:txBody>
      </p:sp>
      <p:sp>
        <p:nvSpPr>
          <p:cNvPr id="352" name="Google Shape;352;g10e8e08926c_0_265"/>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4</a:t>
            </a:r>
            <a:endParaRPr sz="1200">
              <a:latin typeface="Josefin Sans"/>
              <a:ea typeface="Josefin Sans"/>
              <a:cs typeface="Josefin Sans"/>
              <a:sym typeface="Josefin Sans"/>
            </a:endParaRPr>
          </a:p>
        </p:txBody>
      </p:sp>
      <p:sp>
        <p:nvSpPr>
          <p:cNvPr id="353" name="Google Shape;353;g10e8e08926c_0_265"/>
          <p:cNvSpPr txBox="1"/>
          <p:nvPr/>
        </p:nvSpPr>
        <p:spPr>
          <a:xfrm>
            <a:off x="3732962" y="4117650"/>
            <a:ext cx="2523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BONNE POSITION</a:t>
            </a:r>
            <a:endParaRPr b="1" sz="2500">
              <a:solidFill>
                <a:srgbClr val="666666"/>
              </a:solidFill>
              <a:latin typeface="Calibri"/>
              <a:ea typeface="Calibri"/>
              <a:cs typeface="Calibri"/>
              <a:sym typeface="Calibri"/>
            </a:endParaRPr>
          </a:p>
        </p:txBody>
      </p:sp>
      <p:pic>
        <p:nvPicPr>
          <p:cNvPr id="354" name="Google Shape;354;g10e8e08926c_0_265"/>
          <p:cNvPicPr preferRelativeResize="0"/>
          <p:nvPr/>
        </p:nvPicPr>
        <p:blipFill>
          <a:blip r:embed="rId4">
            <a:alphaModFix/>
          </a:blip>
          <a:stretch>
            <a:fillRect/>
          </a:stretch>
        </p:blipFill>
        <p:spPr>
          <a:xfrm>
            <a:off x="6683376" y="2268000"/>
            <a:ext cx="2849400" cy="4268700"/>
          </a:xfrm>
          <a:prstGeom prst="rect">
            <a:avLst/>
          </a:prstGeom>
          <a:noFill/>
          <a:ln>
            <a:noFill/>
          </a:ln>
        </p:spPr>
      </p:pic>
      <p:pic>
        <p:nvPicPr>
          <p:cNvPr id="355" name="Google Shape;355;g10e8e08926c_0_265"/>
          <p:cNvPicPr preferRelativeResize="0"/>
          <p:nvPr/>
        </p:nvPicPr>
        <p:blipFill>
          <a:blip r:embed="rId5">
            <a:alphaModFix/>
          </a:blip>
          <a:stretch>
            <a:fillRect/>
          </a:stretch>
        </p:blipFill>
        <p:spPr>
          <a:xfrm>
            <a:off x="433950" y="2307374"/>
            <a:ext cx="2872500" cy="430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0e8e08926c_0_276"/>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 name="Google Shape;361;g10e8e08926c_0_27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62" name="Google Shape;362;g10e8e08926c_0_276"/>
          <p:cNvSpPr txBox="1"/>
          <p:nvPr>
            <p:ph type="title"/>
          </p:nvPr>
        </p:nvSpPr>
        <p:spPr>
          <a:xfrm>
            <a:off x="0" y="339300"/>
            <a:ext cx="7882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Prise de la pierre</a:t>
            </a:r>
            <a:endParaRPr sz="4300">
              <a:latin typeface="Short Stack"/>
              <a:ea typeface="Short Stack"/>
              <a:cs typeface="Short Stack"/>
              <a:sym typeface="Short Stack"/>
            </a:endParaRPr>
          </a:p>
        </p:txBody>
      </p:sp>
      <p:sp>
        <p:nvSpPr>
          <p:cNvPr id="363" name="Google Shape;363;g10e8e08926c_0_276"/>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4</a:t>
            </a:r>
            <a:endParaRPr sz="1200">
              <a:latin typeface="Josefin Sans"/>
              <a:ea typeface="Josefin Sans"/>
              <a:cs typeface="Josefin Sans"/>
              <a:sym typeface="Josefin Sans"/>
            </a:endParaRPr>
          </a:p>
        </p:txBody>
      </p:sp>
      <p:sp>
        <p:nvSpPr>
          <p:cNvPr id="364" name="Google Shape;364;g10e8e08926c_0_276"/>
          <p:cNvSpPr txBox="1"/>
          <p:nvPr/>
        </p:nvSpPr>
        <p:spPr>
          <a:xfrm>
            <a:off x="430850" y="1775700"/>
            <a:ext cx="11181000" cy="4884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480"/>
              </a:spcBef>
              <a:spcAft>
                <a:spcPts val="0"/>
              </a:spcAft>
              <a:buNone/>
            </a:pPr>
            <a:r>
              <a:rPr b="1" lang="fr-FR" sz="2500">
                <a:solidFill>
                  <a:srgbClr val="666666"/>
                </a:solidFill>
                <a:latin typeface="Calibri"/>
                <a:ea typeface="Calibri"/>
                <a:cs typeface="Calibri"/>
                <a:sym typeface="Calibri"/>
              </a:rPr>
              <a:t>Éléments clés pour une prise de pierre réussie (description pour un droitier) : </a:t>
            </a:r>
            <a:endParaRPr b="1"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a:t>
            </a:r>
            <a:r>
              <a:rPr lang="fr-FR" sz="2100">
                <a:solidFill>
                  <a:srgbClr val="666666"/>
                </a:solidFill>
                <a:latin typeface="Calibri"/>
                <a:ea typeface="Calibri"/>
                <a:cs typeface="Calibri"/>
                <a:sym typeface="Calibri"/>
              </a:rPr>
              <a:t>lacer la pierre de façon à avoir la poignée à midi</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Garder le coude légèrement fléchi</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Former un “U” avec le bout des doigts qui sera sous la poignée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Positionner le pouce sur le côté gauche de la poignée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Mettre l’emphase sur le pouce, l’index et le majeur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Un “V” sera ainsi créé avec le pouce et l’index</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Pour une rotation horaire, tourner la pierre à 10h, la pointe du “V” sera orientée vers l’épaule droite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Pour une rotation antihoraire, tourner la pierre à 2h, la pointe du “V” sera orientée vers l’épaule gauche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id="365" name="Google Shape;365;g10e8e08926c_0_276"/>
          <p:cNvPicPr preferRelativeResize="0"/>
          <p:nvPr/>
        </p:nvPicPr>
        <p:blipFill>
          <a:blip r:embed="rId4">
            <a:alphaModFix/>
          </a:blip>
          <a:stretch>
            <a:fillRect/>
          </a:stretch>
        </p:blipFill>
        <p:spPr>
          <a:xfrm>
            <a:off x="8319150" y="2457225"/>
            <a:ext cx="1750280" cy="2333701"/>
          </a:xfrm>
          <a:prstGeom prst="rect">
            <a:avLst/>
          </a:prstGeom>
          <a:noFill/>
          <a:ln>
            <a:noFill/>
          </a:ln>
        </p:spPr>
      </p:pic>
      <p:pic>
        <p:nvPicPr>
          <p:cNvPr id="366" name="Google Shape;366;g10e8e08926c_0_276"/>
          <p:cNvPicPr preferRelativeResize="0"/>
          <p:nvPr/>
        </p:nvPicPr>
        <p:blipFill>
          <a:blip r:embed="rId5">
            <a:alphaModFix/>
          </a:blip>
          <a:stretch>
            <a:fillRect/>
          </a:stretch>
        </p:blipFill>
        <p:spPr>
          <a:xfrm>
            <a:off x="10024375" y="2457225"/>
            <a:ext cx="1750200" cy="2333700"/>
          </a:xfrm>
          <a:prstGeom prst="snip1Rect">
            <a:avLst>
              <a:gd fmla="val 16667"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10e8e08926c_0_288"/>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2" name="Google Shape;372;g10e8e08926c_0_28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73" name="Google Shape;373;g10e8e08926c_0_288"/>
          <p:cNvSpPr txBox="1"/>
          <p:nvPr>
            <p:ph type="title"/>
          </p:nvPr>
        </p:nvSpPr>
        <p:spPr>
          <a:xfrm>
            <a:off x="0" y="339300"/>
            <a:ext cx="7882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Rotation de la pierre</a:t>
            </a:r>
            <a:endParaRPr sz="4300">
              <a:latin typeface="Short Stack"/>
              <a:ea typeface="Short Stack"/>
              <a:cs typeface="Short Stack"/>
              <a:sym typeface="Short Stack"/>
            </a:endParaRPr>
          </a:p>
        </p:txBody>
      </p:sp>
      <p:sp>
        <p:nvSpPr>
          <p:cNvPr id="374" name="Google Shape;374;g10e8e08926c_0_288"/>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4</a:t>
            </a:r>
            <a:endParaRPr sz="1200">
              <a:latin typeface="Josefin Sans"/>
              <a:ea typeface="Josefin Sans"/>
              <a:cs typeface="Josefin Sans"/>
              <a:sym typeface="Josefin Sans"/>
            </a:endParaRPr>
          </a:p>
        </p:txBody>
      </p:sp>
      <p:sp>
        <p:nvSpPr>
          <p:cNvPr id="375" name="Google Shape;375;g10e8e08926c_0_288"/>
          <p:cNvSpPr txBox="1"/>
          <p:nvPr/>
        </p:nvSpPr>
        <p:spPr>
          <a:xfrm>
            <a:off x="158175" y="2303650"/>
            <a:ext cx="8548200" cy="3330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Une pierre qui a beaucoup de rotation reste droite plus longtemps</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Une pierre qui a peu de rotation courbera beaucoup plus</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Une pierre devrait avoir en moyenne entre 3 tours et demi à 4 tours et demi pour un placement</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surface de jeu, le brossage et les conditions de jeu peuvent affecter la vitesse et la courbe d’une pierre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t/>
            </a:r>
            <a:endParaRPr sz="2100">
              <a:solidFill>
                <a:srgbClr val="666666"/>
              </a:solidFill>
              <a:latin typeface="Calibri"/>
              <a:ea typeface="Calibri"/>
              <a:cs typeface="Calibri"/>
              <a:sym typeface="Calibri"/>
            </a:endParaRPr>
          </a:p>
        </p:txBody>
      </p:sp>
      <p:sp>
        <p:nvSpPr>
          <p:cNvPr id="376" name="Google Shape;376;g10e8e08926c_0_288"/>
          <p:cNvSpPr/>
          <p:nvPr/>
        </p:nvSpPr>
        <p:spPr>
          <a:xfrm rot="625946">
            <a:off x="7891141" y="2090656"/>
            <a:ext cx="4155962" cy="1980634"/>
          </a:xfrm>
          <a:prstGeom prst="cloud">
            <a:avLst/>
          </a:prstGeom>
          <a:solidFill>
            <a:srgbClr val="38B6FF"/>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10e8e08926c_0_288"/>
          <p:cNvSpPr txBox="1"/>
          <p:nvPr/>
        </p:nvSpPr>
        <p:spPr>
          <a:xfrm rot="625106">
            <a:off x="8520830" y="2685094"/>
            <a:ext cx="2896554" cy="64632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3000">
                <a:latin typeface="Josefin Sans"/>
                <a:ea typeface="Josefin Sans"/>
                <a:cs typeface="Josefin Sans"/>
                <a:sym typeface="Josefin Sans"/>
              </a:rPr>
              <a:t>Faits amusants</a:t>
            </a:r>
            <a:endParaRPr sz="3000">
              <a:latin typeface="Josefin Sans"/>
              <a:ea typeface="Josefin Sans"/>
              <a:cs typeface="Josefin Sans"/>
              <a:sym typeface="Josefin Sans"/>
            </a:endParaRPr>
          </a:p>
        </p:txBody>
      </p:sp>
      <p:sp>
        <p:nvSpPr>
          <p:cNvPr id="378" name="Google Shape;378;g10e8e08926c_0_288"/>
          <p:cNvSpPr txBox="1"/>
          <p:nvPr/>
        </p:nvSpPr>
        <p:spPr>
          <a:xfrm>
            <a:off x="158175" y="5597400"/>
            <a:ext cx="1094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10da257bab0_0_0"/>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10da257bab0_0_0"/>
          <p:cNvSpPr txBox="1"/>
          <p:nvPr/>
        </p:nvSpPr>
        <p:spPr>
          <a:xfrm>
            <a:off x="91225" y="1928100"/>
            <a:ext cx="109644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2100">
                <a:solidFill>
                  <a:srgbClr val="666666"/>
                </a:solidFill>
                <a:latin typeface="Calibri"/>
                <a:ea typeface="Calibri"/>
                <a:cs typeface="Calibri"/>
                <a:sym typeface="Calibri"/>
              </a:rPr>
              <a:t>→ Présentation du/des moniteur(s)</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0" lvl="0" marL="0" rtl="0" algn="l">
              <a:spcBef>
                <a:spcPts val="0"/>
              </a:spcBef>
              <a:spcAft>
                <a:spcPts val="0"/>
              </a:spcAft>
              <a:buNone/>
            </a:pPr>
            <a:r>
              <a:rPr lang="fr-FR" sz="2100">
                <a:solidFill>
                  <a:srgbClr val="666666"/>
                </a:solidFill>
                <a:latin typeface="Calibri"/>
                <a:ea typeface="Calibri"/>
                <a:cs typeface="Calibri"/>
                <a:sym typeface="Calibri"/>
              </a:rPr>
              <a:t>→ Présentation des participants</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0" lvl="0" marL="0" rtl="0" algn="l">
              <a:spcBef>
                <a:spcPts val="0"/>
              </a:spcBef>
              <a:spcAft>
                <a:spcPts val="0"/>
              </a:spcAft>
              <a:buNone/>
            </a:pPr>
            <a:r>
              <a:rPr lang="fr-FR" sz="2100">
                <a:solidFill>
                  <a:srgbClr val="666666"/>
                </a:solidFill>
                <a:latin typeface="Calibri"/>
                <a:ea typeface="Calibri"/>
                <a:cs typeface="Calibri"/>
                <a:sym typeface="Calibri"/>
              </a:rPr>
              <a:t>→ Présentation du programme</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  4 niveaux de 10 séances chacun</a:t>
            </a:r>
            <a:endParaRPr sz="2100">
              <a:solidFill>
                <a:srgbClr val="666666"/>
              </a:solidFill>
              <a:latin typeface="Calibri"/>
              <a:ea typeface="Calibri"/>
              <a:cs typeface="Calibri"/>
              <a:sym typeface="Calibri"/>
            </a:endParaRPr>
          </a:p>
          <a:p>
            <a:pPr indent="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  Niveau débutant et niveau intermédiaire</a:t>
            </a:r>
            <a:endParaRPr sz="2100">
              <a:solidFill>
                <a:srgbClr val="666666"/>
              </a:solidFill>
              <a:latin typeface="Calibri"/>
              <a:ea typeface="Calibri"/>
              <a:cs typeface="Calibri"/>
              <a:sym typeface="Calibri"/>
            </a:endParaRPr>
          </a:p>
          <a:p>
            <a:pPr indent="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  </a:t>
            </a:r>
            <a:r>
              <a:rPr lang="fr-FR" sz="2100">
                <a:solidFill>
                  <a:srgbClr val="666666"/>
                </a:solidFill>
                <a:latin typeface="Calibri"/>
                <a:ea typeface="Calibri"/>
                <a:cs typeface="Calibri"/>
                <a:sym typeface="Calibri"/>
              </a:rPr>
              <a:t>S</a:t>
            </a:r>
            <a:r>
              <a:rPr lang="fr-FR" sz="2100">
                <a:solidFill>
                  <a:srgbClr val="666666"/>
                </a:solidFill>
                <a:latin typeface="Calibri"/>
                <a:ea typeface="Calibri"/>
                <a:cs typeface="Calibri"/>
                <a:sym typeface="Calibri"/>
              </a:rPr>
              <a:t>éances de 120 minutes</a:t>
            </a:r>
            <a:endParaRPr sz="2100">
              <a:solidFill>
                <a:srgbClr val="666666"/>
              </a:solidFill>
              <a:latin typeface="Calibri"/>
              <a:ea typeface="Calibri"/>
              <a:cs typeface="Calibri"/>
              <a:sym typeface="Calibri"/>
            </a:endParaRPr>
          </a:p>
          <a:p>
            <a:pPr indent="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  Technique hors glace, sur glace et parties</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103" name="Google Shape;103;g10da257bab0_0_0"/>
          <p:cNvSpPr txBox="1"/>
          <p:nvPr>
            <p:ph type="title"/>
          </p:nvPr>
        </p:nvSpPr>
        <p:spPr>
          <a:xfrm>
            <a:off x="91225" y="339300"/>
            <a:ext cx="8556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Introduction</a:t>
            </a:r>
            <a:endParaRPr sz="4700">
              <a:latin typeface="Short Stack"/>
              <a:ea typeface="Short Stack"/>
              <a:cs typeface="Short Stack"/>
              <a:sym typeface="Short Stack"/>
            </a:endParaRPr>
          </a:p>
        </p:txBody>
      </p:sp>
      <p:pic>
        <p:nvPicPr>
          <p:cNvPr id="104" name="Google Shape;104;g10da257bab0_0_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05" name="Google Shape;105;g10da257bab0_0_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10cab4fc2cb_0_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384" name="Google Shape;384;g10cab4fc2cb_0_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4</a:t>
            </a:r>
            <a:endParaRPr sz="1200">
              <a:latin typeface="Josefin Sans"/>
              <a:ea typeface="Josefin Sans"/>
              <a:cs typeface="Josefin Sans"/>
              <a:sym typeface="Josefin Sans"/>
            </a:endParaRPr>
          </a:p>
        </p:txBody>
      </p:sp>
      <p:sp>
        <p:nvSpPr>
          <p:cNvPr id="385" name="Google Shape;385;g10cab4fc2cb_0_0"/>
          <p:cNvSpPr txBox="1"/>
          <p:nvPr/>
        </p:nvSpPr>
        <p:spPr>
          <a:xfrm>
            <a:off x="430850" y="1928100"/>
            <a:ext cx="11181000" cy="40509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1" sz="1800">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Une bonne prise de pierre vous permettra d’effectuer des lancers plus constants.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position du “V” avec le pouce et l’index confirmera si votre position de départ est efficace.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N’oubliez pas que la position de la prise de la pierre sera peut-être inconfortable au départ mais plus vous répéterez cette action, plus ce sera un automatisme par la suite.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Lors de vos pratiques, comptez votre nombre de rotations et essayer d’avoir un nombre de tours qui se ressemble d’un lancer à l’autre.</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400">
                <a:solidFill>
                  <a:schemeClr val="dk1"/>
                </a:solidFill>
                <a:latin typeface="Calibri"/>
                <a:ea typeface="Calibri"/>
                <a:cs typeface="Calibri"/>
                <a:sym typeface="Calibri"/>
              </a:rPr>
              <a:t>Répétition = Automatisme = Constance</a:t>
            </a:r>
            <a:endParaRPr b="1" sz="2400">
              <a:solidFill>
                <a:schemeClr val="dk1"/>
              </a:solidFill>
              <a:latin typeface="Calibri"/>
              <a:ea typeface="Calibri"/>
              <a:cs typeface="Calibri"/>
              <a:sym typeface="Calibri"/>
            </a:endParaRPr>
          </a:p>
        </p:txBody>
      </p:sp>
      <p:sp>
        <p:nvSpPr>
          <p:cNvPr id="386" name="Google Shape;386;g10cab4fc2cb_0_0"/>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387" name="Google Shape;387;g10cab4fc2cb_0_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88" name="Google Shape;388;g10cab4fc2cb_0_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g10cab4fc2cb_0_9"/>
          <p:cNvPicPr preferRelativeResize="0"/>
          <p:nvPr/>
        </p:nvPicPr>
        <p:blipFill>
          <a:blip r:embed="rId3">
            <a:alphaModFix amt="70000"/>
          </a:blip>
          <a:stretch>
            <a:fillRect/>
          </a:stretch>
        </p:blipFill>
        <p:spPr>
          <a:xfrm>
            <a:off x="-173601" y="-1252550"/>
            <a:ext cx="12634977" cy="9229449"/>
          </a:xfrm>
          <a:prstGeom prst="rect">
            <a:avLst/>
          </a:prstGeom>
          <a:noFill/>
          <a:ln>
            <a:noFill/>
          </a:ln>
        </p:spPr>
      </p:pic>
      <p:sp>
        <p:nvSpPr>
          <p:cNvPr id="394" name="Google Shape;394;g10cab4fc2cb_0_9"/>
          <p:cNvSpPr/>
          <p:nvPr/>
        </p:nvSpPr>
        <p:spPr>
          <a:xfrm>
            <a:off x="852600" y="2128800"/>
            <a:ext cx="10486800" cy="26004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10cab4fc2cb_0_9"/>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5 - BROSSAGE</a:t>
            </a:r>
            <a:endParaRPr>
              <a:latin typeface="Caveat Brush"/>
              <a:ea typeface="Caveat Brush"/>
              <a:cs typeface="Caveat Brush"/>
              <a:sym typeface="Caveat Brush"/>
            </a:endParaRPr>
          </a:p>
        </p:txBody>
      </p:sp>
      <p:pic>
        <p:nvPicPr>
          <p:cNvPr id="396" name="Google Shape;396;g10cab4fc2cb_0_9"/>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10cab4fc2cb_0_17"/>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10cab4fc2cb_0_17"/>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5</a:t>
            </a:r>
            <a:endParaRPr sz="1200">
              <a:latin typeface="Josefin Sans"/>
              <a:ea typeface="Josefin Sans"/>
              <a:cs typeface="Josefin Sans"/>
              <a:sym typeface="Josefin Sans"/>
            </a:endParaRPr>
          </a:p>
        </p:txBody>
      </p:sp>
      <p:pic>
        <p:nvPicPr>
          <p:cNvPr id="403" name="Google Shape;403;g10cab4fc2cb_0_1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04" name="Google Shape;404;g10cab4fc2cb_0_17"/>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600">
                <a:latin typeface="Short Stack"/>
                <a:ea typeface="Short Stack"/>
                <a:cs typeface="Short Stack"/>
                <a:sym typeface="Short Stack"/>
              </a:rPr>
              <a:t>Brossage - Les effets de base</a:t>
            </a:r>
            <a:endParaRPr sz="3600">
              <a:latin typeface="Short Stack"/>
              <a:ea typeface="Short Stack"/>
              <a:cs typeface="Short Stack"/>
              <a:sym typeface="Short Stack"/>
            </a:endParaRPr>
          </a:p>
        </p:txBody>
      </p:sp>
      <p:sp>
        <p:nvSpPr>
          <p:cNvPr id="405" name="Google Shape;405;g10cab4fc2cb_0_17"/>
          <p:cNvSpPr txBox="1"/>
          <p:nvPr/>
        </p:nvSpPr>
        <p:spPr>
          <a:xfrm>
            <a:off x="304800" y="2351100"/>
            <a:ext cx="7120800" cy="3255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Les effets de base du brossage</a:t>
            </a:r>
            <a:r>
              <a:rPr b="1" lang="fr-FR" sz="2500">
                <a:solidFill>
                  <a:srgbClr val="666666"/>
                </a:solidFill>
                <a:latin typeface="Calibri"/>
                <a:ea typeface="Calibri"/>
                <a:cs typeface="Calibri"/>
                <a:sym typeface="Calibri"/>
              </a:rPr>
              <a:t> :</a:t>
            </a:r>
            <a:endParaRPr b="1" sz="2500">
              <a:solidFill>
                <a:srgbClr val="666666"/>
              </a:solidFill>
              <a:latin typeface="Calibri"/>
              <a:ea typeface="Calibri"/>
              <a:cs typeface="Calibri"/>
              <a:sym typeface="Calibri"/>
            </a:endParaRPr>
          </a:p>
          <a:p>
            <a:pPr indent="0" lvl="0" marL="0" rtl="0" algn="l">
              <a:lnSpc>
                <a:spcPct val="80000"/>
              </a:lnSpc>
              <a:spcBef>
                <a:spcPts val="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Augmenter la distance de glisse d’une pierre par la friction du tissu de la brosse sur la glace</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Enlever le givre ou les débris qui pourraient se trouver sur la trajectoire de la pierre</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Ralentir ou augmenter l’effet de courbe de la pierre </a:t>
            </a:r>
            <a:endParaRPr sz="2035">
              <a:solidFill>
                <a:srgbClr val="000000"/>
              </a:solidFill>
              <a:latin typeface="Calibri"/>
              <a:ea typeface="Calibri"/>
              <a:cs typeface="Calibri"/>
              <a:sym typeface="Calibri"/>
            </a:endParaRPr>
          </a:p>
        </p:txBody>
      </p:sp>
      <p:pic>
        <p:nvPicPr>
          <p:cNvPr id="406" name="Google Shape;406;g10cab4fc2cb_0_17"/>
          <p:cNvPicPr preferRelativeResize="0"/>
          <p:nvPr/>
        </p:nvPicPr>
        <p:blipFill>
          <a:blip r:embed="rId4">
            <a:alphaModFix/>
          </a:blip>
          <a:stretch>
            <a:fillRect/>
          </a:stretch>
        </p:blipFill>
        <p:spPr>
          <a:xfrm>
            <a:off x="7578000" y="2264425"/>
            <a:ext cx="4309200" cy="3063600"/>
          </a:xfrm>
          <a:prstGeom prst="snip1Rect">
            <a:avLst>
              <a:gd fmla="val 16667" name="adj"/>
            </a:avLst>
          </a:prstGeom>
          <a:noFill/>
          <a:ln>
            <a:noFill/>
          </a:ln>
        </p:spPr>
      </p:pic>
      <p:sp>
        <p:nvSpPr>
          <p:cNvPr id="407" name="Google Shape;407;g10cab4fc2cb_0_17"/>
          <p:cNvSpPr txBox="1"/>
          <p:nvPr/>
        </p:nvSpPr>
        <p:spPr>
          <a:xfrm>
            <a:off x="126000" y="5607000"/>
            <a:ext cx="999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10cab4fc2cb_0_29"/>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10cab4fc2cb_0_29"/>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5</a:t>
            </a:r>
            <a:endParaRPr sz="1200">
              <a:latin typeface="Josefin Sans"/>
              <a:ea typeface="Josefin Sans"/>
              <a:cs typeface="Josefin Sans"/>
              <a:sym typeface="Josefin Sans"/>
            </a:endParaRPr>
          </a:p>
        </p:txBody>
      </p:sp>
      <p:pic>
        <p:nvPicPr>
          <p:cNvPr id="414" name="Google Shape;414;g10cab4fc2cb_0_2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15" name="Google Shape;415;g10cab4fc2cb_0_29"/>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300">
                <a:latin typeface="Short Stack"/>
                <a:ea typeface="Short Stack"/>
                <a:cs typeface="Short Stack"/>
                <a:sym typeface="Short Stack"/>
              </a:rPr>
              <a:t>Brossage - Les facteurs </a:t>
            </a:r>
            <a:r>
              <a:rPr lang="fr-FR" sz="3300">
                <a:latin typeface="Short Stack"/>
                <a:ea typeface="Short Stack"/>
                <a:cs typeface="Short Stack"/>
                <a:sym typeface="Short Stack"/>
              </a:rPr>
              <a:t>influents</a:t>
            </a:r>
            <a:endParaRPr sz="3300">
              <a:latin typeface="Short Stack"/>
              <a:ea typeface="Short Stack"/>
              <a:cs typeface="Short Stack"/>
              <a:sym typeface="Short Stack"/>
            </a:endParaRPr>
          </a:p>
        </p:txBody>
      </p:sp>
      <p:sp>
        <p:nvSpPr>
          <p:cNvPr id="416" name="Google Shape;416;g10cab4fc2cb_0_29"/>
          <p:cNvSpPr txBox="1"/>
          <p:nvPr/>
        </p:nvSpPr>
        <p:spPr>
          <a:xfrm>
            <a:off x="304800" y="2122500"/>
            <a:ext cx="7120800" cy="4215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Les facteurs pouvant influencer la vitesse d’une pierre :</a:t>
            </a:r>
            <a:endParaRPr b="1" sz="2500">
              <a:solidFill>
                <a:srgbClr val="666666"/>
              </a:solidFill>
              <a:latin typeface="Calibri"/>
              <a:ea typeface="Calibri"/>
              <a:cs typeface="Calibri"/>
              <a:sym typeface="Calibri"/>
            </a:endParaRPr>
          </a:p>
          <a:p>
            <a:pPr indent="0" lvl="0" marL="0" rtl="0" algn="l">
              <a:lnSpc>
                <a:spcPct val="80000"/>
              </a:lnSpc>
              <a:spcBef>
                <a:spcPts val="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température de la glace</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température extérieure</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L’efficacité des brosseurs</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La surface de la glace (ex. grosseur des pebbles)</a:t>
            </a:r>
            <a:endParaRPr sz="21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Les débris, saletés, poussières</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durée d’une partie (ex. une équipe qui est serrée dans le temps jouera plus de sorties)</a:t>
            </a:r>
            <a:endParaRPr sz="2100">
              <a:solidFill>
                <a:srgbClr val="666666"/>
              </a:solidFill>
              <a:latin typeface="Calibri"/>
              <a:ea typeface="Calibri"/>
              <a:cs typeface="Calibri"/>
              <a:sym typeface="Calibri"/>
            </a:endParaRPr>
          </a:p>
        </p:txBody>
      </p:sp>
      <p:pic>
        <p:nvPicPr>
          <p:cNvPr id="417" name="Google Shape;417;g10cab4fc2cb_0_29"/>
          <p:cNvPicPr preferRelativeResize="0"/>
          <p:nvPr/>
        </p:nvPicPr>
        <p:blipFill>
          <a:blip r:embed="rId4">
            <a:alphaModFix/>
          </a:blip>
          <a:stretch>
            <a:fillRect/>
          </a:stretch>
        </p:blipFill>
        <p:spPr>
          <a:xfrm>
            <a:off x="7325075" y="2472975"/>
            <a:ext cx="4461600" cy="2779200"/>
          </a:xfrm>
          <a:prstGeom prst="snip1Rect">
            <a:avLst>
              <a:gd fmla="val 16667" name="adj"/>
            </a:avLst>
          </a:prstGeom>
          <a:noFill/>
          <a:ln>
            <a:noFill/>
          </a:ln>
        </p:spPr>
      </p:pic>
      <p:sp>
        <p:nvSpPr>
          <p:cNvPr id="418" name="Google Shape;418;g10cab4fc2cb_0_29"/>
          <p:cNvSpPr txBox="1"/>
          <p:nvPr/>
        </p:nvSpPr>
        <p:spPr>
          <a:xfrm>
            <a:off x="10303775" y="1014300"/>
            <a:ext cx="999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10cab4fc2cb_0_41"/>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10cab4fc2cb_0_41"/>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5</a:t>
            </a:r>
            <a:endParaRPr sz="1200">
              <a:latin typeface="Josefin Sans"/>
              <a:ea typeface="Josefin Sans"/>
              <a:cs typeface="Josefin Sans"/>
              <a:sym typeface="Josefin Sans"/>
            </a:endParaRPr>
          </a:p>
        </p:txBody>
      </p:sp>
      <p:pic>
        <p:nvPicPr>
          <p:cNvPr id="425" name="Google Shape;425;g10cab4fc2cb_0_4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26" name="Google Shape;426;g10cab4fc2cb_0_41"/>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Brossage - Position de base</a:t>
            </a:r>
            <a:endParaRPr sz="3900">
              <a:latin typeface="Short Stack"/>
              <a:ea typeface="Short Stack"/>
              <a:cs typeface="Short Stack"/>
              <a:sym typeface="Short Stack"/>
            </a:endParaRPr>
          </a:p>
        </p:txBody>
      </p:sp>
      <p:sp>
        <p:nvSpPr>
          <p:cNvPr id="427" name="Google Shape;427;g10cab4fc2cb_0_41"/>
          <p:cNvSpPr txBox="1"/>
          <p:nvPr/>
        </p:nvSpPr>
        <p:spPr>
          <a:xfrm>
            <a:off x="304800" y="2122500"/>
            <a:ext cx="7120800" cy="47355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Position de base pour le brossage</a:t>
            </a:r>
            <a:r>
              <a:rPr b="1" lang="fr-FR" sz="2500">
                <a:solidFill>
                  <a:srgbClr val="666666"/>
                </a:solidFill>
                <a:latin typeface="Calibri"/>
                <a:ea typeface="Calibri"/>
                <a:cs typeface="Calibri"/>
                <a:sym typeface="Calibri"/>
              </a:rPr>
              <a:t> :</a:t>
            </a:r>
            <a:endParaRPr b="1" sz="25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Diviser la brosse en trois parties égales</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Placer son corps de façon à faire face au moniteur</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paume de la main basse (main prêt de la tête de la brosse) fait face au moniteur</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paume de la main haute est opposée à la main basse</a:t>
            </a:r>
            <a:endParaRPr sz="2500">
              <a:solidFill>
                <a:srgbClr val="666666"/>
              </a:solidFill>
              <a:latin typeface="Calibri"/>
              <a:ea typeface="Calibri"/>
              <a:cs typeface="Calibri"/>
              <a:sym typeface="Calibri"/>
            </a:endParaRPr>
          </a:p>
          <a:p>
            <a:pPr indent="0" lvl="0" marL="0" rtl="0" algn="l">
              <a:lnSpc>
                <a:spcPct val="150000"/>
              </a:lnSpc>
              <a:spcBef>
                <a:spcPts val="481"/>
              </a:spcBef>
              <a:spcAft>
                <a:spcPts val="0"/>
              </a:spcAft>
              <a:buNone/>
            </a:pPr>
            <a:r>
              <a:rPr b="1" lang="fr-FR" sz="2500">
                <a:solidFill>
                  <a:srgbClr val="666666"/>
                </a:solidFill>
                <a:latin typeface="Calibri"/>
                <a:ea typeface="Calibri"/>
                <a:cs typeface="Calibri"/>
                <a:sym typeface="Calibri"/>
              </a:rPr>
              <a:t>Déplacement des pieds :</a:t>
            </a:r>
            <a:endParaRPr b="1" sz="2500">
              <a:solidFill>
                <a:srgbClr val="666666"/>
              </a:solidFill>
              <a:latin typeface="Calibri"/>
              <a:ea typeface="Calibri"/>
              <a:cs typeface="Calibri"/>
              <a:sym typeface="Calibri"/>
            </a:endParaRPr>
          </a:p>
          <a:p>
            <a:pPr indent="457200" lvl="0" marL="0" rtl="0" algn="l">
              <a:lnSpc>
                <a:spcPct val="150000"/>
              </a:lnSpc>
              <a:spcBef>
                <a:spcPts val="481"/>
              </a:spcBef>
              <a:spcAft>
                <a:spcPts val="0"/>
              </a:spcAft>
              <a:buNone/>
            </a:pPr>
            <a:r>
              <a:rPr lang="fr-FR" sz="2100">
                <a:solidFill>
                  <a:srgbClr val="666666"/>
                </a:solidFill>
                <a:latin typeface="Calibri"/>
                <a:ea typeface="Calibri"/>
                <a:cs typeface="Calibri"/>
                <a:sym typeface="Calibri"/>
              </a:rPr>
              <a:t>→ Déplacement en pas chassés</a:t>
            </a:r>
            <a:endParaRPr sz="2100">
              <a:solidFill>
                <a:srgbClr val="666666"/>
              </a:solidFill>
              <a:latin typeface="Calibri"/>
              <a:ea typeface="Calibri"/>
              <a:cs typeface="Calibri"/>
              <a:sym typeface="Calibri"/>
            </a:endParaRPr>
          </a:p>
        </p:txBody>
      </p:sp>
      <p:pic>
        <p:nvPicPr>
          <p:cNvPr id="428" name="Google Shape;428;g10cab4fc2cb_0_41"/>
          <p:cNvPicPr preferRelativeResize="0"/>
          <p:nvPr/>
        </p:nvPicPr>
        <p:blipFill>
          <a:blip r:embed="rId4">
            <a:alphaModFix/>
          </a:blip>
          <a:stretch>
            <a:fillRect/>
          </a:stretch>
        </p:blipFill>
        <p:spPr>
          <a:xfrm>
            <a:off x="7924825" y="2342750"/>
            <a:ext cx="3845700" cy="2563800"/>
          </a:xfrm>
          <a:prstGeom prst="flowChartPunchedCard">
            <a:avLst/>
          </a:prstGeom>
          <a:noFill/>
          <a:ln>
            <a:noFill/>
          </a:ln>
        </p:spPr>
      </p:pic>
      <p:sp>
        <p:nvSpPr>
          <p:cNvPr id="429" name="Google Shape;429;g10cab4fc2cb_0_41"/>
          <p:cNvSpPr txBox="1"/>
          <p:nvPr/>
        </p:nvSpPr>
        <p:spPr>
          <a:xfrm>
            <a:off x="9606975" y="801925"/>
            <a:ext cx="999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0cab4fc2cb_0_54"/>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10cab4fc2cb_0_54"/>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5</a:t>
            </a:r>
            <a:endParaRPr sz="1200">
              <a:latin typeface="Josefin Sans"/>
              <a:ea typeface="Josefin Sans"/>
              <a:cs typeface="Josefin Sans"/>
              <a:sym typeface="Josefin Sans"/>
            </a:endParaRPr>
          </a:p>
        </p:txBody>
      </p:sp>
      <p:pic>
        <p:nvPicPr>
          <p:cNvPr id="436" name="Google Shape;436;g10cab4fc2cb_0_5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37" name="Google Shape;437;g10cab4fc2cb_0_54"/>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400">
                <a:latin typeface="Short Stack"/>
                <a:ea typeface="Short Stack"/>
                <a:cs typeface="Short Stack"/>
                <a:sym typeface="Short Stack"/>
              </a:rPr>
              <a:t>Brossage - Mouvement des pieds</a:t>
            </a:r>
            <a:endParaRPr sz="3400">
              <a:latin typeface="Short Stack"/>
              <a:ea typeface="Short Stack"/>
              <a:cs typeface="Short Stack"/>
              <a:sym typeface="Short Stack"/>
            </a:endParaRPr>
          </a:p>
        </p:txBody>
      </p:sp>
      <p:sp>
        <p:nvSpPr>
          <p:cNvPr id="438" name="Google Shape;438;g10cab4fc2cb_0_54"/>
          <p:cNvSpPr txBox="1"/>
          <p:nvPr/>
        </p:nvSpPr>
        <p:spPr>
          <a:xfrm>
            <a:off x="313800" y="2752450"/>
            <a:ext cx="7120800" cy="1851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Le mouvement des pieds</a:t>
            </a:r>
            <a:r>
              <a:rPr b="1" lang="fr-FR" sz="2500">
                <a:solidFill>
                  <a:srgbClr val="666666"/>
                </a:solidFill>
                <a:latin typeface="Calibri"/>
                <a:ea typeface="Calibri"/>
                <a:cs typeface="Calibri"/>
                <a:sym typeface="Calibri"/>
              </a:rPr>
              <a:t> :</a:t>
            </a:r>
            <a:endParaRPr b="1" sz="25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Les pieds font un mouvement de foulée d’avant-arrière</a:t>
            </a:r>
            <a:endParaRPr sz="2100">
              <a:solidFill>
                <a:srgbClr val="666666"/>
              </a:solidFill>
              <a:latin typeface="Calibri"/>
              <a:ea typeface="Calibri"/>
              <a:cs typeface="Calibri"/>
              <a:sym typeface="Calibri"/>
            </a:endParaRPr>
          </a:p>
          <a:p>
            <a:pPr indent="0" lvl="0" marL="0" rtl="0" algn="l">
              <a:lnSpc>
                <a:spcPct val="150000"/>
              </a:lnSpc>
              <a:spcBef>
                <a:spcPts val="481"/>
              </a:spcBef>
              <a:spcAft>
                <a:spcPts val="0"/>
              </a:spcAft>
              <a:buNone/>
            </a:pPr>
            <a:r>
              <a:t/>
            </a:r>
            <a:endParaRPr sz="2100">
              <a:solidFill>
                <a:srgbClr val="666666"/>
              </a:solidFill>
              <a:latin typeface="Calibri"/>
              <a:ea typeface="Calibri"/>
              <a:cs typeface="Calibri"/>
              <a:sym typeface="Calibri"/>
            </a:endParaRPr>
          </a:p>
          <a:p>
            <a:pPr indent="0" lvl="0" marL="0" rtl="0" algn="l">
              <a:lnSpc>
                <a:spcPct val="150000"/>
              </a:lnSpc>
              <a:spcBef>
                <a:spcPts val="481"/>
              </a:spcBef>
              <a:spcAft>
                <a:spcPts val="0"/>
              </a:spcAft>
              <a:buNone/>
            </a:pPr>
            <a:r>
              <a:rPr lang="fr-FR" sz="1600">
                <a:solidFill>
                  <a:schemeClr val="dk1"/>
                </a:solidFill>
                <a:latin typeface="Calibri"/>
                <a:ea typeface="Calibri"/>
                <a:cs typeface="Calibri"/>
                <a:sym typeface="Calibri"/>
              </a:rPr>
              <a:t>*Cependant, le mouvement n’est pas identique à celui du ski de fond </a:t>
            </a:r>
            <a:endParaRPr sz="1600">
              <a:solidFill>
                <a:schemeClr val="dk1"/>
              </a:solidFill>
              <a:latin typeface="Calibri"/>
              <a:ea typeface="Calibri"/>
              <a:cs typeface="Calibri"/>
              <a:sym typeface="Calibri"/>
            </a:endParaRPr>
          </a:p>
        </p:txBody>
      </p:sp>
      <p:pic>
        <p:nvPicPr>
          <p:cNvPr descr="http://www.ontariocurlingcouncil.com/blog/wp-content/uploads/2017/09/OpenFootwork.png" id="439" name="Google Shape;439;g10cab4fc2cb_0_54"/>
          <p:cNvPicPr preferRelativeResize="0"/>
          <p:nvPr/>
        </p:nvPicPr>
        <p:blipFill rotWithShape="1">
          <a:blip r:embed="rId4">
            <a:alphaModFix/>
          </a:blip>
          <a:srcRect b="0" l="0" r="0" t="0"/>
          <a:stretch/>
        </p:blipFill>
        <p:spPr>
          <a:xfrm>
            <a:off x="8701500" y="1301200"/>
            <a:ext cx="1746300" cy="47274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10cab4fc2cb_0_65"/>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10cab4fc2cb_0_65"/>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5</a:t>
            </a:r>
            <a:endParaRPr sz="1200">
              <a:latin typeface="Josefin Sans"/>
              <a:ea typeface="Josefin Sans"/>
              <a:cs typeface="Josefin Sans"/>
              <a:sym typeface="Josefin Sans"/>
            </a:endParaRPr>
          </a:p>
        </p:txBody>
      </p:sp>
      <p:pic>
        <p:nvPicPr>
          <p:cNvPr id="446" name="Google Shape;446;g10cab4fc2cb_0_6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47" name="Google Shape;447;g10cab4fc2cb_0_65"/>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700">
                <a:latin typeface="Short Stack"/>
                <a:ea typeface="Short Stack"/>
                <a:cs typeface="Short Stack"/>
                <a:sym typeface="Short Stack"/>
              </a:rPr>
              <a:t>Brossage - Position ouverte</a:t>
            </a:r>
            <a:endParaRPr sz="3700">
              <a:latin typeface="Short Stack"/>
              <a:ea typeface="Short Stack"/>
              <a:cs typeface="Short Stack"/>
              <a:sym typeface="Short Stack"/>
            </a:endParaRPr>
          </a:p>
        </p:txBody>
      </p:sp>
      <p:sp>
        <p:nvSpPr>
          <p:cNvPr id="448" name="Google Shape;448;g10cab4fc2cb_0_65"/>
          <p:cNvSpPr txBox="1"/>
          <p:nvPr/>
        </p:nvSpPr>
        <p:spPr>
          <a:xfrm>
            <a:off x="313800" y="2100150"/>
            <a:ext cx="6353400" cy="29625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Brossage en position ouverte</a:t>
            </a:r>
            <a:r>
              <a:rPr b="1" lang="fr-FR" sz="2500">
                <a:solidFill>
                  <a:srgbClr val="666666"/>
                </a:solidFill>
                <a:latin typeface="Calibri"/>
                <a:ea typeface="Calibri"/>
                <a:cs typeface="Calibri"/>
                <a:sym typeface="Calibri"/>
              </a:rPr>
              <a:t> :</a:t>
            </a:r>
            <a:endParaRPr b="1" sz="25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Le corps est orienté vers le capitaine </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paume de la main basse est orientée vers le capitaine</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La paume de la main haute est orientée vers le brosseur</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Déplacement des pieds en pas chassés </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Déplacement sur la pointe des pieds</a:t>
            </a:r>
            <a:endParaRPr sz="2100">
              <a:solidFill>
                <a:srgbClr val="666666"/>
              </a:solidFill>
              <a:latin typeface="Calibri"/>
              <a:ea typeface="Calibri"/>
              <a:cs typeface="Calibri"/>
              <a:sym typeface="Calibri"/>
            </a:endParaRPr>
          </a:p>
        </p:txBody>
      </p:sp>
      <p:pic>
        <p:nvPicPr>
          <p:cNvPr id="449" name="Google Shape;449;g10cab4fc2cb_0_65"/>
          <p:cNvPicPr preferRelativeResize="0"/>
          <p:nvPr/>
        </p:nvPicPr>
        <p:blipFill>
          <a:blip r:embed="rId4">
            <a:alphaModFix/>
          </a:blip>
          <a:stretch>
            <a:fillRect/>
          </a:stretch>
        </p:blipFill>
        <p:spPr>
          <a:xfrm>
            <a:off x="6459175" y="2023962"/>
            <a:ext cx="2889124" cy="2116076"/>
          </a:xfrm>
          <a:prstGeom prst="rect">
            <a:avLst/>
          </a:prstGeom>
          <a:noFill/>
          <a:ln>
            <a:noFill/>
          </a:ln>
        </p:spPr>
      </p:pic>
      <p:pic>
        <p:nvPicPr>
          <p:cNvPr id="450" name="Google Shape;450;g10cab4fc2cb_0_65"/>
          <p:cNvPicPr preferRelativeResize="0"/>
          <p:nvPr/>
        </p:nvPicPr>
        <p:blipFill>
          <a:blip r:embed="rId5">
            <a:alphaModFix/>
          </a:blip>
          <a:stretch>
            <a:fillRect/>
          </a:stretch>
        </p:blipFill>
        <p:spPr>
          <a:xfrm>
            <a:off x="9085650" y="4140051"/>
            <a:ext cx="2889124" cy="2014483"/>
          </a:xfrm>
          <a:prstGeom prst="rect">
            <a:avLst/>
          </a:prstGeom>
          <a:noFill/>
          <a:ln>
            <a:noFill/>
          </a:ln>
        </p:spPr>
      </p:pic>
      <p:sp>
        <p:nvSpPr>
          <p:cNvPr id="451" name="Google Shape;451;g10cab4fc2cb_0_65"/>
          <p:cNvSpPr txBox="1"/>
          <p:nvPr/>
        </p:nvSpPr>
        <p:spPr>
          <a:xfrm>
            <a:off x="9606938" y="2601700"/>
            <a:ext cx="2585100" cy="960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fr-FR" sz="2100">
                <a:solidFill>
                  <a:srgbClr val="666666"/>
                </a:solidFill>
                <a:latin typeface="Calibri"/>
                <a:ea typeface="Calibri"/>
                <a:cs typeface="Calibri"/>
                <a:sym typeface="Calibri"/>
              </a:rPr>
              <a:t>Qui est en position ouverte sur ces photos?</a:t>
            </a:r>
            <a:endParaRPr/>
          </a:p>
        </p:txBody>
      </p:sp>
      <p:sp>
        <p:nvSpPr>
          <p:cNvPr id="452" name="Google Shape;452;g10cab4fc2cb_0_65"/>
          <p:cNvSpPr/>
          <p:nvPr/>
        </p:nvSpPr>
        <p:spPr>
          <a:xfrm rot="5400000">
            <a:off x="6907500" y="4204400"/>
            <a:ext cx="1824000" cy="1887000"/>
          </a:xfrm>
          <a:prstGeom prst="leftUpArrow">
            <a:avLst/>
          </a:prstGeom>
          <a:solidFill>
            <a:srgbClr val="38B6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10cab4fc2cb_0_81"/>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10cab4fc2cb_0_81"/>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5</a:t>
            </a:r>
            <a:endParaRPr sz="1200">
              <a:latin typeface="Josefin Sans"/>
              <a:ea typeface="Josefin Sans"/>
              <a:cs typeface="Josefin Sans"/>
              <a:sym typeface="Josefin Sans"/>
            </a:endParaRPr>
          </a:p>
        </p:txBody>
      </p:sp>
      <p:pic>
        <p:nvPicPr>
          <p:cNvPr id="459" name="Google Shape;459;g10cab4fc2cb_0_8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60" name="Google Shape;460;g10cab4fc2cb_0_81"/>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700">
                <a:latin typeface="Short Stack"/>
                <a:ea typeface="Short Stack"/>
                <a:cs typeface="Short Stack"/>
                <a:sym typeface="Short Stack"/>
              </a:rPr>
              <a:t>Brossage</a:t>
            </a:r>
            <a:endParaRPr sz="3700">
              <a:latin typeface="Short Stack"/>
              <a:ea typeface="Short Stack"/>
              <a:cs typeface="Short Stack"/>
              <a:sym typeface="Short Stack"/>
            </a:endParaRPr>
          </a:p>
        </p:txBody>
      </p:sp>
      <p:sp>
        <p:nvSpPr>
          <p:cNvPr id="461" name="Google Shape;461;g10cab4fc2cb_0_81"/>
          <p:cNvSpPr txBox="1"/>
          <p:nvPr/>
        </p:nvSpPr>
        <p:spPr>
          <a:xfrm>
            <a:off x="639000" y="3492000"/>
            <a:ext cx="5254200" cy="29103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481"/>
              </a:spcBef>
              <a:spcAft>
                <a:spcPts val="0"/>
              </a:spcAft>
              <a:buNone/>
            </a:pP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 joueur élite avec deux semelles antidérapante peut être efficace jusqu’à 75-80%</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Un joueur élire qui brosse avec une semelle glissante peut brosser à une efficacité de seulement 15-20%</a:t>
            </a:r>
            <a:endParaRPr sz="2100">
              <a:solidFill>
                <a:srgbClr val="666666"/>
              </a:solidFill>
              <a:latin typeface="Calibri"/>
              <a:ea typeface="Calibri"/>
              <a:cs typeface="Calibri"/>
              <a:sym typeface="Calibri"/>
            </a:endParaRPr>
          </a:p>
        </p:txBody>
      </p:sp>
      <p:sp>
        <p:nvSpPr>
          <p:cNvPr id="462" name="Google Shape;462;g10cab4fc2cb_0_81"/>
          <p:cNvSpPr/>
          <p:nvPr/>
        </p:nvSpPr>
        <p:spPr>
          <a:xfrm>
            <a:off x="133547" y="1665000"/>
            <a:ext cx="3432240" cy="1608120"/>
          </a:xfrm>
          <a:prstGeom prst="cloud">
            <a:avLst/>
          </a:prstGeom>
          <a:solidFill>
            <a:srgbClr val="38B6FF"/>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10cab4fc2cb_0_81"/>
          <p:cNvSpPr txBox="1"/>
          <p:nvPr/>
        </p:nvSpPr>
        <p:spPr>
          <a:xfrm rot="908">
            <a:off x="715201" y="1914963"/>
            <a:ext cx="2271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3000">
                <a:latin typeface="Josefin Sans"/>
                <a:ea typeface="Josefin Sans"/>
                <a:cs typeface="Josefin Sans"/>
                <a:sym typeface="Josefin Sans"/>
              </a:rPr>
              <a:t>Saviez-vous que…</a:t>
            </a:r>
            <a:endParaRPr sz="3000">
              <a:latin typeface="Josefin Sans"/>
              <a:ea typeface="Josefin Sans"/>
              <a:cs typeface="Josefin Sans"/>
              <a:sym typeface="Josefin Sans"/>
            </a:endParaRPr>
          </a:p>
        </p:txBody>
      </p:sp>
      <p:sp>
        <p:nvSpPr>
          <p:cNvPr id="464" name="Google Shape;464;g10cab4fc2cb_0_81"/>
          <p:cNvSpPr txBox="1"/>
          <p:nvPr/>
        </p:nvSpPr>
        <p:spPr>
          <a:xfrm>
            <a:off x="5722350" y="3949200"/>
            <a:ext cx="6121800" cy="20274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481"/>
              </a:spcBef>
              <a:spcAft>
                <a:spcPts val="0"/>
              </a:spcAft>
              <a:buNone/>
            </a:pPr>
            <a:r>
              <a:rPr b="1"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 homme de calibre Olympique peut réchauffer la glace de 1,75 degrés </a:t>
            </a:r>
            <a:r>
              <a:rPr lang="fr-FR" sz="2100">
                <a:solidFill>
                  <a:srgbClr val="666666"/>
                </a:solidFill>
                <a:latin typeface="Calibri"/>
                <a:ea typeface="Calibri"/>
                <a:cs typeface="Calibri"/>
                <a:sym typeface="Calibri"/>
              </a:rPr>
              <a:t>celsius</a:t>
            </a:r>
            <a:endParaRPr sz="2100">
              <a:solidFill>
                <a:srgbClr val="666666"/>
              </a:solidFill>
              <a:latin typeface="Calibri"/>
              <a:ea typeface="Calibri"/>
              <a:cs typeface="Calibri"/>
              <a:sym typeface="Calibri"/>
            </a:endParaRPr>
          </a:p>
          <a:p>
            <a:pPr indent="0" lvl="0" marL="457200" rtl="0" algn="l">
              <a:lnSpc>
                <a:spcPct val="150000"/>
              </a:lnSpc>
              <a:spcBef>
                <a:spcPts val="481"/>
              </a:spcBef>
              <a:spcAft>
                <a:spcPts val="0"/>
              </a:spcAft>
              <a:buNone/>
            </a:pPr>
            <a:r>
              <a:rPr lang="fr-FR" sz="2100">
                <a:solidFill>
                  <a:srgbClr val="666666"/>
                </a:solidFill>
                <a:latin typeface="Calibri"/>
                <a:ea typeface="Calibri"/>
                <a:cs typeface="Calibri"/>
                <a:sym typeface="Calibri"/>
              </a:rPr>
              <a:t>→ Une femme de calibre Olympique peut réchauffer la glace de 0,75 degrés celsius</a:t>
            </a:r>
            <a:endParaRPr sz="2100">
              <a:solidFill>
                <a:srgbClr val="666666"/>
              </a:solidFill>
              <a:latin typeface="Calibri"/>
              <a:ea typeface="Calibri"/>
              <a:cs typeface="Calibri"/>
              <a:sym typeface="Calibri"/>
            </a:endParaRPr>
          </a:p>
        </p:txBody>
      </p:sp>
      <p:sp>
        <p:nvSpPr>
          <p:cNvPr id="465" name="Google Shape;465;g10cab4fc2cb_0_81"/>
          <p:cNvSpPr txBox="1"/>
          <p:nvPr/>
        </p:nvSpPr>
        <p:spPr>
          <a:xfrm>
            <a:off x="0" y="6519325"/>
            <a:ext cx="2944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000">
                <a:solidFill>
                  <a:schemeClr val="dk1"/>
                </a:solidFill>
                <a:latin typeface="Calibri"/>
                <a:ea typeface="Calibri"/>
                <a:cs typeface="Calibri"/>
                <a:sym typeface="Calibri"/>
              </a:rPr>
              <a:t>*Étude de 2010 de l’Université Western d’Ontario</a:t>
            </a:r>
            <a:endParaRPr sz="6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g10cab4fc2cb_0_9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71" name="Google Shape;471;g10cab4fc2cb_0_98"/>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5</a:t>
            </a:r>
            <a:endParaRPr sz="1200">
              <a:latin typeface="Josefin Sans"/>
              <a:ea typeface="Josefin Sans"/>
              <a:cs typeface="Josefin Sans"/>
              <a:sym typeface="Josefin Sans"/>
            </a:endParaRPr>
          </a:p>
        </p:txBody>
      </p:sp>
      <p:sp>
        <p:nvSpPr>
          <p:cNvPr id="472" name="Google Shape;472;g10cab4fc2cb_0_98"/>
          <p:cNvSpPr txBox="1"/>
          <p:nvPr/>
        </p:nvSpPr>
        <p:spPr>
          <a:xfrm>
            <a:off x="430850" y="1928100"/>
            <a:ext cx="11181000" cy="40509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1" sz="1800">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brossage est une partie essentielle au curling</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L’apprentissage d’une bonne technique de base en position ouverte permettra un brossage plus sécuritaire et plus facile pour le jugement de la vitesse des pierres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Étant donné que nous voulons travailler nos muscles de façon le plus égale possible, nous recommandons de changer de côté, tout en changeant la position de vos mains sur la brosse</a:t>
            </a:r>
            <a:endParaRPr sz="2100">
              <a:solidFill>
                <a:srgbClr val="666666"/>
              </a:solidFill>
              <a:latin typeface="Calibri"/>
              <a:ea typeface="Calibri"/>
              <a:cs typeface="Calibri"/>
              <a:sym typeface="Calibri"/>
            </a:endParaRPr>
          </a:p>
          <a:p>
            <a:pPr indent="0" lvl="0" marL="914400" rtl="0" algn="l">
              <a:lnSpc>
                <a:spcPct val="150000"/>
              </a:lnSpc>
              <a:spcBef>
                <a:spcPts val="480"/>
              </a:spcBef>
              <a:spcAft>
                <a:spcPts val="0"/>
              </a:spcAft>
              <a:buNone/>
            </a:pPr>
            <a:r>
              <a:rPr lang="fr-FR" sz="2100">
                <a:solidFill>
                  <a:srgbClr val="666666"/>
                </a:solidFill>
                <a:latin typeface="Calibri"/>
                <a:ea typeface="Calibri"/>
                <a:cs typeface="Calibri"/>
                <a:sym typeface="Calibri"/>
              </a:rPr>
              <a:t>🥌 De cette façon, on évite le risque de blessures de surcharge si l’on brossait toujours du même côté</a:t>
            </a:r>
            <a:endParaRPr b="1" sz="2400">
              <a:solidFill>
                <a:schemeClr val="dk1"/>
              </a:solidFill>
              <a:latin typeface="Calibri"/>
              <a:ea typeface="Calibri"/>
              <a:cs typeface="Calibri"/>
              <a:sym typeface="Calibri"/>
            </a:endParaRPr>
          </a:p>
        </p:txBody>
      </p:sp>
      <p:sp>
        <p:nvSpPr>
          <p:cNvPr id="473" name="Google Shape;473;g10cab4fc2cb_0_98"/>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474" name="Google Shape;474;g10cab4fc2cb_0_98"/>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75" name="Google Shape;475;g10cab4fc2cb_0_98"/>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g10cab4fc2cb_0_107"/>
          <p:cNvPicPr preferRelativeResize="0"/>
          <p:nvPr/>
        </p:nvPicPr>
        <p:blipFill>
          <a:blip r:embed="rId3">
            <a:alphaModFix amt="70000"/>
          </a:blip>
          <a:stretch>
            <a:fillRect/>
          </a:stretch>
        </p:blipFill>
        <p:spPr>
          <a:xfrm>
            <a:off x="-152400" y="-709190"/>
            <a:ext cx="12519501" cy="8405389"/>
          </a:xfrm>
          <a:prstGeom prst="rect">
            <a:avLst/>
          </a:prstGeom>
          <a:noFill/>
          <a:ln>
            <a:noFill/>
          </a:ln>
        </p:spPr>
      </p:pic>
      <p:sp>
        <p:nvSpPr>
          <p:cNvPr id="481" name="Google Shape;481;g10cab4fc2cb_0_107"/>
          <p:cNvSpPr/>
          <p:nvPr/>
        </p:nvSpPr>
        <p:spPr>
          <a:xfrm>
            <a:off x="852600" y="2128800"/>
            <a:ext cx="10486800" cy="26004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10cab4fc2cb_0_107"/>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6 - AXE DE LANCER</a:t>
            </a:r>
            <a:endParaRPr>
              <a:latin typeface="Caveat Brush"/>
              <a:ea typeface="Caveat Brush"/>
              <a:cs typeface="Caveat Brush"/>
              <a:sym typeface="Caveat Brush"/>
            </a:endParaRPr>
          </a:p>
        </p:txBody>
      </p:sp>
      <p:pic>
        <p:nvPicPr>
          <p:cNvPr id="483" name="Google Shape;483;g10cab4fc2cb_0_107"/>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0da257bab0_1_119"/>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g10da257bab0_1_11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12" name="Google Shape;112;g10da257bab0_1_119"/>
          <p:cNvSpPr txBox="1"/>
          <p:nvPr>
            <p:ph type="title"/>
          </p:nvPr>
        </p:nvSpPr>
        <p:spPr>
          <a:xfrm>
            <a:off x="91225" y="339300"/>
            <a:ext cx="3432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Objectifs</a:t>
            </a:r>
            <a:endParaRPr sz="4700">
              <a:latin typeface="Short Stack"/>
              <a:ea typeface="Short Stack"/>
              <a:cs typeface="Short Stack"/>
              <a:sym typeface="Short Stack"/>
            </a:endParaRPr>
          </a:p>
        </p:txBody>
      </p:sp>
      <p:sp>
        <p:nvSpPr>
          <p:cNvPr id="113" name="Google Shape;113;g10da257bab0_1_119"/>
          <p:cNvSpPr txBox="1"/>
          <p:nvPr/>
        </p:nvSpPr>
        <p:spPr>
          <a:xfrm>
            <a:off x="382800" y="2123925"/>
            <a:ext cx="11298900" cy="38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Objectifs du programme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45720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Apprentissage des technique de base du curling</a:t>
            </a:r>
            <a:endParaRPr sz="2100">
              <a:solidFill>
                <a:srgbClr val="666666"/>
              </a:solidFill>
              <a:latin typeface="Calibri"/>
              <a:ea typeface="Calibri"/>
              <a:cs typeface="Calibri"/>
              <a:sym typeface="Calibri"/>
            </a:endParaRPr>
          </a:p>
          <a:p>
            <a:pPr indent="45720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Offrir une expérience positive</a:t>
            </a:r>
            <a:endParaRPr sz="2100">
              <a:solidFill>
                <a:srgbClr val="666666"/>
              </a:solidFill>
              <a:latin typeface="Calibri"/>
              <a:ea typeface="Calibri"/>
              <a:cs typeface="Calibri"/>
              <a:sym typeface="Calibri"/>
            </a:endParaRPr>
          </a:p>
          <a:p>
            <a:pPr indent="45720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Offrir un environnement sécuritaire et encadré par des moniteurs</a:t>
            </a:r>
            <a:endParaRPr sz="2100">
              <a:solidFill>
                <a:srgbClr val="666666"/>
              </a:solidFill>
              <a:latin typeface="Calibri"/>
              <a:ea typeface="Calibri"/>
              <a:cs typeface="Calibri"/>
              <a:sym typeface="Calibri"/>
            </a:endParaRPr>
          </a:p>
          <a:p>
            <a:pPr indent="45720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Offrir des séances de développement au niveau récréatif</a:t>
            </a:r>
            <a:endParaRPr sz="2100">
              <a:solidFill>
                <a:srgbClr val="666666"/>
              </a:solidFill>
              <a:latin typeface="Calibri"/>
              <a:ea typeface="Calibri"/>
              <a:cs typeface="Calibri"/>
              <a:sym typeface="Calibri"/>
            </a:endParaRPr>
          </a:p>
          <a:p>
            <a:pPr indent="45720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Permettre à tous les participants de viser un niveau de jeu intermédiaire à la fin du niveau 4</a:t>
            </a:r>
            <a:endParaRPr sz="2100">
              <a:solidFill>
                <a:srgbClr val="666666"/>
              </a:solidFill>
              <a:latin typeface="Calibri"/>
              <a:ea typeface="Calibri"/>
              <a:cs typeface="Calibri"/>
              <a:sym typeface="Calibri"/>
            </a:endParaRPr>
          </a:p>
        </p:txBody>
      </p:sp>
      <p:sp>
        <p:nvSpPr>
          <p:cNvPr id="114" name="Google Shape;114;g10da257bab0_1_11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10cab4fc2cb_0_115"/>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10cab4fc2cb_0_115"/>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6</a:t>
            </a:r>
            <a:endParaRPr sz="1200">
              <a:latin typeface="Josefin Sans"/>
              <a:ea typeface="Josefin Sans"/>
              <a:cs typeface="Josefin Sans"/>
              <a:sym typeface="Josefin Sans"/>
            </a:endParaRPr>
          </a:p>
        </p:txBody>
      </p:sp>
      <p:pic>
        <p:nvPicPr>
          <p:cNvPr id="490" name="Google Shape;490;g10cab4fc2cb_0_11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91" name="Google Shape;491;g10cab4fc2cb_0_115"/>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Axe de lancer</a:t>
            </a:r>
            <a:endParaRPr sz="3900">
              <a:latin typeface="Short Stack"/>
              <a:ea typeface="Short Stack"/>
              <a:cs typeface="Short Stack"/>
              <a:sym typeface="Short Stack"/>
            </a:endParaRPr>
          </a:p>
        </p:txBody>
      </p:sp>
      <p:sp>
        <p:nvSpPr>
          <p:cNvPr id="492" name="Google Shape;492;g10cab4fc2cb_0_115"/>
          <p:cNvSpPr txBox="1"/>
          <p:nvPr/>
        </p:nvSpPr>
        <p:spPr>
          <a:xfrm>
            <a:off x="304800" y="2346250"/>
            <a:ext cx="7120800" cy="3539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fr-FR" sz="2500">
                <a:solidFill>
                  <a:srgbClr val="666666"/>
                </a:solidFill>
                <a:latin typeface="Calibri"/>
                <a:ea typeface="Calibri"/>
                <a:cs typeface="Calibri"/>
                <a:sym typeface="Calibri"/>
              </a:rPr>
              <a:t>Étapes pour une glissade réussie </a:t>
            </a:r>
            <a:r>
              <a:rPr b="1" lang="fr-FR" sz="2500">
                <a:solidFill>
                  <a:srgbClr val="666666"/>
                </a:solidFill>
                <a:latin typeface="Calibri"/>
                <a:ea typeface="Calibri"/>
                <a:cs typeface="Calibri"/>
                <a:sym typeface="Calibri"/>
              </a:rPr>
              <a:t>:</a:t>
            </a:r>
            <a:endParaRPr b="1" sz="2500">
              <a:solidFill>
                <a:srgbClr val="666666"/>
              </a:solidFill>
              <a:latin typeface="Calibri"/>
              <a:ea typeface="Calibri"/>
              <a:cs typeface="Calibri"/>
              <a:sym typeface="Calibri"/>
            </a:endParaRPr>
          </a:p>
          <a:p>
            <a:pPr indent="0" lvl="0" marL="0" rtl="0" algn="l">
              <a:lnSpc>
                <a:spcPct val="80000"/>
              </a:lnSpc>
              <a:spcBef>
                <a:spcPts val="0"/>
              </a:spcBef>
              <a:spcAft>
                <a:spcPts val="0"/>
              </a:spcAft>
              <a:buNone/>
            </a:pPr>
            <a:r>
              <a:t/>
            </a:r>
            <a:endParaRPr b="1" sz="2100">
              <a:solidFill>
                <a:srgbClr val="666666"/>
              </a:solidFill>
              <a:latin typeface="Calibri"/>
              <a:ea typeface="Calibri"/>
              <a:cs typeface="Calibri"/>
              <a:sym typeface="Calibri"/>
            </a:endParaRPr>
          </a:p>
          <a:p>
            <a:pPr indent="-361950" lvl="0" marL="914400" rtl="0" algn="l">
              <a:lnSpc>
                <a:spcPct val="150000"/>
              </a:lnSpc>
              <a:spcBef>
                <a:spcPts val="481"/>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Position dans le bloc de départ</a:t>
            </a:r>
            <a:endParaRPr sz="2100">
              <a:solidFill>
                <a:srgbClr val="666666"/>
              </a:solidFill>
              <a:latin typeface="Calibri"/>
              <a:ea typeface="Calibri"/>
              <a:cs typeface="Calibri"/>
              <a:sym typeface="Calibri"/>
            </a:endParaRPr>
          </a:p>
          <a:p>
            <a:pPr indent="-361950" lvl="0" marL="9144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L’élan arrière</a:t>
            </a:r>
            <a:endParaRPr sz="2100">
              <a:solidFill>
                <a:srgbClr val="666666"/>
              </a:solidFill>
              <a:latin typeface="Calibri"/>
              <a:ea typeface="Calibri"/>
              <a:cs typeface="Calibri"/>
              <a:sym typeface="Calibri"/>
            </a:endParaRPr>
          </a:p>
          <a:p>
            <a:pPr indent="-361950" lvl="0" marL="9144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Le transfert de poids et l’élan avant</a:t>
            </a:r>
            <a:endParaRPr sz="2100">
              <a:solidFill>
                <a:srgbClr val="666666"/>
              </a:solidFill>
              <a:latin typeface="Calibri"/>
              <a:ea typeface="Calibri"/>
              <a:cs typeface="Calibri"/>
              <a:sym typeface="Calibri"/>
            </a:endParaRPr>
          </a:p>
          <a:p>
            <a:pPr indent="-361950" lvl="0" marL="9144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La poussée du bloc de départ</a:t>
            </a:r>
            <a:endParaRPr sz="2100">
              <a:solidFill>
                <a:srgbClr val="666666"/>
              </a:solidFill>
              <a:latin typeface="Calibri"/>
              <a:ea typeface="Calibri"/>
              <a:cs typeface="Calibri"/>
              <a:sym typeface="Calibri"/>
            </a:endParaRPr>
          </a:p>
          <a:p>
            <a:pPr indent="-361950" lvl="0" marL="9144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La position de la glissade</a:t>
            </a:r>
            <a:endParaRPr sz="2100">
              <a:solidFill>
                <a:srgbClr val="666666"/>
              </a:solidFill>
              <a:latin typeface="Calibri"/>
              <a:ea typeface="Calibri"/>
              <a:cs typeface="Calibri"/>
              <a:sym typeface="Calibri"/>
            </a:endParaRPr>
          </a:p>
          <a:p>
            <a:pPr indent="-361950" lvl="0" marL="914400" rtl="0" algn="l">
              <a:lnSpc>
                <a:spcPct val="150000"/>
              </a:lnSpc>
              <a:spcBef>
                <a:spcPts val="0"/>
              </a:spcBef>
              <a:spcAft>
                <a:spcPts val="0"/>
              </a:spcAft>
              <a:buClr>
                <a:srgbClr val="666666"/>
              </a:buClr>
              <a:buSzPts val="2100"/>
              <a:buFont typeface="Calibri"/>
              <a:buAutoNum type="arabicPeriod"/>
            </a:pPr>
            <a:r>
              <a:rPr lang="fr-FR" sz="2100">
                <a:solidFill>
                  <a:srgbClr val="666666"/>
                </a:solidFill>
                <a:latin typeface="Calibri"/>
                <a:ea typeface="Calibri"/>
                <a:cs typeface="Calibri"/>
                <a:sym typeface="Calibri"/>
              </a:rPr>
              <a:t>Le lâcher</a:t>
            </a:r>
            <a:endParaRPr sz="2100">
              <a:solidFill>
                <a:srgbClr val="666666"/>
              </a:solidFill>
              <a:latin typeface="Calibri"/>
              <a:ea typeface="Calibri"/>
              <a:cs typeface="Calibri"/>
              <a:sym typeface="Calibri"/>
            </a:endParaRPr>
          </a:p>
        </p:txBody>
      </p:sp>
      <p:pic>
        <p:nvPicPr>
          <p:cNvPr id="493" name="Google Shape;493;g10cab4fc2cb_0_115"/>
          <p:cNvPicPr preferRelativeResize="0"/>
          <p:nvPr/>
        </p:nvPicPr>
        <p:blipFill>
          <a:blip r:embed="rId4">
            <a:alphaModFix/>
          </a:blip>
          <a:stretch>
            <a:fillRect/>
          </a:stretch>
        </p:blipFill>
        <p:spPr>
          <a:xfrm>
            <a:off x="5842175" y="2080500"/>
            <a:ext cx="5708700" cy="3804900"/>
          </a:xfrm>
          <a:prstGeom prst="round2DiagRect">
            <a:avLst>
              <a:gd fmla="val 16667" name="adj1"/>
              <a:gd fmla="val 0" name="adj2"/>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g10cab4fc2cb_0_12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499" name="Google Shape;499;g10cab4fc2cb_0_125"/>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6</a:t>
            </a:r>
            <a:endParaRPr sz="1200">
              <a:latin typeface="Josefin Sans"/>
              <a:ea typeface="Josefin Sans"/>
              <a:cs typeface="Josefin Sans"/>
              <a:sym typeface="Josefin Sans"/>
            </a:endParaRPr>
          </a:p>
        </p:txBody>
      </p:sp>
      <p:sp>
        <p:nvSpPr>
          <p:cNvPr id="500" name="Google Shape;500;g10cab4fc2cb_0_125"/>
          <p:cNvSpPr txBox="1"/>
          <p:nvPr/>
        </p:nvSpPr>
        <p:spPr>
          <a:xfrm>
            <a:off x="430850" y="1548775"/>
            <a:ext cx="11181000" cy="4563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1" sz="1800">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L’axe de lancer est crucial pour la réussite d’une pierre.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N’oubliez pas que tout débute avec notre position dans le bloc de départ.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Une fois que votre corps est aligné avec la cible, on doit tenter de garder cette position lors de tout le processus de transfert de poids.</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b="1" lang="fr-FR" sz="2100">
                <a:solidFill>
                  <a:srgbClr val="666666"/>
                </a:solidFill>
                <a:latin typeface="Calibri"/>
                <a:ea typeface="Calibri"/>
                <a:cs typeface="Calibri"/>
                <a:sym typeface="Calibri"/>
              </a:rPr>
              <a:t>ATTENTION :</a:t>
            </a:r>
            <a:endParaRPr b="1"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 corps ne devrait pas faire de mouvement de rotation, garder un axe “AVANT-ARRIÈRE”.</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Ne pas reculer le pied glisseur trop loin lors de l’élan arrière.</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 pied glisseur devrait se trouver sous notre centre de gravité (nombril) lors de la glissade.</a:t>
            </a:r>
            <a:endParaRPr b="1" sz="2100">
              <a:solidFill>
                <a:srgbClr val="666666"/>
              </a:solidFill>
              <a:latin typeface="Calibri"/>
              <a:ea typeface="Calibri"/>
              <a:cs typeface="Calibri"/>
              <a:sym typeface="Calibri"/>
            </a:endParaRPr>
          </a:p>
        </p:txBody>
      </p:sp>
      <p:sp>
        <p:nvSpPr>
          <p:cNvPr id="501" name="Google Shape;501;g10cab4fc2cb_0_125"/>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502" name="Google Shape;502;g10cab4fc2cb_0_125"/>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503" name="Google Shape;503;g10cab4fc2cb_0_125"/>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g10cab4fc2cb_0_134"/>
          <p:cNvPicPr preferRelativeResize="0"/>
          <p:nvPr/>
        </p:nvPicPr>
        <p:blipFill>
          <a:blip r:embed="rId3">
            <a:alphaModFix amt="70000"/>
          </a:blip>
          <a:stretch>
            <a:fillRect/>
          </a:stretch>
        </p:blipFill>
        <p:spPr>
          <a:xfrm>
            <a:off x="-116125" y="-74400"/>
            <a:ext cx="12424300" cy="8280851"/>
          </a:xfrm>
          <a:prstGeom prst="rect">
            <a:avLst/>
          </a:prstGeom>
          <a:noFill/>
          <a:ln>
            <a:noFill/>
          </a:ln>
        </p:spPr>
      </p:pic>
      <p:sp>
        <p:nvSpPr>
          <p:cNvPr id="509" name="Google Shape;509;g10cab4fc2cb_0_134"/>
          <p:cNvSpPr/>
          <p:nvPr/>
        </p:nvSpPr>
        <p:spPr>
          <a:xfrm>
            <a:off x="852600" y="2128800"/>
            <a:ext cx="10486800" cy="26004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10cab4fc2cb_0_134"/>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7 - TYPES DE LANCER</a:t>
            </a:r>
            <a:endParaRPr>
              <a:latin typeface="Caveat Brush"/>
              <a:ea typeface="Caveat Brush"/>
              <a:cs typeface="Caveat Brush"/>
              <a:sym typeface="Caveat Brush"/>
            </a:endParaRPr>
          </a:p>
        </p:txBody>
      </p:sp>
      <p:pic>
        <p:nvPicPr>
          <p:cNvPr id="511" name="Google Shape;511;g10cab4fc2cb_0_134"/>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10cab4fc2cb_0_142"/>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10cab4fc2cb_0_14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7</a:t>
            </a:r>
            <a:endParaRPr sz="1200">
              <a:latin typeface="Josefin Sans"/>
              <a:ea typeface="Josefin Sans"/>
              <a:cs typeface="Josefin Sans"/>
              <a:sym typeface="Josefin Sans"/>
            </a:endParaRPr>
          </a:p>
        </p:txBody>
      </p:sp>
      <p:pic>
        <p:nvPicPr>
          <p:cNvPr id="518" name="Google Shape;518;g10cab4fc2cb_0_14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519" name="Google Shape;519;g10cab4fc2cb_0_142"/>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Types de lancer</a:t>
            </a:r>
            <a:endParaRPr sz="3900">
              <a:latin typeface="Short Stack"/>
              <a:ea typeface="Short Stack"/>
              <a:cs typeface="Short Stack"/>
              <a:sym typeface="Short Stack"/>
            </a:endParaRPr>
          </a:p>
        </p:txBody>
      </p:sp>
      <p:sp>
        <p:nvSpPr>
          <p:cNvPr id="520" name="Google Shape;520;g10cab4fc2cb_0_142"/>
          <p:cNvSpPr txBox="1"/>
          <p:nvPr/>
        </p:nvSpPr>
        <p:spPr>
          <a:xfrm>
            <a:off x="288300" y="1977250"/>
            <a:ext cx="10493700" cy="4223700"/>
          </a:xfrm>
          <a:prstGeom prst="rect">
            <a:avLst/>
          </a:prstGeom>
          <a:noFill/>
          <a:ln>
            <a:noFill/>
          </a:ln>
        </p:spPr>
        <p:txBody>
          <a:bodyPr anchorCtr="0" anchor="t" bIns="45700" lIns="91425" spcFirstLastPara="1" rIns="91425" wrap="square" tIns="45700">
            <a:noAutofit/>
          </a:bodyPr>
          <a:lstStyle/>
          <a:p>
            <a:pPr indent="-387350" lvl="0" marL="457200" rtl="0" algn="l">
              <a:lnSpc>
                <a:spcPct val="115000"/>
              </a:lnSpc>
              <a:spcBef>
                <a:spcPts val="0"/>
              </a:spcBef>
              <a:spcAft>
                <a:spcPts val="0"/>
              </a:spcAft>
              <a:buClr>
                <a:srgbClr val="666666"/>
              </a:buClr>
              <a:buSzPts val="2500"/>
              <a:buFont typeface="Calibri"/>
              <a:buAutoNum type="arabicPeriod"/>
            </a:pPr>
            <a:r>
              <a:rPr b="1" lang="fr-FR" sz="2500">
                <a:solidFill>
                  <a:srgbClr val="666666"/>
                </a:solidFill>
                <a:latin typeface="Calibri"/>
                <a:ea typeface="Calibri"/>
                <a:cs typeface="Calibri"/>
                <a:sym typeface="Calibri"/>
              </a:rPr>
              <a:t>Garde</a:t>
            </a:r>
            <a:endParaRPr b="1" sz="25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Pierre qui s’immobilise entre la ligne et la maison</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Sert à protéger une ou plusieurs pierres dans la maison</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387350" lvl="0" marL="457200" rtl="0" algn="l">
              <a:lnSpc>
                <a:spcPct val="115000"/>
              </a:lnSpc>
              <a:spcBef>
                <a:spcPts val="0"/>
              </a:spcBef>
              <a:spcAft>
                <a:spcPts val="0"/>
              </a:spcAft>
              <a:buClr>
                <a:srgbClr val="666666"/>
              </a:buClr>
              <a:buSzPts val="2500"/>
              <a:buFont typeface="Calibri"/>
              <a:buAutoNum type="arabicPeriod"/>
            </a:pPr>
            <a:r>
              <a:rPr b="1" lang="fr-FR" sz="2500">
                <a:solidFill>
                  <a:srgbClr val="666666"/>
                </a:solidFill>
                <a:latin typeface="Calibri"/>
                <a:ea typeface="Calibri"/>
                <a:cs typeface="Calibri"/>
                <a:sym typeface="Calibri"/>
              </a:rPr>
              <a:t>Placement</a:t>
            </a:r>
            <a:endParaRPr b="1" sz="25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Pierre qui s’immobilise dans la maison</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Toute pierre qui touche à la maison peut compter comme un point</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387350" lvl="0" marL="457200" rtl="0" algn="l">
              <a:lnSpc>
                <a:spcPct val="115000"/>
              </a:lnSpc>
              <a:spcBef>
                <a:spcPts val="0"/>
              </a:spcBef>
              <a:spcAft>
                <a:spcPts val="0"/>
              </a:spcAft>
              <a:buClr>
                <a:srgbClr val="666666"/>
              </a:buClr>
              <a:buSzPts val="2500"/>
              <a:buFont typeface="Calibri"/>
              <a:buAutoNum type="arabicPeriod"/>
            </a:pPr>
            <a:r>
              <a:rPr b="1" lang="fr-FR" sz="2500">
                <a:solidFill>
                  <a:srgbClr val="666666"/>
                </a:solidFill>
                <a:latin typeface="Calibri"/>
                <a:ea typeface="Calibri"/>
                <a:cs typeface="Calibri"/>
                <a:sym typeface="Calibri"/>
              </a:rPr>
              <a:t>Sortie</a:t>
            </a:r>
            <a:endParaRPr b="1" sz="2500">
              <a:solidFill>
                <a:srgbClr val="666666"/>
              </a:solidFill>
              <a:latin typeface="Calibri"/>
              <a:ea typeface="Calibri"/>
              <a:cs typeface="Calibri"/>
              <a:sym typeface="Calibri"/>
            </a:endParaRPr>
          </a:p>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Action de retirer une pierre adverse de la zone de jeu en la frappant avec une autre pierre</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80000"/>
              </a:lnSpc>
              <a:spcBef>
                <a:spcPts val="0"/>
              </a:spcBef>
              <a:spcAft>
                <a:spcPts val="0"/>
              </a:spcAft>
              <a:buNone/>
            </a:pPr>
            <a:r>
              <a:t/>
            </a:r>
            <a:endParaRPr sz="2100">
              <a:solidFill>
                <a:srgbClr val="666666"/>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10cab4fc2cb_0_151"/>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10cab4fc2cb_0_151"/>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7</a:t>
            </a:r>
            <a:endParaRPr sz="1200">
              <a:latin typeface="Josefin Sans"/>
              <a:ea typeface="Josefin Sans"/>
              <a:cs typeface="Josefin Sans"/>
              <a:sym typeface="Josefin Sans"/>
            </a:endParaRPr>
          </a:p>
        </p:txBody>
      </p:sp>
      <p:pic>
        <p:nvPicPr>
          <p:cNvPr id="527" name="Google Shape;527;g10cab4fc2cb_0_15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528" name="Google Shape;528;g10cab4fc2cb_0_151"/>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L’aire de jeu en zones</a:t>
            </a:r>
            <a:endParaRPr sz="3900">
              <a:latin typeface="Short Stack"/>
              <a:ea typeface="Short Stack"/>
              <a:cs typeface="Short Stack"/>
              <a:sym typeface="Short Stack"/>
            </a:endParaRPr>
          </a:p>
        </p:txBody>
      </p:sp>
      <p:grpSp>
        <p:nvGrpSpPr>
          <p:cNvPr id="529" name="Google Shape;529;g10cab4fc2cb_0_151"/>
          <p:cNvGrpSpPr/>
          <p:nvPr/>
        </p:nvGrpSpPr>
        <p:grpSpPr>
          <a:xfrm>
            <a:off x="87600" y="1626850"/>
            <a:ext cx="8433687" cy="5154473"/>
            <a:chOff x="1755474" y="0"/>
            <a:chExt cx="10436440" cy="6858000"/>
          </a:xfrm>
        </p:grpSpPr>
        <p:sp>
          <p:nvSpPr>
            <p:cNvPr id="530" name="Google Shape;530;g10cab4fc2cb_0_151"/>
            <p:cNvSpPr txBox="1"/>
            <p:nvPr/>
          </p:nvSpPr>
          <p:spPr>
            <a:xfrm rot="-5400000">
              <a:off x="1154574" y="2819049"/>
              <a:ext cx="157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Hog Line</a:t>
              </a:r>
              <a:endParaRPr sz="1800">
                <a:solidFill>
                  <a:srgbClr val="000000"/>
                </a:solidFill>
                <a:latin typeface="Calibri"/>
                <a:ea typeface="Calibri"/>
                <a:cs typeface="Calibri"/>
                <a:sym typeface="Calibri"/>
              </a:endParaRPr>
            </a:p>
          </p:txBody>
        </p:sp>
        <p:grpSp>
          <p:nvGrpSpPr>
            <p:cNvPr id="531" name="Google Shape;531;g10cab4fc2cb_0_151"/>
            <p:cNvGrpSpPr/>
            <p:nvPr/>
          </p:nvGrpSpPr>
          <p:grpSpPr>
            <a:xfrm>
              <a:off x="2185771" y="0"/>
              <a:ext cx="10006143" cy="6858000"/>
              <a:chOff x="2185771" y="0"/>
              <a:chExt cx="10006143" cy="6858000"/>
            </a:xfrm>
          </p:grpSpPr>
          <p:sp>
            <p:nvSpPr>
              <p:cNvPr id="532" name="Google Shape;532;g10cab4fc2cb_0_151"/>
              <p:cNvSpPr txBox="1"/>
              <p:nvPr/>
            </p:nvSpPr>
            <p:spPr>
              <a:xfrm rot="-5400000">
                <a:off x="11283252" y="2780485"/>
                <a:ext cx="1278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Board</a:t>
                </a:r>
                <a:endParaRPr sz="1800">
                  <a:solidFill>
                    <a:srgbClr val="000000"/>
                  </a:solidFill>
                  <a:latin typeface="Calibri"/>
                  <a:ea typeface="Calibri"/>
                  <a:cs typeface="Calibri"/>
                  <a:sym typeface="Calibri"/>
                </a:endParaRPr>
              </a:p>
            </p:txBody>
          </p:sp>
          <p:grpSp>
            <p:nvGrpSpPr>
              <p:cNvPr id="533" name="Google Shape;533;g10cab4fc2cb_0_151"/>
              <p:cNvGrpSpPr/>
              <p:nvPr/>
            </p:nvGrpSpPr>
            <p:grpSpPr>
              <a:xfrm>
                <a:off x="2185771" y="0"/>
                <a:ext cx="10006143" cy="6858000"/>
                <a:chOff x="2185771" y="0"/>
                <a:chExt cx="10006143" cy="6858000"/>
              </a:xfrm>
            </p:grpSpPr>
            <p:pic>
              <p:nvPicPr>
                <p:cNvPr id="534" name="Google Shape;534;g10cab4fc2cb_0_151"/>
                <p:cNvPicPr preferRelativeResize="0"/>
                <p:nvPr/>
              </p:nvPicPr>
              <p:blipFill rotWithShape="1">
                <a:blip r:embed="rId4">
                  <a:alphaModFix/>
                </a:blip>
                <a:srcRect b="0" l="0" r="0" t="0"/>
                <a:stretch/>
              </p:blipFill>
              <p:spPr>
                <a:xfrm rot="5400000">
                  <a:off x="4195941" y="-680277"/>
                  <a:ext cx="3918126" cy="7938466"/>
                </a:xfrm>
                <a:prstGeom prst="rect">
                  <a:avLst/>
                </a:prstGeom>
                <a:noFill/>
                <a:ln>
                  <a:noFill/>
                </a:ln>
              </p:spPr>
            </p:pic>
            <p:sp>
              <p:nvSpPr>
                <p:cNvPr id="535" name="Google Shape;535;g10cab4fc2cb_0_151"/>
                <p:cNvSpPr/>
                <p:nvPr/>
              </p:nvSpPr>
              <p:spPr>
                <a:xfrm>
                  <a:off x="11653114" y="0"/>
                  <a:ext cx="538800" cy="6858000"/>
                </a:xfrm>
                <a:prstGeom prst="rect">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36" name="Google Shape;536;g10cab4fc2cb_0_151"/>
                <p:cNvSpPr txBox="1"/>
                <p:nvPr/>
              </p:nvSpPr>
              <p:spPr>
                <a:xfrm>
                  <a:off x="3074560" y="877461"/>
                  <a:ext cx="1097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Zone 1</a:t>
                  </a:r>
                  <a:endParaRPr sz="1800">
                    <a:solidFill>
                      <a:srgbClr val="000000"/>
                    </a:solidFill>
                    <a:latin typeface="Calibri"/>
                    <a:ea typeface="Calibri"/>
                    <a:cs typeface="Calibri"/>
                    <a:sym typeface="Calibri"/>
                  </a:endParaRPr>
                </a:p>
              </p:txBody>
            </p:sp>
            <p:sp>
              <p:nvSpPr>
                <p:cNvPr id="537" name="Google Shape;537;g10cab4fc2cb_0_151"/>
                <p:cNvSpPr txBox="1"/>
                <p:nvPr/>
              </p:nvSpPr>
              <p:spPr>
                <a:xfrm>
                  <a:off x="5537160" y="876730"/>
                  <a:ext cx="1236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Zone 2</a:t>
                  </a:r>
                  <a:endParaRPr sz="1800">
                    <a:solidFill>
                      <a:srgbClr val="000000"/>
                    </a:solidFill>
                    <a:latin typeface="Calibri"/>
                    <a:ea typeface="Calibri"/>
                    <a:cs typeface="Calibri"/>
                    <a:sym typeface="Calibri"/>
                  </a:endParaRPr>
                </a:p>
              </p:txBody>
            </p:sp>
            <p:sp>
              <p:nvSpPr>
                <p:cNvPr id="538" name="Google Shape;538;g10cab4fc2cb_0_151"/>
                <p:cNvSpPr txBox="1"/>
                <p:nvPr/>
              </p:nvSpPr>
              <p:spPr>
                <a:xfrm>
                  <a:off x="7286318" y="882916"/>
                  <a:ext cx="1044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Zone 3</a:t>
                  </a:r>
                  <a:endParaRPr sz="1800">
                    <a:solidFill>
                      <a:srgbClr val="000000"/>
                    </a:solidFill>
                    <a:latin typeface="Calibri"/>
                    <a:ea typeface="Calibri"/>
                    <a:cs typeface="Calibri"/>
                    <a:sym typeface="Calibri"/>
                  </a:endParaRPr>
                </a:p>
              </p:txBody>
            </p:sp>
            <p:sp>
              <p:nvSpPr>
                <p:cNvPr id="539" name="Google Shape;539;g10cab4fc2cb_0_151"/>
                <p:cNvSpPr txBox="1"/>
                <p:nvPr/>
              </p:nvSpPr>
              <p:spPr>
                <a:xfrm>
                  <a:off x="8705300" y="882916"/>
                  <a:ext cx="1097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Zone 4</a:t>
                  </a:r>
                  <a:endParaRPr sz="1800">
                    <a:solidFill>
                      <a:srgbClr val="000000"/>
                    </a:solidFill>
                    <a:latin typeface="Calibri"/>
                    <a:ea typeface="Calibri"/>
                    <a:cs typeface="Calibri"/>
                    <a:sym typeface="Calibri"/>
                  </a:endParaRPr>
                </a:p>
              </p:txBody>
            </p:sp>
            <p:sp>
              <p:nvSpPr>
                <p:cNvPr id="540" name="Google Shape;540;g10cab4fc2cb_0_151"/>
                <p:cNvSpPr txBox="1"/>
                <p:nvPr/>
              </p:nvSpPr>
              <p:spPr>
                <a:xfrm>
                  <a:off x="10365955" y="876730"/>
                  <a:ext cx="1097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000000"/>
                      </a:solidFill>
                      <a:latin typeface="Calibri"/>
                      <a:ea typeface="Calibri"/>
                      <a:cs typeface="Calibri"/>
                      <a:sym typeface="Calibri"/>
                    </a:rPr>
                    <a:t>Zone 5</a:t>
                  </a:r>
                  <a:endParaRPr sz="1800">
                    <a:solidFill>
                      <a:srgbClr val="000000"/>
                    </a:solidFill>
                    <a:latin typeface="Calibri"/>
                    <a:ea typeface="Calibri"/>
                    <a:cs typeface="Calibri"/>
                    <a:sym typeface="Calibri"/>
                  </a:endParaRPr>
                </a:p>
              </p:txBody>
            </p:sp>
            <p:cxnSp>
              <p:nvCxnSpPr>
                <p:cNvPr id="541" name="Google Shape;541;g10cab4fc2cb_0_151"/>
                <p:cNvCxnSpPr/>
                <p:nvPr/>
              </p:nvCxnSpPr>
              <p:spPr>
                <a:xfrm>
                  <a:off x="4828032" y="1053098"/>
                  <a:ext cx="0" cy="4471800"/>
                </a:xfrm>
                <a:prstGeom prst="straightConnector1">
                  <a:avLst/>
                </a:prstGeom>
                <a:noFill/>
                <a:ln cap="flat" cmpd="sng" w="28575">
                  <a:solidFill>
                    <a:srgbClr val="4A7DBA"/>
                  </a:solidFill>
                  <a:prstDash val="dash"/>
                  <a:round/>
                  <a:headEnd len="sm" w="sm" type="none"/>
                  <a:tailEnd len="sm" w="sm" type="none"/>
                </a:ln>
              </p:spPr>
            </p:cxnSp>
            <p:cxnSp>
              <p:nvCxnSpPr>
                <p:cNvPr id="542" name="Google Shape;542;g10cab4fc2cb_0_151"/>
                <p:cNvCxnSpPr/>
                <p:nvPr/>
              </p:nvCxnSpPr>
              <p:spPr>
                <a:xfrm>
                  <a:off x="7087209" y="1053098"/>
                  <a:ext cx="0" cy="4471800"/>
                </a:xfrm>
                <a:prstGeom prst="straightConnector1">
                  <a:avLst/>
                </a:prstGeom>
                <a:noFill/>
                <a:ln cap="flat" cmpd="sng" w="28575">
                  <a:solidFill>
                    <a:srgbClr val="4A7DBA"/>
                  </a:solidFill>
                  <a:prstDash val="dash"/>
                  <a:round/>
                  <a:headEnd len="sm" w="sm" type="none"/>
                  <a:tailEnd len="sm" w="sm" type="none"/>
                </a:ln>
              </p:spPr>
            </p:cxnSp>
            <p:cxnSp>
              <p:nvCxnSpPr>
                <p:cNvPr id="543" name="Google Shape;543;g10cab4fc2cb_0_151"/>
                <p:cNvCxnSpPr/>
                <p:nvPr/>
              </p:nvCxnSpPr>
              <p:spPr>
                <a:xfrm>
                  <a:off x="8519770" y="1054311"/>
                  <a:ext cx="0" cy="4471800"/>
                </a:xfrm>
                <a:prstGeom prst="straightConnector1">
                  <a:avLst/>
                </a:prstGeom>
                <a:noFill/>
                <a:ln cap="flat" cmpd="sng" w="28575">
                  <a:solidFill>
                    <a:srgbClr val="4A7DBA"/>
                  </a:solidFill>
                  <a:prstDash val="dash"/>
                  <a:round/>
                  <a:headEnd len="sm" w="sm" type="none"/>
                  <a:tailEnd len="sm" w="sm" type="none"/>
                </a:ln>
              </p:spPr>
            </p:cxnSp>
            <p:cxnSp>
              <p:nvCxnSpPr>
                <p:cNvPr id="544" name="Google Shape;544;g10cab4fc2cb_0_151"/>
                <p:cNvCxnSpPr/>
                <p:nvPr/>
              </p:nvCxnSpPr>
              <p:spPr>
                <a:xfrm>
                  <a:off x="9930384" y="1053099"/>
                  <a:ext cx="0" cy="4471800"/>
                </a:xfrm>
                <a:prstGeom prst="straightConnector1">
                  <a:avLst/>
                </a:prstGeom>
                <a:noFill/>
                <a:ln cap="flat" cmpd="sng" w="28575">
                  <a:solidFill>
                    <a:srgbClr val="4A7DBA"/>
                  </a:solidFill>
                  <a:prstDash val="dash"/>
                  <a:round/>
                  <a:headEnd len="sm" w="sm" type="none"/>
                  <a:tailEnd len="sm" w="sm" type="none"/>
                </a:ln>
              </p:spPr>
            </p:cxnSp>
          </p:grpSp>
        </p:grpSp>
      </p:grpSp>
      <p:pic>
        <p:nvPicPr>
          <p:cNvPr id="545" name="Google Shape;545;g10cab4fc2cb_0_151"/>
          <p:cNvPicPr preferRelativeResize="0"/>
          <p:nvPr/>
        </p:nvPicPr>
        <p:blipFill>
          <a:blip r:embed="rId5">
            <a:alphaModFix/>
          </a:blip>
          <a:stretch>
            <a:fillRect/>
          </a:stretch>
        </p:blipFill>
        <p:spPr>
          <a:xfrm rot="-5400000">
            <a:off x="6966823" y="3820017"/>
            <a:ext cx="990125" cy="6198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10cab4fc2cb_0_177"/>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10cab4fc2cb_0_177"/>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7</a:t>
            </a:r>
            <a:endParaRPr sz="1200">
              <a:latin typeface="Josefin Sans"/>
              <a:ea typeface="Josefin Sans"/>
              <a:cs typeface="Josefin Sans"/>
              <a:sym typeface="Josefin Sans"/>
            </a:endParaRPr>
          </a:p>
        </p:txBody>
      </p:sp>
      <p:pic>
        <p:nvPicPr>
          <p:cNvPr id="552" name="Google Shape;552;g10cab4fc2cb_0_17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553" name="Google Shape;553;g10cab4fc2cb_0_177"/>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Communication</a:t>
            </a:r>
            <a:endParaRPr sz="3900">
              <a:latin typeface="Short Stack"/>
              <a:ea typeface="Short Stack"/>
              <a:cs typeface="Short Stack"/>
              <a:sym typeface="Short Stack"/>
            </a:endParaRPr>
          </a:p>
        </p:txBody>
      </p:sp>
      <p:sp>
        <p:nvSpPr>
          <p:cNvPr id="554" name="Google Shape;554;g10cab4fc2cb_0_177"/>
          <p:cNvSpPr txBox="1"/>
          <p:nvPr/>
        </p:nvSpPr>
        <p:spPr>
          <a:xfrm>
            <a:off x="288300" y="1977250"/>
            <a:ext cx="7337400" cy="4584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fr-FR" sz="2500">
                <a:solidFill>
                  <a:srgbClr val="666666"/>
                </a:solidFill>
                <a:latin typeface="Calibri"/>
                <a:ea typeface="Calibri"/>
                <a:cs typeface="Calibri"/>
                <a:sym typeface="Calibri"/>
              </a:rPr>
              <a:t>Éléments clés pour une communication de base réussie :</a:t>
            </a:r>
            <a:endParaRPr b="1" sz="25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Constante</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Claire pour tous les joueurs de l’équipe</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Positive et constructive</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Rapide et efficace (afin de respecter le temps de jeu)</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Avant, pendant et après le lancer</a:t>
            </a:r>
            <a:endParaRPr sz="2100">
              <a:solidFill>
                <a:srgbClr val="666666"/>
              </a:solidFill>
              <a:latin typeface="Calibri"/>
              <a:ea typeface="Calibri"/>
              <a:cs typeface="Calibri"/>
              <a:sym typeface="Calibri"/>
            </a:endParaRPr>
          </a:p>
          <a:p>
            <a:pPr indent="0" lvl="0" marL="457200" rtl="0" algn="l">
              <a:lnSpc>
                <a:spcPct val="150000"/>
              </a:lnSpc>
              <a:spcBef>
                <a:spcPts val="0"/>
              </a:spcBef>
              <a:spcAft>
                <a:spcPts val="0"/>
              </a:spcAft>
              <a:buNone/>
            </a:pPr>
            <a:r>
              <a:rPr lang="fr-FR" sz="2100">
                <a:solidFill>
                  <a:srgbClr val="666666"/>
                </a:solidFill>
                <a:latin typeface="Calibri"/>
                <a:ea typeface="Calibri"/>
                <a:cs typeface="Calibri"/>
                <a:sym typeface="Calibri"/>
              </a:rPr>
              <a:t>→ Varie selon différents facteurs conditions de jeu, vitesse de la glace, stratégie, etc.</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id="555" name="Google Shape;555;g10cab4fc2cb_0_177"/>
          <p:cNvPicPr preferRelativeResize="0"/>
          <p:nvPr/>
        </p:nvPicPr>
        <p:blipFill>
          <a:blip r:embed="rId4">
            <a:alphaModFix/>
          </a:blip>
          <a:stretch>
            <a:fillRect/>
          </a:stretch>
        </p:blipFill>
        <p:spPr>
          <a:xfrm>
            <a:off x="7437150" y="2128927"/>
            <a:ext cx="3600600" cy="2600100"/>
          </a:xfrm>
          <a:prstGeom prst="snipRoundRect">
            <a:avLst>
              <a:gd fmla="val 16667" name="adj1"/>
              <a:gd fmla="val 16667" name="adj2"/>
            </a:avLst>
          </a:prstGeom>
          <a:noFill/>
          <a:ln>
            <a:noFill/>
          </a:ln>
        </p:spPr>
      </p:pic>
      <p:sp>
        <p:nvSpPr>
          <p:cNvPr id="556" name="Google Shape;556;g10cab4fc2cb_0_177"/>
          <p:cNvSpPr txBox="1"/>
          <p:nvPr/>
        </p:nvSpPr>
        <p:spPr>
          <a:xfrm>
            <a:off x="7625700" y="5505050"/>
            <a:ext cx="1008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g10cab4fc2cb_0_18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562" name="Google Shape;562;g10cab4fc2cb_0_186"/>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7</a:t>
            </a:r>
            <a:endParaRPr sz="1200">
              <a:latin typeface="Josefin Sans"/>
              <a:ea typeface="Josefin Sans"/>
              <a:cs typeface="Josefin Sans"/>
              <a:sym typeface="Josefin Sans"/>
            </a:endParaRPr>
          </a:p>
        </p:txBody>
      </p:sp>
      <p:sp>
        <p:nvSpPr>
          <p:cNvPr id="563" name="Google Shape;563;g10cab4fc2cb_0_186"/>
          <p:cNvSpPr txBox="1"/>
          <p:nvPr/>
        </p:nvSpPr>
        <p:spPr>
          <a:xfrm>
            <a:off x="430850" y="1929775"/>
            <a:ext cx="11181000" cy="4563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t/>
            </a:r>
            <a:endParaRPr b="1" sz="1800">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On retrouve trois types de lancers de base au curling. Afin de bien développer sa technique, il est important de maîtriser cette base.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Vous devrez ajuster votre poussée du bloc de départ en fonction du lancer demandé.</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Comme dans la vie de tous les jours, la COMMUNICATION jouera un rôle clé dans la pratique de votre sport.</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t/>
            </a:r>
            <a:endParaRPr b="1" sz="2100">
              <a:solidFill>
                <a:srgbClr val="666666"/>
              </a:solidFill>
              <a:latin typeface="Calibri"/>
              <a:ea typeface="Calibri"/>
              <a:cs typeface="Calibri"/>
              <a:sym typeface="Calibri"/>
            </a:endParaRPr>
          </a:p>
          <a:p>
            <a:pPr indent="0" lvl="0" marL="0" rtl="0" algn="ctr">
              <a:lnSpc>
                <a:spcPct val="150000"/>
              </a:lnSpc>
              <a:spcBef>
                <a:spcPts val="480"/>
              </a:spcBef>
              <a:spcAft>
                <a:spcPts val="0"/>
              </a:spcAft>
              <a:buNone/>
            </a:pPr>
            <a:r>
              <a:rPr b="1" lang="fr-FR" sz="2500">
                <a:solidFill>
                  <a:srgbClr val="666666"/>
                </a:solidFill>
                <a:latin typeface="Calibri"/>
                <a:ea typeface="Calibri"/>
                <a:cs typeface="Calibri"/>
                <a:sym typeface="Calibri"/>
              </a:rPr>
              <a:t>Pratique = Amélioration = Confiance = Constance</a:t>
            </a:r>
            <a:endParaRPr b="1" sz="2500">
              <a:solidFill>
                <a:srgbClr val="666666"/>
              </a:solidFill>
              <a:latin typeface="Calibri"/>
              <a:ea typeface="Calibri"/>
              <a:cs typeface="Calibri"/>
              <a:sym typeface="Calibri"/>
            </a:endParaRPr>
          </a:p>
        </p:txBody>
      </p:sp>
      <p:sp>
        <p:nvSpPr>
          <p:cNvPr id="564" name="Google Shape;564;g10cab4fc2cb_0_186"/>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565" name="Google Shape;565;g10cab4fc2cb_0_18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566" name="Google Shape;566;g10cab4fc2cb_0_18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g10cab4fc2cb_0_195"/>
          <p:cNvPicPr preferRelativeResize="0"/>
          <p:nvPr/>
        </p:nvPicPr>
        <p:blipFill>
          <a:blip r:embed="rId3">
            <a:alphaModFix amt="70000"/>
          </a:blip>
          <a:stretch>
            <a:fillRect/>
          </a:stretch>
        </p:blipFill>
        <p:spPr>
          <a:xfrm>
            <a:off x="-249675" y="-79450"/>
            <a:ext cx="12756198" cy="8477125"/>
          </a:xfrm>
          <a:prstGeom prst="rect">
            <a:avLst/>
          </a:prstGeom>
          <a:noFill/>
          <a:ln>
            <a:noFill/>
          </a:ln>
        </p:spPr>
      </p:pic>
      <p:sp>
        <p:nvSpPr>
          <p:cNvPr id="572" name="Google Shape;572;g10cab4fc2cb_0_195"/>
          <p:cNvSpPr/>
          <p:nvPr/>
        </p:nvSpPr>
        <p:spPr>
          <a:xfrm>
            <a:off x="852600" y="2128800"/>
            <a:ext cx="10486800" cy="26004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10cab4fc2cb_0_195"/>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8 - STRATÉGIE</a:t>
            </a:r>
            <a:endParaRPr>
              <a:latin typeface="Caveat Brush"/>
              <a:ea typeface="Caveat Brush"/>
              <a:cs typeface="Caveat Brush"/>
              <a:sym typeface="Caveat Brush"/>
            </a:endParaRPr>
          </a:p>
        </p:txBody>
      </p:sp>
      <p:pic>
        <p:nvPicPr>
          <p:cNvPr id="574" name="Google Shape;574;g10cab4fc2cb_0_195"/>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10cab4fc2cb_0_203"/>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10cab4fc2cb_0_203"/>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8</a:t>
            </a:r>
            <a:endParaRPr sz="1200">
              <a:solidFill>
                <a:schemeClr val="dk1"/>
              </a:solidFill>
              <a:latin typeface="Josefin Sans"/>
              <a:ea typeface="Josefin Sans"/>
              <a:cs typeface="Josefin Sans"/>
              <a:sym typeface="Josefin Sans"/>
            </a:endParaRPr>
          </a:p>
        </p:txBody>
      </p:sp>
      <p:pic>
        <p:nvPicPr>
          <p:cNvPr id="581" name="Google Shape;581;g10cab4fc2cb_0_20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582" name="Google Shape;582;g10cab4fc2cb_0_203"/>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Stratégie - Définitions</a:t>
            </a:r>
            <a:endParaRPr sz="3900">
              <a:latin typeface="Short Stack"/>
              <a:ea typeface="Short Stack"/>
              <a:cs typeface="Short Stack"/>
              <a:sym typeface="Short Stack"/>
            </a:endParaRPr>
          </a:p>
        </p:txBody>
      </p:sp>
      <p:sp>
        <p:nvSpPr>
          <p:cNvPr id="583" name="Google Shape;583;g10cab4fc2cb_0_203"/>
          <p:cNvSpPr txBox="1"/>
          <p:nvPr/>
        </p:nvSpPr>
        <p:spPr>
          <a:xfrm>
            <a:off x="288300" y="1824850"/>
            <a:ext cx="11511300" cy="488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Définitions : </a:t>
            </a:r>
            <a:endParaRPr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Stratégie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La stratégie est un plan qui mène à un objectif. </a:t>
            </a:r>
            <a:endParaRPr sz="2100">
              <a:solidFill>
                <a:srgbClr val="666666"/>
              </a:solidFill>
              <a:latin typeface="Calibri"/>
              <a:ea typeface="Calibri"/>
              <a:cs typeface="Calibri"/>
              <a:sym typeface="Calibri"/>
            </a:endParaRPr>
          </a:p>
          <a:p>
            <a:pPr indent="0" lvl="0" marL="91440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Avoir un plan stratégique pour la partie et un plan stratégique de bout (exemple : au premier bout le plan est de faire un bout nul pour observer la glace et garde l’avantage du marteau au deuxième bout).</a:t>
            </a:r>
            <a:endParaRPr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Tactique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Les moyens nécessaires pour exécuter le plan.</a:t>
            </a:r>
            <a:endParaRPr sz="2100">
              <a:solidFill>
                <a:srgbClr val="666666"/>
              </a:solidFill>
              <a:latin typeface="Calibri"/>
              <a:ea typeface="Calibri"/>
              <a:cs typeface="Calibri"/>
              <a:sym typeface="Calibri"/>
            </a:endParaRPr>
          </a:p>
          <a:p>
            <a:pPr indent="457200" lvl="0" marL="45720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Exemple : Le choix des lancers utilisés, le positionnement des pierres, etc. </a:t>
            </a:r>
            <a:endParaRPr sz="2100">
              <a:solidFill>
                <a:srgbClr val="666666"/>
              </a:solidFill>
              <a:latin typeface="Calibri"/>
              <a:ea typeface="Calibri"/>
              <a:cs typeface="Calibri"/>
              <a:sym typeface="Calibri"/>
            </a:endParaRPr>
          </a:p>
          <a:p>
            <a:pPr indent="0" lvl="0" marL="0" rtl="0" algn="l">
              <a:lnSpc>
                <a:spcPct val="90000"/>
              </a:lnSpc>
              <a:spcBef>
                <a:spcPts val="210"/>
              </a:spcBef>
              <a:spcAft>
                <a:spcPts val="0"/>
              </a:spcAft>
              <a:buClr>
                <a:schemeClr val="dk1"/>
              </a:buClr>
              <a:buSzPts val="1050"/>
              <a:buFont typeface="Arial"/>
              <a:buNone/>
            </a:pPr>
            <a:r>
              <a:t/>
            </a:r>
            <a:endParaRPr sz="2100">
              <a:solidFill>
                <a:srgbClr val="666666"/>
              </a:solidFill>
              <a:latin typeface="Calibri"/>
              <a:ea typeface="Calibri"/>
              <a:cs typeface="Calibri"/>
              <a:sym typeface="Calibri"/>
            </a:endParaRPr>
          </a:p>
          <a:p>
            <a:pPr indent="0" lvl="0" marL="0" rtl="0" algn="l">
              <a:lnSpc>
                <a:spcPct val="90000"/>
              </a:lnSpc>
              <a:spcBef>
                <a:spcPts val="480"/>
              </a:spcBef>
              <a:spcAft>
                <a:spcPts val="0"/>
              </a:spcAft>
              <a:buClr>
                <a:schemeClr val="dk1"/>
              </a:buClr>
              <a:buSzPts val="2400"/>
              <a:buFont typeface="Arial"/>
              <a:buNone/>
            </a:pPr>
            <a:r>
              <a:rPr lang="fr-FR" sz="1600">
                <a:solidFill>
                  <a:schemeClr val="dk1"/>
                </a:solidFill>
                <a:latin typeface="Calibri"/>
                <a:ea typeface="Calibri"/>
                <a:cs typeface="Calibri"/>
                <a:sym typeface="Calibri"/>
              </a:rPr>
              <a:t>*Il est important que les tactiques soient alignées avec la stratégie</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10cab4fc2cb_0_212"/>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10cab4fc2cb_0_21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8</a:t>
            </a:r>
            <a:endParaRPr sz="1200">
              <a:latin typeface="Josefin Sans"/>
              <a:ea typeface="Josefin Sans"/>
              <a:cs typeface="Josefin Sans"/>
              <a:sym typeface="Josefin Sans"/>
            </a:endParaRPr>
          </a:p>
        </p:txBody>
      </p:sp>
      <p:pic>
        <p:nvPicPr>
          <p:cNvPr id="590" name="Google Shape;590;g10cab4fc2cb_0_21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591" name="Google Shape;591;g10cab4fc2cb_0_212"/>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600">
                <a:latin typeface="Short Stack"/>
                <a:ea typeface="Short Stack"/>
                <a:cs typeface="Short Stack"/>
                <a:sym typeface="Short Stack"/>
              </a:rPr>
              <a:t>Stratégie - Facteurs </a:t>
            </a:r>
            <a:r>
              <a:rPr lang="fr-FR" sz="3600">
                <a:latin typeface="Short Stack"/>
                <a:ea typeface="Short Stack"/>
                <a:cs typeface="Short Stack"/>
                <a:sym typeface="Short Stack"/>
              </a:rPr>
              <a:t>influents</a:t>
            </a:r>
            <a:endParaRPr sz="3600">
              <a:latin typeface="Short Stack"/>
              <a:ea typeface="Short Stack"/>
              <a:cs typeface="Short Stack"/>
              <a:sym typeface="Short Stack"/>
            </a:endParaRPr>
          </a:p>
        </p:txBody>
      </p:sp>
      <p:sp>
        <p:nvSpPr>
          <p:cNvPr id="592" name="Google Shape;592;g10cab4fc2cb_0_212"/>
          <p:cNvSpPr txBox="1"/>
          <p:nvPr/>
        </p:nvSpPr>
        <p:spPr>
          <a:xfrm>
            <a:off x="288300" y="1672450"/>
            <a:ext cx="11511300" cy="4887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fr-FR" sz="2500">
                <a:solidFill>
                  <a:srgbClr val="666666"/>
                </a:solidFill>
                <a:latin typeface="Calibri"/>
                <a:ea typeface="Calibri"/>
                <a:cs typeface="Calibri"/>
                <a:sym typeface="Calibri"/>
              </a:rPr>
              <a:t>Facteurs pouvant influencer nos choix stratégiques</a:t>
            </a:r>
            <a:r>
              <a:rPr b="1" lang="fr-FR" sz="2500">
                <a:solidFill>
                  <a:srgbClr val="666666"/>
                </a:solidFill>
                <a:latin typeface="Calibri"/>
                <a:ea typeface="Calibri"/>
                <a:cs typeface="Calibri"/>
                <a:sym typeface="Calibri"/>
              </a:rPr>
              <a:t> : </a:t>
            </a:r>
            <a:endParaRPr sz="25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Avons-nous le marteau ou non?</a:t>
            </a:r>
            <a:endParaRPr sz="21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Sommes-nous en début, milieu ou fin de partie?</a:t>
            </a:r>
            <a:endParaRPr sz="21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Quel joueur lance?</a:t>
            </a:r>
            <a:endParaRPr sz="21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Quelles sont les forces et les faiblesses de notre équipe, de nos adversaires?</a:t>
            </a:r>
            <a:endParaRPr sz="21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Quel est le pointage actuel?</a:t>
            </a:r>
            <a:endParaRPr sz="21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Quel est notre objectif (prendre 2, bout nul, laissez 1…)?</a:t>
            </a:r>
            <a:endParaRPr sz="21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Combien de bouts restent-ils à jouer?</a:t>
            </a:r>
            <a:endParaRPr sz="2100">
              <a:solidFill>
                <a:srgbClr val="666666"/>
              </a:solidFill>
              <a:latin typeface="Calibri"/>
              <a:ea typeface="Calibri"/>
              <a:cs typeface="Calibri"/>
              <a:sym typeface="Calibri"/>
            </a:endParaRPr>
          </a:p>
          <a:p>
            <a:pPr indent="0" lvl="0" marL="342900" rtl="0" algn="l">
              <a:lnSpc>
                <a:spcPct val="150000"/>
              </a:lnSpc>
              <a:spcBef>
                <a:spcPts val="480"/>
              </a:spcBef>
              <a:spcAft>
                <a:spcPts val="0"/>
              </a:spcAft>
              <a:buNone/>
            </a:pPr>
            <a:r>
              <a:rPr lang="fr-FR" sz="2100">
                <a:solidFill>
                  <a:srgbClr val="666666"/>
                </a:solidFill>
                <a:latin typeface="Calibri"/>
                <a:ea typeface="Calibri"/>
                <a:cs typeface="Calibri"/>
                <a:sym typeface="Calibri"/>
              </a:rPr>
              <a:t> → Quelles sont les conditions de jeu actuelles?</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0da257bab0_1_129"/>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 name="Google Shape;120;g10da257bab0_1_12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21" name="Google Shape;121;g10da257bab0_1_129"/>
          <p:cNvSpPr txBox="1"/>
          <p:nvPr>
            <p:ph type="title"/>
          </p:nvPr>
        </p:nvSpPr>
        <p:spPr>
          <a:xfrm>
            <a:off x="91225" y="339300"/>
            <a:ext cx="8556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Thèmes</a:t>
            </a:r>
            <a:endParaRPr sz="4700">
              <a:latin typeface="Short Stack"/>
              <a:ea typeface="Short Stack"/>
              <a:cs typeface="Short Stack"/>
              <a:sym typeface="Short Stack"/>
            </a:endParaRPr>
          </a:p>
        </p:txBody>
      </p:sp>
      <p:sp>
        <p:nvSpPr>
          <p:cNvPr id="122" name="Google Shape;122;g10da257bab0_1_129"/>
          <p:cNvSpPr txBox="1"/>
          <p:nvPr/>
        </p:nvSpPr>
        <p:spPr>
          <a:xfrm>
            <a:off x="368625" y="1665000"/>
            <a:ext cx="7373100" cy="554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thèmes abordés lors du niveau 1</a:t>
            </a:r>
            <a:r>
              <a:rPr b="1" lang="fr-FR" sz="2500">
                <a:solidFill>
                  <a:srgbClr val="666666"/>
                </a:solidFill>
                <a:latin typeface="Calibri"/>
                <a:ea typeface="Calibri"/>
                <a:cs typeface="Calibri"/>
                <a:sym typeface="Calibri"/>
              </a:rPr>
              <a:t>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5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La sécurité, les composantes de l’aire de jeu</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L’éthique, l’orientation du jeu</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La position de la glissade</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La position dans le bloc de départ</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Les étapes du lancer</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La prise de la pierre</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Le lâcher</a:t>
            </a:r>
            <a:endParaRPr sz="21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L’axe de lancer</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sp>
        <p:nvSpPr>
          <p:cNvPr id="123" name="Google Shape;123;g10da257bab0_1_129"/>
          <p:cNvSpPr txBox="1"/>
          <p:nvPr/>
        </p:nvSpPr>
        <p:spPr>
          <a:xfrm>
            <a:off x="6617950" y="2810775"/>
            <a:ext cx="5235900" cy="2932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fr-FR" sz="2100">
                <a:solidFill>
                  <a:srgbClr val="666666"/>
                </a:solidFill>
                <a:latin typeface="Calibri"/>
                <a:ea typeface="Calibri"/>
                <a:cs typeface="Calibri"/>
                <a:sym typeface="Calibri"/>
              </a:rPr>
              <a:t>→</a:t>
            </a:r>
            <a:r>
              <a:rPr lang="fr-FR" sz="2100">
                <a:solidFill>
                  <a:srgbClr val="666666"/>
                </a:solidFill>
                <a:latin typeface="Calibri"/>
                <a:ea typeface="Calibri"/>
                <a:cs typeface="Calibri"/>
                <a:sym typeface="Calibri"/>
              </a:rPr>
              <a:t>  Le brossage en position ouverte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L’introduction du jugement de la vitesse des pierres</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Les notions de base de la stratégie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L’introduction du rôle de chaque joueur/communication</a:t>
            </a:r>
            <a:endParaRPr>
              <a:latin typeface="Calibri"/>
              <a:ea typeface="Calibri"/>
              <a:cs typeface="Calibri"/>
              <a:sym typeface="Calibri"/>
            </a:endParaRPr>
          </a:p>
        </p:txBody>
      </p:sp>
      <p:sp>
        <p:nvSpPr>
          <p:cNvPr id="124" name="Google Shape;124;g10da257bab0_1_12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10cab4fc2cb_0_220"/>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10cab4fc2cb_0_220"/>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8</a:t>
            </a:r>
            <a:endParaRPr sz="1200">
              <a:latin typeface="Josefin Sans"/>
              <a:ea typeface="Josefin Sans"/>
              <a:cs typeface="Josefin Sans"/>
              <a:sym typeface="Josefin Sans"/>
            </a:endParaRPr>
          </a:p>
        </p:txBody>
      </p:sp>
      <p:pic>
        <p:nvPicPr>
          <p:cNvPr id="599" name="Google Shape;599;g10cab4fc2cb_0_22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00" name="Google Shape;600;g10cab4fc2cb_0_220"/>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Stratégie</a:t>
            </a:r>
            <a:endParaRPr sz="3900">
              <a:latin typeface="Short Stack"/>
              <a:ea typeface="Short Stack"/>
              <a:cs typeface="Short Stack"/>
              <a:sym typeface="Short Stack"/>
            </a:endParaRPr>
          </a:p>
        </p:txBody>
      </p:sp>
      <p:sp>
        <p:nvSpPr>
          <p:cNvPr id="601" name="Google Shape;601;g10cab4fc2cb_0_220"/>
          <p:cNvSpPr txBox="1"/>
          <p:nvPr/>
        </p:nvSpPr>
        <p:spPr>
          <a:xfrm>
            <a:off x="288300" y="1672450"/>
            <a:ext cx="4368900" cy="535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fr-FR" sz="2500">
                <a:solidFill>
                  <a:srgbClr val="666666"/>
                </a:solidFill>
                <a:latin typeface="Calibri"/>
                <a:ea typeface="Calibri"/>
                <a:cs typeface="Calibri"/>
                <a:sym typeface="Calibri"/>
              </a:rPr>
              <a:t>La stratégie de base à adopter :</a:t>
            </a:r>
            <a:endParaRPr sz="25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sp>
        <p:nvSpPr>
          <p:cNvPr id="602" name="Google Shape;602;g10cab4fc2cb_0_220"/>
          <p:cNvSpPr txBox="1"/>
          <p:nvPr/>
        </p:nvSpPr>
        <p:spPr>
          <a:xfrm>
            <a:off x="899800" y="2363825"/>
            <a:ext cx="4007700" cy="2824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fr-FR" sz="2100" u="sng">
                <a:solidFill>
                  <a:srgbClr val="666666"/>
                </a:solidFill>
                <a:latin typeface="Calibri"/>
                <a:ea typeface="Calibri"/>
                <a:cs typeface="Calibri"/>
                <a:sym typeface="Calibri"/>
              </a:rPr>
              <a:t>Avec le marteau</a:t>
            </a:r>
            <a:endParaRPr b="1" sz="2100" u="sng">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Avantage de la dernière pierre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Contrôle des côtés de la maison et garde de coin</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But = Prendre 2 points ou plus</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03" name="Google Shape;603;g10cab4fc2cb_0_220"/>
          <p:cNvSpPr txBox="1"/>
          <p:nvPr/>
        </p:nvSpPr>
        <p:spPr>
          <a:xfrm>
            <a:off x="7289250" y="2363825"/>
            <a:ext cx="4007700" cy="2824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fr-FR" sz="2100" u="sng">
                <a:solidFill>
                  <a:srgbClr val="666666"/>
                </a:solidFill>
                <a:latin typeface="Calibri"/>
                <a:ea typeface="Calibri"/>
                <a:cs typeface="Calibri"/>
                <a:sym typeface="Calibri"/>
              </a:rPr>
              <a:t>Sans le marteau</a:t>
            </a:r>
            <a:endParaRPr b="1" sz="2100" u="sng">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Première pierre du bout</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Contrôle du centre de la maison et garde de centre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But = Concéder 1 point ou voler</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cxnSp>
        <p:nvCxnSpPr>
          <p:cNvPr id="604" name="Google Shape;604;g10cab4fc2cb_0_220"/>
          <p:cNvCxnSpPr/>
          <p:nvPr/>
        </p:nvCxnSpPr>
        <p:spPr>
          <a:xfrm>
            <a:off x="5653425" y="2073725"/>
            <a:ext cx="27600" cy="3004200"/>
          </a:xfrm>
          <a:prstGeom prst="straightConnector1">
            <a:avLst/>
          </a:prstGeom>
          <a:noFill/>
          <a:ln cap="flat" cmpd="sng" w="19050">
            <a:solidFill>
              <a:schemeClr val="dk1"/>
            </a:solidFill>
            <a:prstDash val="solid"/>
            <a:round/>
            <a:headEnd len="med" w="med" type="none"/>
            <a:tailEnd len="med" w="med" type="none"/>
          </a:ln>
        </p:spPr>
      </p:cxnSp>
      <p:sp>
        <p:nvSpPr>
          <p:cNvPr id="605" name="Google Shape;605;g10cab4fc2cb_0_220"/>
          <p:cNvSpPr txBox="1"/>
          <p:nvPr/>
        </p:nvSpPr>
        <p:spPr>
          <a:xfrm>
            <a:off x="2421975" y="5486650"/>
            <a:ext cx="64905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480"/>
              </a:spcBef>
              <a:spcAft>
                <a:spcPts val="0"/>
              </a:spcAft>
              <a:buNone/>
            </a:pPr>
            <a:r>
              <a:rPr b="1" lang="fr-FR" sz="2400">
                <a:solidFill>
                  <a:srgbClr val="666666"/>
                </a:solidFill>
                <a:latin typeface="Calibri"/>
                <a:ea typeface="Calibri"/>
                <a:cs typeface="Calibri"/>
                <a:sym typeface="Calibri"/>
              </a:rPr>
              <a:t>Il est important que tous les joueurs connaissent la stratégie à chaque bout!</a:t>
            </a:r>
            <a:endParaRPr>
              <a:solidFill>
                <a:srgbClr val="666666"/>
              </a:solidFill>
            </a:endParaRPr>
          </a:p>
        </p:txBody>
      </p:sp>
      <p:sp>
        <p:nvSpPr>
          <p:cNvPr id="606" name="Google Shape;606;g10cab4fc2cb_0_220"/>
          <p:cNvSpPr txBox="1"/>
          <p:nvPr/>
        </p:nvSpPr>
        <p:spPr>
          <a:xfrm>
            <a:off x="137975" y="5624038"/>
            <a:ext cx="1070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g10cab4fc2cb_0_23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12" name="Google Shape;612;g10cab4fc2cb_0_234"/>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8</a:t>
            </a:r>
            <a:endParaRPr sz="1200">
              <a:latin typeface="Josefin Sans"/>
              <a:ea typeface="Josefin Sans"/>
              <a:cs typeface="Josefin Sans"/>
              <a:sym typeface="Josefin Sans"/>
            </a:endParaRPr>
          </a:p>
        </p:txBody>
      </p:sp>
      <p:sp>
        <p:nvSpPr>
          <p:cNvPr id="613" name="Google Shape;613;g10cab4fc2cb_0_234"/>
          <p:cNvSpPr txBox="1"/>
          <p:nvPr/>
        </p:nvSpPr>
        <p:spPr>
          <a:xfrm>
            <a:off x="430850" y="2082175"/>
            <a:ext cx="11181000" cy="4130400"/>
          </a:xfrm>
          <a:prstGeom prst="rect">
            <a:avLst/>
          </a:prstGeom>
          <a:noFill/>
          <a:ln>
            <a:noFill/>
          </a:ln>
        </p:spPr>
        <p:txBody>
          <a:bodyPr anchorCtr="0" anchor="t" bIns="45700" lIns="91425" spcFirstLastPara="1" rIns="91425" wrap="square" tIns="45700">
            <a:noAutofit/>
          </a:bodyPr>
          <a:lstStyle/>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Tout comme les différents éléments techniques, on doit apprendre et maîtriser la stratégie de </a:t>
            </a:r>
            <a:r>
              <a:rPr lang="fr-FR" sz="2100">
                <a:solidFill>
                  <a:srgbClr val="666666"/>
                </a:solidFill>
                <a:latin typeface="Calibri"/>
                <a:ea typeface="Calibri"/>
                <a:cs typeface="Calibri"/>
                <a:sym typeface="Calibri"/>
              </a:rPr>
              <a:t>base. </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La pratique du curling sera beaucoup plus agréable et enlevante si l’on comprend la stratégie à exécuter.</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 curling est un peu comme les échecs : on doit penser à son prochain coup et à celui de l’adversaire.</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Plusieurs facteurs viendront influencer nos choix mais ce qui est le plus important, ce sera de le communiquer avec nos coéquipiers.</a:t>
            </a:r>
            <a:endParaRPr b="1"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t/>
            </a:r>
            <a:endParaRPr b="1" sz="2100">
              <a:solidFill>
                <a:srgbClr val="666666"/>
              </a:solidFill>
              <a:latin typeface="Calibri"/>
              <a:ea typeface="Calibri"/>
              <a:cs typeface="Calibri"/>
              <a:sym typeface="Calibri"/>
            </a:endParaRPr>
          </a:p>
        </p:txBody>
      </p:sp>
      <p:sp>
        <p:nvSpPr>
          <p:cNvPr id="614" name="Google Shape;614;g10cab4fc2cb_0_234"/>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615" name="Google Shape;615;g10cab4fc2cb_0_23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616" name="Google Shape;616;g10cab4fc2cb_0_23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g10cab4fc2cb_0_243"/>
          <p:cNvPicPr preferRelativeResize="0"/>
          <p:nvPr/>
        </p:nvPicPr>
        <p:blipFill>
          <a:blip r:embed="rId3">
            <a:alphaModFix amt="70000"/>
          </a:blip>
          <a:stretch>
            <a:fillRect/>
          </a:stretch>
        </p:blipFill>
        <p:spPr>
          <a:xfrm>
            <a:off x="-158875" y="-786325"/>
            <a:ext cx="12474102" cy="8314024"/>
          </a:xfrm>
          <a:prstGeom prst="rect">
            <a:avLst/>
          </a:prstGeom>
          <a:noFill/>
          <a:ln>
            <a:noFill/>
          </a:ln>
        </p:spPr>
      </p:pic>
      <p:sp>
        <p:nvSpPr>
          <p:cNvPr id="622" name="Google Shape;622;g10cab4fc2cb_0_243"/>
          <p:cNvSpPr/>
          <p:nvPr/>
        </p:nvSpPr>
        <p:spPr>
          <a:xfrm>
            <a:off x="852600" y="2128800"/>
            <a:ext cx="10486800" cy="26004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10cab4fc2cb_0_243"/>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9 - RÔLE DES JOUEURS</a:t>
            </a:r>
            <a:endParaRPr>
              <a:latin typeface="Caveat Brush"/>
              <a:ea typeface="Caveat Brush"/>
              <a:cs typeface="Caveat Brush"/>
              <a:sym typeface="Caveat Brush"/>
            </a:endParaRPr>
          </a:p>
        </p:txBody>
      </p:sp>
      <p:pic>
        <p:nvPicPr>
          <p:cNvPr id="624" name="Google Shape;624;g10cab4fc2cb_0_243"/>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10cab4fc2cb_0_250"/>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10cab4fc2cb_0_250"/>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9</a:t>
            </a:r>
            <a:endParaRPr sz="1200">
              <a:solidFill>
                <a:schemeClr val="dk1"/>
              </a:solidFill>
              <a:latin typeface="Josefin Sans"/>
              <a:ea typeface="Josefin Sans"/>
              <a:cs typeface="Josefin Sans"/>
              <a:sym typeface="Josefin Sans"/>
            </a:endParaRPr>
          </a:p>
        </p:txBody>
      </p:sp>
      <p:pic>
        <p:nvPicPr>
          <p:cNvPr id="631" name="Google Shape;631;g10cab4fc2cb_0_25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32" name="Google Shape;632;g10cab4fc2cb_0_250"/>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Rôles des joueurs - Premier</a:t>
            </a:r>
            <a:endParaRPr sz="3900">
              <a:latin typeface="Short Stack"/>
              <a:ea typeface="Short Stack"/>
              <a:cs typeface="Short Stack"/>
              <a:sym typeface="Short Stack"/>
            </a:endParaRPr>
          </a:p>
        </p:txBody>
      </p:sp>
      <p:sp>
        <p:nvSpPr>
          <p:cNvPr id="633" name="Google Shape;633;g10cab4fc2cb_0_250"/>
          <p:cNvSpPr txBox="1"/>
          <p:nvPr/>
        </p:nvSpPr>
        <p:spPr>
          <a:xfrm>
            <a:off x="288300" y="1977250"/>
            <a:ext cx="11511300" cy="4403700"/>
          </a:xfrm>
          <a:prstGeom prst="rect">
            <a:avLst/>
          </a:prstGeom>
          <a:noFill/>
          <a:ln>
            <a:noFill/>
          </a:ln>
        </p:spPr>
        <p:txBody>
          <a:bodyPr anchorCtr="0" anchor="t" bIns="45700" lIns="91425" spcFirstLastPara="1" rIns="91425" wrap="square" tIns="45700">
            <a:noAutofit/>
          </a:bodyPr>
          <a:lstStyle/>
          <a:p>
            <a:pPr indent="0" lvl="0" marL="0" rtl="0" algn="l">
              <a:spcBef>
                <a:spcPts val="520"/>
              </a:spcBef>
              <a:spcAft>
                <a:spcPts val="0"/>
              </a:spcAft>
              <a:buNone/>
            </a:pPr>
            <a:r>
              <a:rPr b="1" lang="fr-FR" sz="2500">
                <a:solidFill>
                  <a:srgbClr val="666666"/>
                </a:solidFill>
                <a:latin typeface="Calibri"/>
                <a:ea typeface="Calibri"/>
                <a:cs typeface="Calibri"/>
                <a:sym typeface="Calibri"/>
              </a:rPr>
              <a:t>Premier : </a:t>
            </a:r>
            <a:endParaRPr sz="25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Joueur clé pour débuter la partie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Excelle dans les gardes et les placements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Étudie les conditions de glace (vitesse, adversaires)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Juge la vitesse des pierres et communique avec l’équipe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Nettoie la zone autour du bloc de départ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Prépare les pierres du troisième et du capitaine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Ne devrait pas être dans la maison</a:t>
            </a:r>
            <a:endParaRPr b="1"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id="634" name="Google Shape;634;g10cab4fc2cb_0_250"/>
          <p:cNvPicPr preferRelativeResize="0"/>
          <p:nvPr/>
        </p:nvPicPr>
        <p:blipFill>
          <a:blip r:embed="rId4">
            <a:alphaModFix/>
          </a:blip>
          <a:stretch>
            <a:fillRect/>
          </a:stretch>
        </p:blipFill>
        <p:spPr>
          <a:xfrm>
            <a:off x="7343400" y="2392440"/>
            <a:ext cx="4411500" cy="2940300"/>
          </a:xfrm>
          <a:prstGeom prst="snip1Rect">
            <a:avLst>
              <a:gd fmla="val 16667" name="adj"/>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10cab4fc2cb_0_260"/>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10cab4fc2cb_0_260"/>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9</a:t>
            </a:r>
            <a:endParaRPr sz="1200">
              <a:solidFill>
                <a:schemeClr val="dk1"/>
              </a:solidFill>
              <a:latin typeface="Josefin Sans"/>
              <a:ea typeface="Josefin Sans"/>
              <a:cs typeface="Josefin Sans"/>
              <a:sym typeface="Josefin Sans"/>
            </a:endParaRPr>
          </a:p>
        </p:txBody>
      </p:sp>
      <p:pic>
        <p:nvPicPr>
          <p:cNvPr id="641" name="Google Shape;641;g10cab4fc2cb_0_26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42" name="Google Shape;642;g10cab4fc2cb_0_260"/>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Rôles des joueurs - Deuxième</a:t>
            </a:r>
            <a:endParaRPr sz="3900">
              <a:latin typeface="Short Stack"/>
              <a:ea typeface="Short Stack"/>
              <a:cs typeface="Short Stack"/>
              <a:sym typeface="Short Stack"/>
            </a:endParaRPr>
          </a:p>
        </p:txBody>
      </p:sp>
      <p:sp>
        <p:nvSpPr>
          <p:cNvPr id="643" name="Google Shape;643;g10cab4fc2cb_0_260"/>
          <p:cNvSpPr txBox="1"/>
          <p:nvPr/>
        </p:nvSpPr>
        <p:spPr>
          <a:xfrm>
            <a:off x="288300" y="1672450"/>
            <a:ext cx="7007400" cy="4754400"/>
          </a:xfrm>
          <a:prstGeom prst="rect">
            <a:avLst/>
          </a:prstGeom>
          <a:noFill/>
          <a:ln>
            <a:noFill/>
          </a:ln>
        </p:spPr>
        <p:txBody>
          <a:bodyPr anchorCtr="0" anchor="t" bIns="45700" lIns="91425" spcFirstLastPara="1" rIns="91425" wrap="square" tIns="45700">
            <a:noAutofit/>
          </a:bodyPr>
          <a:lstStyle/>
          <a:p>
            <a:pPr indent="0" lvl="0" marL="0" rtl="0" algn="l">
              <a:spcBef>
                <a:spcPts val="520"/>
              </a:spcBef>
              <a:spcAft>
                <a:spcPts val="0"/>
              </a:spcAft>
              <a:buNone/>
            </a:pPr>
            <a:r>
              <a:rPr b="1" lang="fr-FR" sz="2500">
                <a:solidFill>
                  <a:srgbClr val="666666"/>
                </a:solidFill>
                <a:latin typeface="Calibri"/>
                <a:ea typeface="Calibri"/>
                <a:cs typeface="Calibri"/>
                <a:sym typeface="Calibri"/>
              </a:rPr>
              <a:t>Deuxième</a:t>
            </a:r>
            <a:r>
              <a:rPr b="1" lang="fr-FR" sz="2500">
                <a:solidFill>
                  <a:srgbClr val="666666"/>
                </a:solidFill>
                <a:latin typeface="Calibri"/>
                <a:ea typeface="Calibri"/>
                <a:cs typeface="Calibri"/>
                <a:sym typeface="Calibri"/>
              </a:rPr>
              <a:t> : </a:t>
            </a:r>
            <a:endParaRPr sz="25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Excelle dans tous les types de lancer</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Étudie les conditions de glace (vitesse, adversaires)</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Juge la vitesse des pierres et communique avec l’équipe</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Aide à dégager les pierres à la fin de chaque bout</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Nettoie la trajectoire du prochain lancer entre la ligne arrière et la ligne de jeu</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Peut se rendre à la ligne de jeu de la maison active si le capitaine et le troisième ont besoin de conseils</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Ne devrait pas être dans la maison lors d’un bout</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id="644" name="Google Shape;644;g10cab4fc2cb_0_260"/>
          <p:cNvPicPr preferRelativeResize="0"/>
          <p:nvPr/>
        </p:nvPicPr>
        <p:blipFill>
          <a:blip r:embed="rId4">
            <a:alphaModFix/>
          </a:blip>
          <a:stretch>
            <a:fillRect/>
          </a:stretch>
        </p:blipFill>
        <p:spPr>
          <a:xfrm>
            <a:off x="7343400" y="2392453"/>
            <a:ext cx="4411500" cy="2940300"/>
          </a:xfrm>
          <a:prstGeom prst="snip1Rect">
            <a:avLst>
              <a:gd fmla="val 16667" name="adj"/>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10cab4fc2cb_0_269"/>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10cab4fc2cb_0_269"/>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9</a:t>
            </a:r>
            <a:endParaRPr sz="1200">
              <a:solidFill>
                <a:schemeClr val="dk1"/>
              </a:solidFill>
              <a:latin typeface="Josefin Sans"/>
              <a:ea typeface="Josefin Sans"/>
              <a:cs typeface="Josefin Sans"/>
              <a:sym typeface="Josefin Sans"/>
            </a:endParaRPr>
          </a:p>
        </p:txBody>
      </p:sp>
      <p:pic>
        <p:nvPicPr>
          <p:cNvPr id="651" name="Google Shape;651;g10cab4fc2cb_0_26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52" name="Google Shape;652;g10cab4fc2cb_0_269"/>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Rôles des joueurs - Troisième</a:t>
            </a:r>
            <a:endParaRPr sz="3900">
              <a:latin typeface="Short Stack"/>
              <a:ea typeface="Short Stack"/>
              <a:cs typeface="Short Stack"/>
              <a:sym typeface="Short Stack"/>
            </a:endParaRPr>
          </a:p>
        </p:txBody>
      </p:sp>
      <p:sp>
        <p:nvSpPr>
          <p:cNvPr id="653" name="Google Shape;653;g10cab4fc2cb_0_269"/>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rtl="0" algn="l">
              <a:spcBef>
                <a:spcPts val="520"/>
              </a:spcBef>
              <a:spcAft>
                <a:spcPts val="0"/>
              </a:spcAft>
              <a:buNone/>
            </a:pPr>
            <a:r>
              <a:rPr b="1" lang="fr-FR" sz="2500">
                <a:solidFill>
                  <a:srgbClr val="666666"/>
                </a:solidFill>
                <a:latin typeface="Calibri"/>
                <a:ea typeface="Calibri"/>
                <a:cs typeface="Calibri"/>
                <a:sym typeface="Calibri"/>
              </a:rPr>
              <a:t>Troisième</a:t>
            </a:r>
            <a:r>
              <a:rPr b="1" lang="fr-FR" sz="2500">
                <a:solidFill>
                  <a:srgbClr val="666666"/>
                </a:solidFill>
                <a:latin typeface="Calibri"/>
                <a:ea typeface="Calibri"/>
                <a:cs typeface="Calibri"/>
                <a:sym typeface="Calibri"/>
              </a:rPr>
              <a:t> (vice-capitaine) : </a:t>
            </a:r>
            <a:endParaRPr sz="25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Excelle dans tous les types de lancer</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Représente le lien entre le capitaine et les premiers et deuxième joueurs</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Renforce les décisions du capitaine</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Gère le temps de jeu</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Lecture de la glace et est </a:t>
            </a:r>
            <a:r>
              <a:rPr lang="fr-FR" sz="2100">
                <a:solidFill>
                  <a:srgbClr val="666666"/>
                </a:solidFill>
                <a:latin typeface="Calibri"/>
                <a:ea typeface="Calibri"/>
                <a:cs typeface="Calibri"/>
                <a:sym typeface="Calibri"/>
              </a:rPr>
              <a:t>alerte</a:t>
            </a:r>
            <a:r>
              <a:rPr lang="fr-FR" sz="2100">
                <a:solidFill>
                  <a:srgbClr val="666666"/>
                </a:solidFill>
                <a:latin typeface="Calibri"/>
                <a:ea typeface="Calibri"/>
                <a:cs typeface="Calibri"/>
                <a:sym typeface="Calibri"/>
              </a:rPr>
              <a:t> aux changements des conditions de jeu</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Remplace le capitaine dans la maison lorsque ce dernier lance ses pierres</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Communique de façon claire et efficace avec ses coéquipiers</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Effectue les mesures et affiche les points</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id="654" name="Google Shape;654;g10cab4fc2cb_0_269"/>
          <p:cNvPicPr preferRelativeResize="0"/>
          <p:nvPr/>
        </p:nvPicPr>
        <p:blipFill>
          <a:blip r:embed="rId4">
            <a:alphaModFix/>
          </a:blip>
          <a:stretch>
            <a:fillRect/>
          </a:stretch>
        </p:blipFill>
        <p:spPr>
          <a:xfrm>
            <a:off x="7343400" y="2392453"/>
            <a:ext cx="4411500" cy="2940300"/>
          </a:xfrm>
          <a:prstGeom prst="snip1Rect">
            <a:avLst>
              <a:gd fmla="val 16667" name="adj"/>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10cab4fc2cb_0_281"/>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10cab4fc2cb_0_281"/>
          <p:cNvSpPr txBox="1"/>
          <p:nvPr/>
        </p:nvSpPr>
        <p:spPr>
          <a:xfrm>
            <a:off x="10323000" y="0"/>
            <a:ext cx="186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9</a:t>
            </a:r>
            <a:endParaRPr sz="1200">
              <a:solidFill>
                <a:schemeClr val="dk1"/>
              </a:solidFill>
              <a:latin typeface="Josefin Sans"/>
              <a:ea typeface="Josefin Sans"/>
              <a:cs typeface="Josefin Sans"/>
              <a:sym typeface="Josefin Sans"/>
            </a:endParaRPr>
          </a:p>
        </p:txBody>
      </p:sp>
      <p:pic>
        <p:nvPicPr>
          <p:cNvPr id="661" name="Google Shape;661;g10cab4fc2cb_0_28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62" name="Google Shape;662;g10cab4fc2cb_0_281"/>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900">
                <a:latin typeface="Short Stack"/>
                <a:ea typeface="Short Stack"/>
                <a:cs typeface="Short Stack"/>
                <a:sym typeface="Short Stack"/>
              </a:rPr>
              <a:t>Rôles des joueurs - Capitaine</a:t>
            </a:r>
            <a:endParaRPr sz="3900">
              <a:latin typeface="Short Stack"/>
              <a:ea typeface="Short Stack"/>
              <a:cs typeface="Short Stack"/>
              <a:sym typeface="Short Stack"/>
            </a:endParaRPr>
          </a:p>
        </p:txBody>
      </p:sp>
      <p:sp>
        <p:nvSpPr>
          <p:cNvPr id="663" name="Google Shape;663;g10cab4fc2cb_0_281"/>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rtl="0" algn="l">
              <a:spcBef>
                <a:spcPts val="520"/>
              </a:spcBef>
              <a:spcAft>
                <a:spcPts val="0"/>
              </a:spcAft>
              <a:buNone/>
            </a:pPr>
            <a:r>
              <a:rPr b="1" lang="fr-FR" sz="2600">
                <a:solidFill>
                  <a:srgbClr val="666666"/>
                </a:solidFill>
                <a:latin typeface="Calibri"/>
                <a:ea typeface="Calibri"/>
                <a:cs typeface="Calibri"/>
                <a:sym typeface="Calibri"/>
              </a:rPr>
              <a:t>Capitaine</a:t>
            </a:r>
            <a:r>
              <a:rPr b="1" lang="fr-FR" sz="2600">
                <a:solidFill>
                  <a:srgbClr val="666666"/>
                </a:solidFill>
                <a:latin typeface="Calibri"/>
                <a:ea typeface="Calibri"/>
                <a:cs typeface="Calibri"/>
                <a:sym typeface="Calibri"/>
              </a:rPr>
              <a:t> : </a:t>
            </a:r>
            <a:endParaRPr sz="26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Est le leader de l’équipe</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Établie la stratégie</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Communique de façon claire et efficace le jeu a effectué</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Communique avec ses coéquipiers pendant la partie (conditions de glaces, stratégie, rétroaction des lancers, etc.)</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Lecture de la glace</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Ajuste la stratégie selon les forces et les faiblesses de son équipe et de ses adversaires</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Doit particulièrement exceller dans les placements et les jeux sous pression</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id="664" name="Google Shape;664;g10cab4fc2cb_0_281"/>
          <p:cNvPicPr preferRelativeResize="0"/>
          <p:nvPr/>
        </p:nvPicPr>
        <p:blipFill>
          <a:blip r:embed="rId4">
            <a:alphaModFix/>
          </a:blip>
          <a:stretch>
            <a:fillRect/>
          </a:stretch>
        </p:blipFill>
        <p:spPr>
          <a:xfrm>
            <a:off x="7343400" y="2508786"/>
            <a:ext cx="4411500" cy="2823900"/>
          </a:xfrm>
          <a:prstGeom prst="snip1Rect">
            <a:avLst>
              <a:gd fmla="val 16667" name="adj"/>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10cab4fc2cb_0_291"/>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10cab4fc2cb_0_291"/>
          <p:cNvSpPr txBox="1"/>
          <p:nvPr/>
        </p:nvSpPr>
        <p:spPr>
          <a:xfrm>
            <a:off x="10305000" y="0"/>
            <a:ext cx="188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9</a:t>
            </a:r>
            <a:endParaRPr sz="1200">
              <a:solidFill>
                <a:schemeClr val="dk1"/>
              </a:solidFill>
              <a:latin typeface="Josefin Sans"/>
              <a:ea typeface="Josefin Sans"/>
              <a:cs typeface="Josefin Sans"/>
              <a:sym typeface="Josefin Sans"/>
            </a:endParaRPr>
          </a:p>
        </p:txBody>
      </p:sp>
      <p:pic>
        <p:nvPicPr>
          <p:cNvPr id="671" name="Google Shape;671;g10cab4fc2cb_0_29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72" name="Google Shape;672;g10cab4fc2cb_0_291"/>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100">
                <a:latin typeface="Short Stack"/>
                <a:ea typeface="Short Stack"/>
                <a:cs typeface="Short Stack"/>
                <a:sym typeface="Short Stack"/>
              </a:rPr>
              <a:t>Rôles des joueurs - Communication</a:t>
            </a:r>
            <a:endParaRPr sz="3100">
              <a:latin typeface="Short Stack"/>
              <a:ea typeface="Short Stack"/>
              <a:cs typeface="Short Stack"/>
              <a:sym typeface="Short Stack"/>
            </a:endParaRPr>
          </a:p>
        </p:txBody>
      </p:sp>
      <p:sp>
        <p:nvSpPr>
          <p:cNvPr id="673" name="Google Shape;673;g10cab4fc2cb_0_291"/>
          <p:cNvSpPr txBox="1"/>
          <p:nvPr/>
        </p:nvSpPr>
        <p:spPr>
          <a:xfrm>
            <a:off x="135900" y="1771675"/>
            <a:ext cx="7007400" cy="4615500"/>
          </a:xfrm>
          <a:prstGeom prst="rect">
            <a:avLst/>
          </a:prstGeom>
          <a:noFill/>
          <a:ln>
            <a:noFill/>
          </a:ln>
        </p:spPr>
        <p:txBody>
          <a:bodyPr anchorCtr="0" anchor="t" bIns="45700" lIns="91425" spcFirstLastPara="1" rIns="91425" wrap="square" tIns="45700">
            <a:noAutofit/>
          </a:bodyPr>
          <a:lstStyle/>
          <a:p>
            <a:pPr indent="0" lvl="0" marL="0" rtl="0" algn="l">
              <a:spcBef>
                <a:spcPts val="520"/>
              </a:spcBef>
              <a:spcAft>
                <a:spcPts val="0"/>
              </a:spcAft>
              <a:buNone/>
            </a:pPr>
            <a:r>
              <a:rPr b="1" lang="fr-FR" sz="2500">
                <a:solidFill>
                  <a:srgbClr val="666666"/>
                </a:solidFill>
                <a:latin typeface="Calibri"/>
                <a:ea typeface="Calibri"/>
                <a:cs typeface="Calibri"/>
                <a:sym typeface="Calibri"/>
              </a:rPr>
              <a:t>La communication entre les joueurs lors d’une partie </a:t>
            </a:r>
            <a:r>
              <a:rPr b="1" lang="fr-FR" sz="2500">
                <a:solidFill>
                  <a:srgbClr val="666666"/>
                </a:solidFill>
                <a:latin typeface="Calibri"/>
                <a:ea typeface="Calibri"/>
                <a:cs typeface="Calibri"/>
                <a:sym typeface="Calibri"/>
              </a:rPr>
              <a:t>:</a:t>
            </a:r>
            <a:r>
              <a:rPr b="1" lang="fr-FR" sz="2100">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Doit être constante</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Doit être claire pour tous les joueurs de l’équipe</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Doit être positive et constructive</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Doit se faire avant le lancer, pendant le lancer et après le lancer</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Doit être rapide et efficace afin de respecter le temps de jeu</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Doit s’adapter selon différents facteurs (conditions de jeu, vitesse de la glace, stratégie, etc.)</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id="674" name="Google Shape;674;g10cab4fc2cb_0_291"/>
          <p:cNvPicPr preferRelativeResize="0"/>
          <p:nvPr/>
        </p:nvPicPr>
        <p:blipFill>
          <a:blip r:embed="rId4">
            <a:alphaModFix/>
          </a:blip>
          <a:stretch>
            <a:fillRect/>
          </a:stretch>
        </p:blipFill>
        <p:spPr>
          <a:xfrm>
            <a:off x="7628700" y="2380925"/>
            <a:ext cx="3882300" cy="3226500"/>
          </a:xfrm>
          <a:prstGeom prst="snip2DiagRect">
            <a:avLst>
              <a:gd fmla="val 0" name="adj1"/>
              <a:gd fmla="val 16667" name="adj2"/>
            </a:avLst>
          </a:prstGeom>
          <a:noFill/>
          <a:ln>
            <a:noFill/>
          </a:ln>
        </p:spPr>
      </p:pic>
      <p:sp>
        <p:nvSpPr>
          <p:cNvPr id="675" name="Google Shape;675;g10cab4fc2cb_0_291"/>
          <p:cNvSpPr txBox="1"/>
          <p:nvPr/>
        </p:nvSpPr>
        <p:spPr>
          <a:xfrm>
            <a:off x="7143300" y="5749800"/>
            <a:ext cx="1008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10cab4fc2cb_0_302"/>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10cab4fc2cb_0_302"/>
          <p:cNvSpPr txBox="1"/>
          <p:nvPr/>
        </p:nvSpPr>
        <p:spPr>
          <a:xfrm>
            <a:off x="10314000" y="0"/>
            <a:ext cx="187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9</a:t>
            </a:r>
            <a:endParaRPr sz="1200">
              <a:solidFill>
                <a:schemeClr val="dk1"/>
              </a:solidFill>
              <a:latin typeface="Josefin Sans"/>
              <a:ea typeface="Josefin Sans"/>
              <a:cs typeface="Josefin Sans"/>
              <a:sym typeface="Josefin Sans"/>
            </a:endParaRPr>
          </a:p>
        </p:txBody>
      </p:sp>
      <p:pic>
        <p:nvPicPr>
          <p:cNvPr id="682" name="Google Shape;682;g10cab4fc2cb_0_30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83" name="Google Shape;683;g10cab4fc2cb_0_302"/>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2800">
                <a:latin typeface="Short Stack"/>
                <a:ea typeface="Short Stack"/>
                <a:cs typeface="Short Stack"/>
                <a:sym typeface="Short Stack"/>
              </a:rPr>
              <a:t>Rôles des joueurs - Dire et ne pas dire</a:t>
            </a:r>
            <a:endParaRPr sz="2800">
              <a:latin typeface="Short Stack"/>
              <a:ea typeface="Short Stack"/>
              <a:cs typeface="Short Stack"/>
              <a:sym typeface="Short Stack"/>
            </a:endParaRPr>
          </a:p>
        </p:txBody>
      </p:sp>
      <p:sp>
        <p:nvSpPr>
          <p:cNvPr id="684" name="Google Shape;684;g10cab4fc2cb_0_302"/>
          <p:cNvSpPr txBox="1"/>
          <p:nvPr/>
        </p:nvSpPr>
        <p:spPr>
          <a:xfrm>
            <a:off x="135900" y="1771675"/>
            <a:ext cx="4716000" cy="541200"/>
          </a:xfrm>
          <a:prstGeom prst="rect">
            <a:avLst/>
          </a:prstGeom>
          <a:noFill/>
          <a:ln>
            <a:noFill/>
          </a:ln>
        </p:spPr>
        <p:txBody>
          <a:bodyPr anchorCtr="0" anchor="t" bIns="45700" lIns="91425" spcFirstLastPara="1" rIns="91425" wrap="square" tIns="45700">
            <a:noAutofit/>
          </a:bodyPr>
          <a:lstStyle/>
          <a:p>
            <a:pPr indent="0" lvl="0" marL="0" rtl="0" algn="l">
              <a:spcBef>
                <a:spcPts val="520"/>
              </a:spcBef>
              <a:spcAft>
                <a:spcPts val="0"/>
              </a:spcAft>
              <a:buNone/>
            </a:pPr>
            <a:r>
              <a:rPr b="1" lang="fr-FR" sz="2500">
                <a:solidFill>
                  <a:srgbClr val="666666"/>
                </a:solidFill>
                <a:latin typeface="Calibri"/>
                <a:ea typeface="Calibri"/>
                <a:cs typeface="Calibri"/>
                <a:sym typeface="Calibri"/>
              </a:rPr>
              <a:t>Ce qu’il faut dire et ne pas dire</a:t>
            </a:r>
            <a:r>
              <a:rPr b="1" lang="fr-FR" sz="2500">
                <a:solidFill>
                  <a:srgbClr val="666666"/>
                </a:solidFill>
                <a:latin typeface="Calibri"/>
                <a:ea typeface="Calibri"/>
                <a:cs typeface="Calibri"/>
                <a:sym typeface="Calibri"/>
              </a:rPr>
              <a:t> : </a:t>
            </a:r>
            <a:endParaRPr sz="25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sp>
        <p:nvSpPr>
          <p:cNvPr id="685" name="Google Shape;685;g10cab4fc2cb_0_302"/>
          <p:cNvSpPr txBox="1"/>
          <p:nvPr/>
        </p:nvSpPr>
        <p:spPr>
          <a:xfrm>
            <a:off x="899800" y="2440025"/>
            <a:ext cx="4007700" cy="4279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fr-FR" sz="2100">
                <a:solidFill>
                  <a:srgbClr val="666666"/>
                </a:solidFill>
                <a:latin typeface="Calibri"/>
                <a:ea typeface="Calibri"/>
                <a:cs typeface="Calibri"/>
                <a:sym typeface="Calibri"/>
              </a:rPr>
              <a:t>✅</a:t>
            </a:r>
            <a:endParaRPr b="1"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Encourager ses coéquipiers </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Rester positif</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Donner une rétroaction constructive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Valider la vitesse de la glace ou les conditions de jeu</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Communiquer en tout temps</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86" name="Google Shape;686;g10cab4fc2cb_0_302"/>
          <p:cNvSpPr txBox="1"/>
          <p:nvPr/>
        </p:nvSpPr>
        <p:spPr>
          <a:xfrm>
            <a:off x="6995800" y="2471825"/>
            <a:ext cx="4344300" cy="4279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fr-FR" sz="2100">
                <a:solidFill>
                  <a:srgbClr val="666666"/>
                </a:solidFill>
                <a:latin typeface="Calibri"/>
                <a:ea typeface="Calibri"/>
                <a:cs typeface="Calibri"/>
                <a:sym typeface="Calibri"/>
              </a:rPr>
              <a:t>❌</a:t>
            </a:r>
            <a:endParaRPr b="1"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Être négatif avec ses coéquipiers</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Donner des commentaires négatifs sur un lancer ou sur le brossage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Arrêter de communiquer si on manque un lancer</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Frapper sa brosse sur la glace</a:t>
            </a:r>
            <a:endParaRPr sz="2100">
              <a:solidFill>
                <a:srgbClr val="666666"/>
              </a:solidFill>
              <a:latin typeface="Calibri"/>
              <a:ea typeface="Calibri"/>
              <a:cs typeface="Calibri"/>
              <a:sym typeface="Calibri"/>
            </a:endParaRPr>
          </a:p>
          <a:p>
            <a:pPr indent="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Jurer</a:t>
            </a:r>
            <a:endParaRPr sz="2100">
              <a:solidFill>
                <a:srgbClr val="666666"/>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cxnSp>
        <p:nvCxnSpPr>
          <p:cNvPr id="687" name="Google Shape;687;g10cab4fc2cb_0_302"/>
          <p:cNvCxnSpPr/>
          <p:nvPr/>
        </p:nvCxnSpPr>
        <p:spPr>
          <a:xfrm>
            <a:off x="5653425" y="2454725"/>
            <a:ext cx="34500" cy="39804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g10cab4fc2cb_0_31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693" name="Google Shape;693;g10cab4fc2cb_0_314"/>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9</a:t>
            </a:r>
            <a:endParaRPr sz="1200">
              <a:latin typeface="Josefin Sans"/>
              <a:ea typeface="Josefin Sans"/>
              <a:cs typeface="Josefin Sans"/>
              <a:sym typeface="Josefin Sans"/>
            </a:endParaRPr>
          </a:p>
        </p:txBody>
      </p:sp>
      <p:sp>
        <p:nvSpPr>
          <p:cNvPr id="694" name="Google Shape;694;g10cab4fc2cb_0_314"/>
          <p:cNvSpPr txBox="1"/>
          <p:nvPr/>
        </p:nvSpPr>
        <p:spPr>
          <a:xfrm>
            <a:off x="430850" y="2082175"/>
            <a:ext cx="11181000" cy="4280700"/>
          </a:xfrm>
          <a:prstGeom prst="rect">
            <a:avLst/>
          </a:prstGeom>
          <a:noFill/>
          <a:ln>
            <a:noFill/>
          </a:ln>
        </p:spPr>
        <p:txBody>
          <a:bodyPr anchorCtr="0" anchor="t" bIns="45700" lIns="91425" spcFirstLastPara="1" rIns="91425" wrap="square" tIns="45700">
            <a:noAutofit/>
          </a:bodyPr>
          <a:lstStyle/>
          <a:p>
            <a:pPr indent="0" lvl="0" marL="457200" rtl="0" algn="ctr">
              <a:lnSpc>
                <a:spcPct val="150000"/>
              </a:lnSpc>
              <a:spcBef>
                <a:spcPts val="480"/>
              </a:spcBef>
              <a:spcAft>
                <a:spcPts val="0"/>
              </a:spcAft>
              <a:buNone/>
            </a:pPr>
            <a:r>
              <a:rPr b="1" lang="fr-FR" sz="2600">
                <a:solidFill>
                  <a:srgbClr val="666666"/>
                </a:solidFill>
                <a:latin typeface="Calibri"/>
                <a:ea typeface="Calibri"/>
                <a:cs typeface="Calibri"/>
                <a:sym typeface="Calibri"/>
              </a:rPr>
              <a:t>Chaque rôle est important!!</a:t>
            </a:r>
            <a:endParaRPr b="1" sz="26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Chaque joueur a un rôle clé dans une équipe.</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Si l’un des joueurs essai de trop en faire ou de prendre le rôle d’un autre joueur, on verra des lacunes et les problèmes commenceront.</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Chaque joueur devrait connaître ses rôles.</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Plus vous pratiquez votre sport du curling, plus vous serez à l’aise avec tous les aspects entourant la communication.</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100">
                <a:solidFill>
                  <a:srgbClr val="666666"/>
                </a:solidFill>
                <a:latin typeface="Calibri"/>
                <a:ea typeface="Calibri"/>
                <a:cs typeface="Calibri"/>
                <a:sym typeface="Calibri"/>
              </a:rPr>
              <a:t>Communication efficace = Énergie positive = Plaisir</a:t>
            </a:r>
            <a:endParaRPr b="1" sz="2100">
              <a:solidFill>
                <a:srgbClr val="666666"/>
              </a:solidFill>
              <a:latin typeface="Calibri"/>
              <a:ea typeface="Calibri"/>
              <a:cs typeface="Calibri"/>
              <a:sym typeface="Calibri"/>
            </a:endParaRPr>
          </a:p>
          <a:p>
            <a:pPr indent="0" lvl="0" marL="0" rtl="0" algn="just">
              <a:lnSpc>
                <a:spcPct val="150000"/>
              </a:lnSpc>
              <a:spcBef>
                <a:spcPts val="480"/>
              </a:spcBef>
              <a:spcAft>
                <a:spcPts val="0"/>
              </a:spcAft>
              <a:buNone/>
            </a:pPr>
            <a:r>
              <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t/>
            </a:r>
            <a:endParaRPr sz="2100">
              <a:solidFill>
                <a:srgbClr val="666666"/>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3200">
              <a:solidFill>
                <a:schemeClr val="dk1"/>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3200">
              <a:solidFill>
                <a:schemeClr val="dk1"/>
              </a:solidFill>
              <a:latin typeface="Calibri"/>
              <a:ea typeface="Calibri"/>
              <a:cs typeface="Calibri"/>
              <a:sym typeface="Calibri"/>
            </a:endParaRPr>
          </a:p>
          <a:p>
            <a:pPr indent="-342900" lvl="0" marL="342900" rtl="0" algn="l">
              <a:spcBef>
                <a:spcPts val="480"/>
              </a:spcBef>
              <a:spcAft>
                <a:spcPts val="0"/>
              </a:spcAft>
              <a:buClr>
                <a:schemeClr val="dk1"/>
              </a:buClr>
              <a:buSzPts val="2400"/>
              <a:buFont typeface="Noto Sans Symbols"/>
              <a:buChar char="⮚"/>
            </a:pPr>
            <a:r>
              <a:t/>
            </a:r>
            <a:endParaRPr sz="3200">
              <a:solidFill>
                <a:schemeClr val="dk1"/>
              </a:solidFill>
              <a:latin typeface="Calibri"/>
              <a:ea typeface="Calibri"/>
              <a:cs typeface="Calibri"/>
              <a:sym typeface="Calibri"/>
            </a:endParaRPr>
          </a:p>
          <a:p>
            <a:pPr indent="0" lvl="0" marL="457200" rtl="0" algn="just">
              <a:lnSpc>
                <a:spcPct val="150000"/>
              </a:lnSpc>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lnSpc>
                <a:spcPct val="150000"/>
              </a:lnSpc>
              <a:spcBef>
                <a:spcPts val="480"/>
              </a:spcBef>
              <a:spcAft>
                <a:spcPts val="0"/>
              </a:spcAft>
              <a:buNone/>
            </a:pPr>
            <a:r>
              <a:t/>
            </a:r>
            <a:endParaRPr b="1" sz="2100">
              <a:solidFill>
                <a:srgbClr val="666666"/>
              </a:solidFill>
              <a:latin typeface="Calibri"/>
              <a:ea typeface="Calibri"/>
              <a:cs typeface="Calibri"/>
              <a:sym typeface="Calibri"/>
            </a:endParaRPr>
          </a:p>
        </p:txBody>
      </p:sp>
      <p:sp>
        <p:nvSpPr>
          <p:cNvPr id="695" name="Google Shape;695;g10cab4fc2cb_0_314"/>
          <p:cNvSpPr txBox="1"/>
          <p:nvPr>
            <p:ph type="title"/>
          </p:nvPr>
        </p:nvSpPr>
        <p:spPr>
          <a:xfrm>
            <a:off x="1732050" y="594575"/>
            <a:ext cx="83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696" name="Google Shape;696;g10cab4fc2cb_0_31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697" name="Google Shape;697;g10cab4fc2cb_0_31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0da257bab0_1_137"/>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g10da257bab0_1_13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31" name="Google Shape;131;g10da257bab0_1_137"/>
          <p:cNvSpPr txBox="1"/>
          <p:nvPr>
            <p:ph type="title"/>
          </p:nvPr>
        </p:nvSpPr>
        <p:spPr>
          <a:xfrm>
            <a:off x="91225" y="339300"/>
            <a:ext cx="8556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Sécurité</a:t>
            </a:r>
            <a:endParaRPr sz="4700">
              <a:latin typeface="Short Stack"/>
              <a:ea typeface="Short Stack"/>
              <a:cs typeface="Short Stack"/>
              <a:sym typeface="Short Stack"/>
            </a:endParaRPr>
          </a:p>
        </p:txBody>
      </p:sp>
      <p:sp>
        <p:nvSpPr>
          <p:cNvPr id="132" name="Google Shape;132;g10da257bab0_1_137"/>
          <p:cNvSpPr txBox="1"/>
          <p:nvPr/>
        </p:nvSpPr>
        <p:spPr>
          <a:xfrm>
            <a:off x="192950" y="1926988"/>
            <a:ext cx="4476000" cy="127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Initiation au sport du curling - Vidéo de Curling Canada</a:t>
            </a:r>
            <a:endParaRPr b="1" sz="25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pic>
        <p:nvPicPr>
          <p:cNvPr descr="Un guide complet (et enjoué) du sport du curling. &#10;Comment jouer, marquer, gagner et pourquoi les curleurs hurlent autant!" id="133" name="Google Shape;133;g10da257bab0_1_137" title="Guide de deux minutes sur le sport du curling">
            <a:hlinkClick r:id="rId4"/>
          </p:cNvPr>
          <p:cNvPicPr preferRelativeResize="0"/>
          <p:nvPr/>
        </p:nvPicPr>
        <p:blipFill>
          <a:blip r:embed="rId5">
            <a:alphaModFix/>
          </a:blip>
          <a:stretch>
            <a:fillRect/>
          </a:stretch>
        </p:blipFill>
        <p:spPr>
          <a:xfrm>
            <a:off x="258250" y="3095550"/>
            <a:ext cx="4345400" cy="3259050"/>
          </a:xfrm>
          <a:prstGeom prst="rect">
            <a:avLst/>
          </a:prstGeom>
          <a:noFill/>
          <a:ln>
            <a:noFill/>
          </a:ln>
        </p:spPr>
      </p:pic>
      <p:sp>
        <p:nvSpPr>
          <p:cNvPr id="134" name="Google Shape;134;g10da257bab0_1_137"/>
          <p:cNvSpPr txBox="1"/>
          <p:nvPr/>
        </p:nvSpPr>
        <p:spPr>
          <a:xfrm>
            <a:off x="6592100" y="1927000"/>
            <a:ext cx="6181200" cy="487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facteurs de risque :</a:t>
            </a:r>
            <a:endParaRPr b="1" sz="25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b="1" lang="fr-FR" sz="2100">
                <a:solidFill>
                  <a:srgbClr val="666666"/>
                </a:solidFill>
                <a:latin typeface="Calibri"/>
                <a:ea typeface="Calibri"/>
                <a:cs typeface="Calibri"/>
                <a:sym typeface="Calibri"/>
              </a:rPr>
              <a:t>1- Facteurs mécaniques</a:t>
            </a:r>
            <a:endParaRPr b="1"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Semelles antidérapantes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Semelles glissantes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Souliers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Brosses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Équipement pour faire les glaces</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b="1" lang="fr-FR" sz="2100">
                <a:solidFill>
                  <a:srgbClr val="666666"/>
                </a:solidFill>
                <a:latin typeface="Calibri"/>
                <a:ea typeface="Calibri"/>
                <a:cs typeface="Calibri"/>
                <a:sym typeface="Calibri"/>
              </a:rPr>
              <a:t>2- Facteurs environnementaux</a:t>
            </a:r>
            <a:endParaRPr b="1"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 froid</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La déshydratation</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a:p>
        </p:txBody>
      </p:sp>
      <p:cxnSp>
        <p:nvCxnSpPr>
          <p:cNvPr id="135" name="Google Shape;135;g10da257bab0_1_137"/>
          <p:cNvCxnSpPr/>
          <p:nvPr/>
        </p:nvCxnSpPr>
        <p:spPr>
          <a:xfrm>
            <a:off x="5599825" y="2268275"/>
            <a:ext cx="19500" cy="4437300"/>
          </a:xfrm>
          <a:prstGeom prst="straightConnector1">
            <a:avLst/>
          </a:prstGeom>
          <a:noFill/>
          <a:ln cap="flat" cmpd="sng" w="19050">
            <a:solidFill>
              <a:schemeClr val="dk1"/>
            </a:solidFill>
            <a:prstDash val="solid"/>
            <a:round/>
            <a:headEnd len="med" w="med" type="none"/>
            <a:tailEnd len="med" w="med" type="none"/>
          </a:ln>
        </p:spPr>
      </p:cxnSp>
      <p:sp>
        <p:nvSpPr>
          <p:cNvPr id="136" name="Google Shape;136;g10da257bab0_1_137"/>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
        <p:nvSpPr>
          <p:cNvPr id="137" name="Google Shape;137;g10da257bab0_1_137"/>
          <p:cNvSpPr txBox="1"/>
          <p:nvPr/>
        </p:nvSpPr>
        <p:spPr>
          <a:xfrm>
            <a:off x="9801000" y="765763"/>
            <a:ext cx="972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g10cab4fc2cb_0_323"/>
          <p:cNvPicPr preferRelativeResize="0"/>
          <p:nvPr/>
        </p:nvPicPr>
        <p:blipFill>
          <a:blip r:embed="rId3">
            <a:alphaModFix amt="70000"/>
          </a:blip>
          <a:stretch>
            <a:fillRect/>
          </a:stretch>
        </p:blipFill>
        <p:spPr>
          <a:xfrm>
            <a:off x="-90600" y="-2452800"/>
            <a:ext cx="12618598" cy="10338850"/>
          </a:xfrm>
          <a:prstGeom prst="rect">
            <a:avLst/>
          </a:prstGeom>
          <a:noFill/>
          <a:ln>
            <a:noFill/>
          </a:ln>
        </p:spPr>
      </p:pic>
      <p:sp>
        <p:nvSpPr>
          <p:cNvPr id="703" name="Google Shape;703;g10cab4fc2cb_0_323"/>
          <p:cNvSpPr/>
          <p:nvPr/>
        </p:nvSpPr>
        <p:spPr>
          <a:xfrm>
            <a:off x="852600" y="2128800"/>
            <a:ext cx="10486800" cy="26004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10cab4fc2cb_0_323"/>
          <p:cNvSpPr txBox="1"/>
          <p:nvPr>
            <p:ph type="ctrTitle"/>
          </p:nvPr>
        </p:nvSpPr>
        <p:spPr>
          <a:xfrm>
            <a:off x="1006813" y="2907000"/>
            <a:ext cx="10178400" cy="1044000"/>
          </a:xfrm>
          <a:prstGeom prst="rect">
            <a:avLst/>
          </a:prstGeom>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10 - RÉSUMÉ</a:t>
            </a:r>
            <a:endParaRPr>
              <a:latin typeface="Caveat Brush"/>
              <a:ea typeface="Caveat Brush"/>
              <a:cs typeface="Caveat Brush"/>
              <a:sym typeface="Caveat Brush"/>
            </a:endParaRPr>
          </a:p>
        </p:txBody>
      </p:sp>
      <p:pic>
        <p:nvPicPr>
          <p:cNvPr id="705" name="Google Shape;705;g10cab4fc2cb_0_323"/>
          <p:cNvPicPr preferRelativeResize="0"/>
          <p:nvPr/>
        </p:nvPicPr>
        <p:blipFill rotWithShape="1">
          <a:blip r:embed="rId4">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10cab4fc2cb_0_331"/>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10cab4fc2cb_0_331"/>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10</a:t>
            </a:r>
            <a:endParaRPr sz="1200">
              <a:solidFill>
                <a:schemeClr val="dk1"/>
              </a:solidFill>
              <a:latin typeface="Josefin Sans"/>
              <a:ea typeface="Josefin Sans"/>
              <a:cs typeface="Josefin Sans"/>
              <a:sym typeface="Josefin Sans"/>
            </a:endParaRPr>
          </a:p>
        </p:txBody>
      </p:sp>
      <p:pic>
        <p:nvPicPr>
          <p:cNvPr id="712" name="Google Shape;712;g10cab4fc2cb_0_33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713" name="Google Shape;713;g10cab4fc2cb_0_331"/>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200">
                <a:latin typeface="Short Stack"/>
                <a:ea typeface="Short Stack"/>
                <a:cs typeface="Short Stack"/>
                <a:sym typeface="Short Stack"/>
              </a:rPr>
              <a:t>Niveau 1 - Ce que vous avez appris</a:t>
            </a:r>
            <a:endParaRPr sz="3200">
              <a:latin typeface="Short Stack"/>
              <a:ea typeface="Short Stack"/>
              <a:cs typeface="Short Stack"/>
              <a:sym typeface="Short Stack"/>
            </a:endParaRPr>
          </a:p>
        </p:txBody>
      </p:sp>
      <p:sp>
        <p:nvSpPr>
          <p:cNvPr id="714" name="Google Shape;714;g10cab4fc2cb_0_331"/>
          <p:cNvSpPr txBox="1"/>
          <p:nvPr/>
        </p:nvSpPr>
        <p:spPr>
          <a:xfrm>
            <a:off x="135900" y="2518675"/>
            <a:ext cx="5400600" cy="3394200"/>
          </a:xfrm>
          <a:prstGeom prst="rect">
            <a:avLst/>
          </a:prstGeom>
          <a:noFill/>
          <a:ln>
            <a:noFill/>
          </a:ln>
        </p:spPr>
        <p:txBody>
          <a:bodyPr anchorCtr="0" anchor="t" bIns="45700" lIns="91425" spcFirstLastPara="1" rIns="91425" wrap="square" tIns="45700">
            <a:noAutofit/>
          </a:bodyPr>
          <a:lstStyle/>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La sécurité reliée au curling</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La terminologie de base du curling</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L’éthique et les règles de base</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La position dans le bloc de départ</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Les différentes étapes du lancer</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 lancer avec un stabilisateur</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p:txBody>
      </p:sp>
      <p:sp>
        <p:nvSpPr>
          <p:cNvPr id="715" name="Google Shape;715;g10cab4fc2cb_0_331"/>
          <p:cNvSpPr txBox="1"/>
          <p:nvPr/>
        </p:nvSpPr>
        <p:spPr>
          <a:xfrm>
            <a:off x="6768600" y="2657275"/>
            <a:ext cx="4905000" cy="3117000"/>
          </a:xfrm>
          <a:prstGeom prst="rect">
            <a:avLst/>
          </a:prstGeom>
          <a:noFill/>
          <a:ln>
            <a:noFill/>
          </a:ln>
        </p:spPr>
        <p:txBody>
          <a:bodyPr anchorCtr="0" anchor="t" bIns="91425" lIns="91425" spcFirstLastPara="1" rIns="91425" wrap="square" tIns="91425">
            <a:spAutoFit/>
          </a:bodyPr>
          <a:lstStyle/>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 brossage en position ouverte et les effets de base du brossage</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Les différents types de lancer</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La communication et le rôle de chaque joueur</a:t>
            </a:r>
            <a:endParaRPr sz="2100">
              <a:solidFill>
                <a:srgbClr val="666666"/>
              </a:solidFill>
              <a:latin typeface="Calibri"/>
              <a:ea typeface="Calibri"/>
              <a:cs typeface="Calibri"/>
              <a:sym typeface="Calibri"/>
            </a:endParaRPr>
          </a:p>
          <a:p>
            <a:pPr indent="457200" lvl="0" marL="0" rtl="0" algn="just">
              <a:lnSpc>
                <a:spcPct val="150000"/>
              </a:lnSpc>
              <a:spcBef>
                <a:spcPts val="480"/>
              </a:spcBef>
              <a:spcAft>
                <a:spcPts val="0"/>
              </a:spcAft>
              <a:buNone/>
            </a:pPr>
            <a:r>
              <a:rPr lang="fr-FR" sz="2100">
                <a:solidFill>
                  <a:srgbClr val="666666"/>
                </a:solidFill>
                <a:latin typeface="Calibri"/>
                <a:ea typeface="Calibri"/>
                <a:cs typeface="Calibri"/>
                <a:sym typeface="Calibri"/>
              </a:rPr>
              <a:t>→ La stratégie de base</a:t>
            </a:r>
            <a:endParaRPr/>
          </a:p>
        </p:txBody>
      </p:sp>
      <p:sp>
        <p:nvSpPr>
          <p:cNvPr id="716" name="Google Shape;716;g10cab4fc2cb_0_331"/>
          <p:cNvSpPr txBox="1"/>
          <p:nvPr/>
        </p:nvSpPr>
        <p:spPr>
          <a:xfrm>
            <a:off x="5578200" y="3496350"/>
            <a:ext cx="1035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10cab4fc2cb_0_352"/>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10cab4fc2cb_0_352"/>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10</a:t>
            </a:r>
            <a:endParaRPr sz="1200">
              <a:solidFill>
                <a:schemeClr val="dk1"/>
              </a:solidFill>
              <a:latin typeface="Josefin Sans"/>
              <a:ea typeface="Josefin Sans"/>
              <a:cs typeface="Josefin Sans"/>
              <a:sym typeface="Josefin Sans"/>
            </a:endParaRPr>
          </a:p>
        </p:txBody>
      </p:sp>
      <p:pic>
        <p:nvPicPr>
          <p:cNvPr id="723" name="Google Shape;723;g10cab4fc2cb_0_35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724" name="Google Shape;724;g10cab4fc2cb_0_352"/>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3200">
                <a:latin typeface="Short Stack"/>
                <a:ea typeface="Short Stack"/>
                <a:cs typeface="Short Stack"/>
                <a:sym typeface="Short Stack"/>
              </a:rPr>
              <a:t>Niveau 1 - Ce que vous avez appris</a:t>
            </a:r>
            <a:endParaRPr sz="3200">
              <a:latin typeface="Short Stack"/>
              <a:ea typeface="Short Stack"/>
              <a:cs typeface="Short Stack"/>
              <a:sym typeface="Short Stack"/>
            </a:endParaRPr>
          </a:p>
        </p:txBody>
      </p:sp>
      <p:sp>
        <p:nvSpPr>
          <p:cNvPr id="725" name="Google Shape;725;g10cab4fc2cb_0_352"/>
          <p:cNvSpPr txBox="1"/>
          <p:nvPr/>
        </p:nvSpPr>
        <p:spPr>
          <a:xfrm>
            <a:off x="2163000" y="2193225"/>
            <a:ext cx="7866000" cy="360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FR" sz="3400">
                <a:solidFill>
                  <a:srgbClr val="666666"/>
                </a:solidFill>
                <a:latin typeface="Calibri"/>
                <a:ea typeface="Calibri"/>
                <a:cs typeface="Calibri"/>
                <a:sym typeface="Calibri"/>
              </a:rPr>
              <a:t>Félicitations pour avoir compléter le </a:t>
            </a:r>
            <a:endParaRPr sz="3400">
              <a:solidFill>
                <a:srgbClr val="666666"/>
              </a:solidFill>
              <a:latin typeface="Calibri"/>
              <a:ea typeface="Calibri"/>
              <a:cs typeface="Calibri"/>
              <a:sym typeface="Calibri"/>
            </a:endParaRPr>
          </a:p>
          <a:p>
            <a:pPr indent="0" lvl="0" marL="0" rtl="0" algn="ctr">
              <a:spcBef>
                <a:spcPts val="0"/>
              </a:spcBef>
              <a:spcAft>
                <a:spcPts val="0"/>
              </a:spcAft>
              <a:buNone/>
            </a:pPr>
            <a:r>
              <a:rPr lang="fr-FR" sz="3400">
                <a:solidFill>
                  <a:srgbClr val="666666"/>
                </a:solidFill>
                <a:latin typeface="Calibri"/>
                <a:ea typeface="Calibri"/>
                <a:cs typeface="Calibri"/>
                <a:sym typeface="Calibri"/>
              </a:rPr>
              <a:t>premier niveau de formation du </a:t>
            </a:r>
            <a:endParaRPr sz="3400">
              <a:solidFill>
                <a:srgbClr val="666666"/>
              </a:solidFill>
              <a:latin typeface="Calibri"/>
              <a:ea typeface="Calibri"/>
              <a:cs typeface="Calibri"/>
              <a:sym typeface="Calibri"/>
            </a:endParaRPr>
          </a:p>
          <a:p>
            <a:pPr indent="0" lvl="0" marL="0" rtl="0" algn="ctr">
              <a:spcBef>
                <a:spcPts val="0"/>
              </a:spcBef>
              <a:spcAft>
                <a:spcPts val="0"/>
              </a:spcAft>
              <a:buNone/>
            </a:pPr>
            <a:r>
              <a:rPr b="1" lang="fr-FR" sz="3400">
                <a:solidFill>
                  <a:srgbClr val="666666"/>
                </a:solidFill>
                <a:latin typeface="Calibri"/>
                <a:ea typeface="Calibri"/>
                <a:cs typeface="Calibri"/>
                <a:sym typeface="Calibri"/>
              </a:rPr>
              <a:t>PROGRAMME ASCENSION!</a:t>
            </a:r>
            <a:endParaRPr sz="3400">
              <a:solidFill>
                <a:srgbClr val="666666"/>
              </a:solidFill>
              <a:latin typeface="Calibri"/>
              <a:ea typeface="Calibri"/>
              <a:cs typeface="Calibri"/>
              <a:sym typeface="Calibri"/>
            </a:endParaRPr>
          </a:p>
          <a:p>
            <a:pPr indent="0" lvl="0" marL="0" rtl="0" algn="ctr">
              <a:spcBef>
                <a:spcPts val="720"/>
              </a:spcBef>
              <a:spcAft>
                <a:spcPts val="0"/>
              </a:spcAft>
              <a:buNone/>
            </a:pPr>
            <a:r>
              <a:t/>
            </a:r>
            <a:endParaRPr sz="3400">
              <a:solidFill>
                <a:srgbClr val="666666"/>
              </a:solidFill>
              <a:latin typeface="Calibri"/>
              <a:ea typeface="Calibri"/>
              <a:cs typeface="Calibri"/>
              <a:sym typeface="Calibri"/>
            </a:endParaRPr>
          </a:p>
          <a:p>
            <a:pPr indent="0" lvl="0" marL="0" rtl="0" algn="ctr">
              <a:spcBef>
                <a:spcPts val="720"/>
              </a:spcBef>
              <a:spcAft>
                <a:spcPts val="0"/>
              </a:spcAft>
              <a:buNone/>
            </a:pPr>
            <a:r>
              <a:rPr lang="fr-FR" sz="3400">
                <a:solidFill>
                  <a:srgbClr val="666666"/>
                </a:solidFill>
                <a:latin typeface="Calibri"/>
                <a:ea typeface="Calibri"/>
                <a:cs typeface="Calibri"/>
                <a:sym typeface="Calibri"/>
              </a:rPr>
              <a:t>Joignez-vous à nous lors du niveau 2 afin</a:t>
            </a:r>
            <a:endParaRPr sz="3400">
              <a:solidFill>
                <a:srgbClr val="666666"/>
              </a:solidFill>
              <a:latin typeface="Calibri"/>
              <a:ea typeface="Calibri"/>
              <a:cs typeface="Calibri"/>
              <a:sym typeface="Calibri"/>
            </a:endParaRPr>
          </a:p>
          <a:p>
            <a:pPr indent="0" lvl="0" marL="0" rtl="0" algn="ctr">
              <a:spcBef>
                <a:spcPts val="720"/>
              </a:spcBef>
              <a:spcAft>
                <a:spcPts val="0"/>
              </a:spcAft>
              <a:buNone/>
            </a:pPr>
            <a:r>
              <a:rPr lang="fr-FR" sz="3400">
                <a:solidFill>
                  <a:srgbClr val="666666"/>
                </a:solidFill>
                <a:latin typeface="Calibri"/>
                <a:ea typeface="Calibri"/>
                <a:cs typeface="Calibri"/>
                <a:sym typeface="Calibri"/>
              </a:rPr>
              <a:t>d’améliorer vos techniques de base!</a:t>
            </a:r>
            <a:endParaRPr sz="3400">
              <a:solidFill>
                <a:srgbClr val="666666"/>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g10cab4fc2cb_0_366"/>
          <p:cNvSpPr/>
          <p:nvPr/>
        </p:nvSpPr>
        <p:spPr>
          <a:xfrm>
            <a:off x="0" y="76200"/>
            <a:ext cx="8548200" cy="1851900"/>
          </a:xfrm>
          <a:prstGeom prst="rightArrow">
            <a:avLst>
              <a:gd fmla="val 50000" name="adj1"/>
              <a:gd fmla="val 50000" name="adj2"/>
            </a:avLst>
          </a:prstGeom>
          <a:solidFill>
            <a:schemeClr val="accent6"/>
          </a:solidFill>
          <a:ln cap="flat" cmpd="sng" w="76200">
            <a:solidFill>
              <a:srgbClr val="C3E4A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10cab4fc2cb_0_366"/>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10</a:t>
            </a:r>
            <a:endParaRPr sz="1200">
              <a:solidFill>
                <a:schemeClr val="dk1"/>
              </a:solidFill>
              <a:latin typeface="Josefin Sans"/>
              <a:ea typeface="Josefin Sans"/>
              <a:cs typeface="Josefin Sans"/>
              <a:sym typeface="Josefin Sans"/>
            </a:endParaRPr>
          </a:p>
        </p:txBody>
      </p:sp>
      <p:pic>
        <p:nvPicPr>
          <p:cNvPr id="732" name="Google Shape;732;g10cab4fc2cb_0_36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733" name="Google Shape;733;g10cab4fc2cb_0_366"/>
          <p:cNvSpPr txBox="1"/>
          <p:nvPr>
            <p:ph idx="4294967295" type="title"/>
          </p:nvPr>
        </p:nvSpPr>
        <p:spPr>
          <a:xfrm>
            <a:off x="0" y="339300"/>
            <a:ext cx="8686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2600">
                <a:latin typeface="Short Stack"/>
                <a:ea typeface="Short Stack"/>
                <a:cs typeface="Short Stack"/>
                <a:sym typeface="Short Stack"/>
              </a:rPr>
              <a:t>Niveau 1 - Ce que vous réserve le niveau 2</a:t>
            </a:r>
            <a:endParaRPr sz="2600">
              <a:latin typeface="Short Stack"/>
              <a:ea typeface="Short Stack"/>
              <a:cs typeface="Short Stack"/>
              <a:sym typeface="Short Stack"/>
            </a:endParaRPr>
          </a:p>
        </p:txBody>
      </p:sp>
      <p:sp>
        <p:nvSpPr>
          <p:cNvPr id="734" name="Google Shape;734;g10cab4fc2cb_0_366"/>
          <p:cNvSpPr txBox="1"/>
          <p:nvPr/>
        </p:nvSpPr>
        <p:spPr>
          <a:xfrm>
            <a:off x="410400" y="1969475"/>
            <a:ext cx="6222600" cy="4341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Ce que le niveau 2 vous réserve : </a:t>
            </a:r>
            <a:endParaRPr sz="2500">
              <a:solidFill>
                <a:srgbClr val="666666"/>
              </a:solidFill>
              <a:latin typeface="Calibri"/>
              <a:ea typeface="Calibri"/>
              <a:cs typeface="Calibri"/>
              <a:sym typeface="Calibri"/>
            </a:endParaRPr>
          </a:p>
          <a:p>
            <a:pPr indent="0" lvl="0" marL="457200" rtl="0" algn="l">
              <a:lnSpc>
                <a:spcPct val="115000"/>
              </a:lnSpc>
              <a:spcBef>
                <a:spcPts val="64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Des techniques plus détaillées sur la position dans le bloc de départ, sur le transfert de poids et l’utilisation de la brosse pour le lancer</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Amélioration de la prise de la pierre et introduction de la zone de lâcher</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Amélioration de la technique de brossage en position ouverte et introduction des quatre points clés pour un brossage efficace</a:t>
            </a:r>
            <a:endParaRPr sz="2100">
              <a:solidFill>
                <a:srgbClr val="666666"/>
              </a:solidFill>
              <a:latin typeface="Calibri"/>
              <a:ea typeface="Calibri"/>
              <a:cs typeface="Calibri"/>
              <a:sym typeface="Calibri"/>
            </a:endParaRPr>
          </a:p>
          <a:p>
            <a:pPr indent="457200" lvl="0" marL="0" rtl="0" algn="l">
              <a:lnSpc>
                <a:spcPct val="115000"/>
              </a:lnSpc>
              <a:spcBef>
                <a:spcPts val="52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La dynamique d’équipe</a:t>
            </a:r>
            <a:endParaRPr sz="2100">
              <a:solidFill>
                <a:srgbClr val="666666"/>
              </a:solidFill>
              <a:latin typeface="Calibri"/>
              <a:ea typeface="Calibri"/>
              <a:cs typeface="Calibri"/>
              <a:sym typeface="Calibri"/>
            </a:endParaRPr>
          </a:p>
        </p:txBody>
      </p:sp>
      <p:sp>
        <p:nvSpPr>
          <p:cNvPr id="735" name="Google Shape;735;g10cab4fc2cb_0_366"/>
          <p:cNvSpPr txBox="1"/>
          <p:nvPr/>
        </p:nvSpPr>
        <p:spPr>
          <a:xfrm>
            <a:off x="6534000" y="2488200"/>
            <a:ext cx="5022000" cy="3681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64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 Apprentissage de techniques pour un meilleur contrôle de pesanteur</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 Familiarisation avec la terminologie du curling</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Développement des stratégies de base et introduction du terme : tolérance</a:t>
            </a:r>
            <a:endParaRPr sz="2100">
              <a:solidFill>
                <a:srgbClr val="666666"/>
              </a:solidFill>
              <a:latin typeface="Calibri"/>
              <a:ea typeface="Calibri"/>
              <a:cs typeface="Calibri"/>
              <a:sym typeface="Calibri"/>
            </a:endParaRPr>
          </a:p>
          <a:p>
            <a:pPr indent="0" lvl="0" marL="457200" rtl="0" algn="l">
              <a:lnSpc>
                <a:spcPct val="115000"/>
              </a:lnSpc>
              <a:spcBef>
                <a:spcPts val="52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Plus de temps de jeu afin de développer vos aptitudes!!</a:t>
            </a:r>
            <a:endParaRPr sz="210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10da257bab0_1_149"/>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g10da257bab0_1_14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44" name="Google Shape;144;g10da257bab0_1_149"/>
          <p:cNvSpPr txBox="1"/>
          <p:nvPr>
            <p:ph type="title"/>
          </p:nvPr>
        </p:nvSpPr>
        <p:spPr>
          <a:xfrm>
            <a:off x="91225" y="339300"/>
            <a:ext cx="8556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Sécurité (suite)</a:t>
            </a:r>
            <a:endParaRPr sz="4700">
              <a:latin typeface="Short Stack"/>
              <a:ea typeface="Short Stack"/>
              <a:cs typeface="Short Stack"/>
              <a:sym typeface="Short Stack"/>
            </a:endParaRPr>
          </a:p>
        </p:txBody>
      </p:sp>
      <p:sp>
        <p:nvSpPr>
          <p:cNvPr id="145" name="Google Shape;145;g10da257bab0_1_149"/>
          <p:cNvSpPr txBox="1"/>
          <p:nvPr/>
        </p:nvSpPr>
        <p:spPr>
          <a:xfrm>
            <a:off x="411025" y="2618450"/>
            <a:ext cx="8123400" cy="275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facteurs de risque (suite) :</a:t>
            </a:r>
            <a:endParaRPr b="1" sz="25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b="1" lang="fr-FR" sz="2100">
                <a:solidFill>
                  <a:srgbClr val="666666"/>
                </a:solidFill>
                <a:latin typeface="Calibri"/>
                <a:ea typeface="Calibri"/>
                <a:cs typeface="Calibri"/>
                <a:sym typeface="Calibri"/>
              </a:rPr>
              <a:t>3</a:t>
            </a:r>
            <a:r>
              <a:rPr b="1" lang="fr-FR" sz="2100">
                <a:solidFill>
                  <a:srgbClr val="666666"/>
                </a:solidFill>
                <a:latin typeface="Calibri"/>
                <a:ea typeface="Calibri"/>
                <a:cs typeface="Calibri"/>
                <a:sym typeface="Calibri"/>
              </a:rPr>
              <a:t>- Facteurs humains</a:t>
            </a:r>
            <a:endParaRPr b="1"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participants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moniteurs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officiels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entraîneurs</a:t>
            </a:r>
            <a:endParaRPr/>
          </a:p>
        </p:txBody>
      </p:sp>
      <p:pic>
        <p:nvPicPr>
          <p:cNvPr id="146" name="Google Shape;146;g10da257bab0_1_149"/>
          <p:cNvPicPr preferRelativeResize="0"/>
          <p:nvPr/>
        </p:nvPicPr>
        <p:blipFill>
          <a:blip r:embed="rId4">
            <a:alphaModFix/>
          </a:blip>
          <a:stretch>
            <a:fillRect/>
          </a:stretch>
        </p:blipFill>
        <p:spPr>
          <a:xfrm>
            <a:off x="6211600" y="2270425"/>
            <a:ext cx="5172300" cy="3447300"/>
          </a:xfrm>
          <a:prstGeom prst="round2DiagRect">
            <a:avLst>
              <a:gd fmla="val 16667" name="adj1"/>
              <a:gd fmla="val 0" name="adj2"/>
            </a:avLst>
          </a:prstGeom>
          <a:noFill/>
          <a:ln>
            <a:noFill/>
          </a:ln>
        </p:spPr>
      </p:pic>
      <p:sp>
        <p:nvSpPr>
          <p:cNvPr id="147" name="Google Shape;147;g10da257bab0_1_14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
        <p:nvSpPr>
          <p:cNvPr id="148" name="Google Shape;148;g10da257bab0_1_149"/>
          <p:cNvSpPr txBox="1"/>
          <p:nvPr/>
        </p:nvSpPr>
        <p:spPr>
          <a:xfrm>
            <a:off x="9801000" y="765763"/>
            <a:ext cx="972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10da257bab0_1_161"/>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g10da257bab0_1_16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55" name="Google Shape;155;g10da257bab0_1_161"/>
          <p:cNvSpPr txBox="1"/>
          <p:nvPr>
            <p:ph type="title"/>
          </p:nvPr>
        </p:nvSpPr>
        <p:spPr>
          <a:xfrm>
            <a:off x="91225" y="339300"/>
            <a:ext cx="8556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Équipement</a:t>
            </a:r>
            <a:endParaRPr sz="4700">
              <a:latin typeface="Short Stack"/>
              <a:ea typeface="Short Stack"/>
              <a:cs typeface="Short Stack"/>
              <a:sym typeface="Short Stack"/>
            </a:endParaRPr>
          </a:p>
        </p:txBody>
      </p:sp>
      <p:sp>
        <p:nvSpPr>
          <p:cNvPr id="156" name="Google Shape;156;g10da257bab0_1_161"/>
          <p:cNvSpPr txBox="1"/>
          <p:nvPr/>
        </p:nvSpPr>
        <p:spPr>
          <a:xfrm>
            <a:off x="524450" y="2217625"/>
            <a:ext cx="8123400" cy="349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types d’équipement :</a:t>
            </a:r>
            <a:endParaRPr b="1" sz="25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t/>
            </a:r>
            <a:endParaRPr b="1"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souliers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semelles glissantes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semelles antidérapantes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brosses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stabilisateurs</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bâtons de lancer</a:t>
            </a:r>
            <a:endParaRPr sz="2100">
              <a:solidFill>
                <a:srgbClr val="666666"/>
              </a:solidFill>
              <a:latin typeface="Calibri"/>
              <a:ea typeface="Calibri"/>
              <a:cs typeface="Calibri"/>
              <a:sym typeface="Calibri"/>
            </a:endParaRPr>
          </a:p>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L’habillement</a:t>
            </a:r>
            <a:endParaRPr sz="2100">
              <a:solidFill>
                <a:srgbClr val="666666"/>
              </a:solidFill>
              <a:latin typeface="Calibri"/>
              <a:ea typeface="Calibri"/>
              <a:cs typeface="Calibri"/>
              <a:sym typeface="Calibri"/>
            </a:endParaRPr>
          </a:p>
        </p:txBody>
      </p:sp>
      <p:pic>
        <p:nvPicPr>
          <p:cNvPr id="157" name="Google Shape;157;g10da257bab0_1_161"/>
          <p:cNvPicPr preferRelativeResize="0"/>
          <p:nvPr/>
        </p:nvPicPr>
        <p:blipFill>
          <a:blip r:embed="rId4">
            <a:alphaModFix/>
          </a:blip>
          <a:stretch>
            <a:fillRect/>
          </a:stretch>
        </p:blipFill>
        <p:spPr>
          <a:xfrm>
            <a:off x="6205875" y="2219625"/>
            <a:ext cx="4928700" cy="3285900"/>
          </a:xfrm>
          <a:prstGeom prst="round2DiagRect">
            <a:avLst>
              <a:gd fmla="val 16667" name="adj1"/>
              <a:gd fmla="val 0" name="adj2"/>
            </a:avLst>
          </a:prstGeom>
          <a:noFill/>
          <a:ln>
            <a:noFill/>
          </a:ln>
        </p:spPr>
      </p:pic>
      <p:sp>
        <p:nvSpPr>
          <p:cNvPr id="158" name="Google Shape;158;g10da257bab0_1_161"/>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10da257bab0_1_179"/>
          <p:cNvSpPr/>
          <p:nvPr/>
        </p:nvSpPr>
        <p:spPr>
          <a:xfrm>
            <a:off x="0" y="76200"/>
            <a:ext cx="8548200" cy="1851900"/>
          </a:xfrm>
          <a:prstGeom prst="rightArrow">
            <a:avLst>
              <a:gd fmla="val 50000" name="adj1"/>
              <a:gd fmla="val 50000" name="adj2"/>
            </a:avLst>
          </a:prstGeom>
          <a:solidFill>
            <a:srgbClr val="C3E4A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g10da257bab0_1_17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50000"/>
              </a:srgbClr>
            </a:outerShdw>
            <a:reflection blurRad="0" dir="0" dist="0" endA="0" endPos="1000" fadeDir="5400012" kx="0" rotWithShape="0" algn="bl" stPos="0" sy="-100000" ky="0"/>
          </a:effectLst>
        </p:spPr>
      </p:pic>
      <p:sp>
        <p:nvSpPr>
          <p:cNvPr id="165" name="Google Shape;165;g10da257bab0_1_179"/>
          <p:cNvSpPr txBox="1"/>
          <p:nvPr/>
        </p:nvSpPr>
        <p:spPr>
          <a:xfrm>
            <a:off x="250425" y="1928100"/>
            <a:ext cx="10292400" cy="4848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fr-FR" sz="2500">
                <a:solidFill>
                  <a:srgbClr val="666666"/>
                </a:solidFill>
                <a:latin typeface="Calibri"/>
                <a:ea typeface="Calibri"/>
                <a:cs typeface="Calibri"/>
                <a:sym typeface="Calibri"/>
              </a:rPr>
              <a:t>Comment prévenir les blessures :</a:t>
            </a:r>
            <a:endParaRPr b="1" sz="2500">
              <a:solidFill>
                <a:srgbClr val="666666"/>
              </a:solidFill>
              <a:latin typeface="Calibri"/>
              <a:ea typeface="Calibri"/>
              <a:cs typeface="Calibri"/>
              <a:sym typeface="Calibri"/>
            </a:endParaRPr>
          </a:p>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Échauffement</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Toujours embarquer sur la glace avec le pied antidérapant</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Ne jamais courir ou marcher de reculons sur la glace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L’entraîneur doit toujours avoir un plan d’action d’urgence, un plan pour minimiser le risque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 moniteur organise des activités appropriées selon le niveau des participants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Avoir des équipements adéquats en tout temps : semelles qui grippe, balai est propre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Connaître l’emplacement de la trousse d’urgence et du défibrillateur</a:t>
            </a:r>
            <a:endParaRPr sz="2100">
              <a:solidFill>
                <a:srgbClr val="666666"/>
              </a:solidFill>
              <a:latin typeface="Calibri"/>
              <a:ea typeface="Calibri"/>
              <a:cs typeface="Calibri"/>
              <a:sym typeface="Calibri"/>
            </a:endParaRPr>
          </a:p>
        </p:txBody>
      </p:sp>
      <p:sp>
        <p:nvSpPr>
          <p:cNvPr id="166" name="Google Shape;166;g10da257bab0_1_179"/>
          <p:cNvSpPr txBox="1"/>
          <p:nvPr>
            <p:ph type="title"/>
          </p:nvPr>
        </p:nvSpPr>
        <p:spPr>
          <a:xfrm>
            <a:off x="0" y="339275"/>
            <a:ext cx="3983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4700">
                <a:latin typeface="Short Stack"/>
                <a:ea typeface="Short Stack"/>
                <a:cs typeface="Short Stack"/>
                <a:sym typeface="Short Stack"/>
              </a:rPr>
              <a:t>Prévention</a:t>
            </a:r>
            <a:endParaRPr sz="4700">
              <a:latin typeface="Short Stack"/>
              <a:ea typeface="Short Stack"/>
              <a:cs typeface="Short Stack"/>
              <a:sym typeface="Short Stack"/>
            </a:endParaRPr>
          </a:p>
        </p:txBody>
      </p:sp>
      <p:sp>
        <p:nvSpPr>
          <p:cNvPr id="167" name="Google Shape;167;g10da257bab0_1_17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1200">
                <a:solidFill>
                  <a:schemeClr val="dk1"/>
                </a:solidFill>
                <a:latin typeface="Josefin Sans"/>
                <a:ea typeface="Josefin Sans"/>
                <a:cs typeface="Josefin Sans"/>
                <a:sym typeface="Josefin Sans"/>
              </a:rPr>
              <a:t>NIVEAU 1 - SEMAINE 1</a:t>
            </a:r>
            <a:endParaRPr sz="1200">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2022-01-14T18:29:24Z</dcterms:created>
  <dc:creator>marily bélanger</dc:creator>
</cp:coreProperties>
</file>