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Lst>
  <p:sldSz cy="6858000" cx="12192000"/>
  <p:notesSz cx="6858000" cy="9144000"/>
  <p:embeddedFontLst>
    <p:embeddedFont>
      <p:font typeface="Short Stack"/>
      <p:regular r:id="rId93"/>
    </p:embeddedFont>
    <p:embeddedFont>
      <p:font typeface="Josefin Sans"/>
      <p:regular r:id="rId94"/>
      <p:bold r:id="rId95"/>
      <p:italic r:id="rId96"/>
      <p:boldItalic r:id="rId97"/>
    </p:embeddedFont>
    <p:embeddedFont>
      <p:font typeface="Caveat Brush"/>
      <p:regular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9" roundtripDataSignature="AMtx7mhGneyBABUwSDlH1ebKl2Svrnkk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JosefinSans-bold.fntdata"/><Relationship Id="rId94" Type="http://schemas.openxmlformats.org/officeDocument/2006/relationships/font" Target="fonts/JosefinSans-regular.fntdata"/><Relationship Id="rId97" Type="http://schemas.openxmlformats.org/officeDocument/2006/relationships/font" Target="fonts/JosefinSans-boldItalic.fntdata"/><Relationship Id="rId96" Type="http://schemas.openxmlformats.org/officeDocument/2006/relationships/font" Target="fonts/JosefinSans-italic.fntdata"/><Relationship Id="rId11" Type="http://schemas.openxmlformats.org/officeDocument/2006/relationships/slide" Target="slides/slide7.xml"/><Relationship Id="rId99" Type="http://customschemas.google.com/relationships/presentationmetadata" Target="metadata"/><Relationship Id="rId10" Type="http://schemas.openxmlformats.org/officeDocument/2006/relationships/slide" Target="slides/slide6.xml"/><Relationship Id="rId98" Type="http://schemas.openxmlformats.org/officeDocument/2006/relationships/font" Target="fonts/CaveatBrush-regular.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font" Target="fonts/ShortStack-regular.fntdata"/><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58641cc7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158641cc7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58641cc7f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158641cc7f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5cae4676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115cae4676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5cae4676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115cae4676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da257bab0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10da257bab0_1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0e8e08926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10e8e08926c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e8e08926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0e8e08926c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5cae46769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115cae4676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5cae46769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115cae46769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5cae46769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115cae46769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e8e0892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0e8e0892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5cae46769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15cae46769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cae46769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15cae46769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e8e08926c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0e8e08926c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e8e08926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10e8e08926c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0e8e08926c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10e8e08926c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148046fac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1148046fac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0e8e08926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10e8e08926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1d491f5c2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d1d491f5c2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48046fac8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148046fac8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48046fac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1148046fac8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da257ba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10da257bab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48046fac8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1148046fac8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48046fac8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1148046fac8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48046fac8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1148046fac8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1d491f5c2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d1d491f5c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e8e08926c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10e8e08926c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0e8e08926c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10e8e08926c_0_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02a6170b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1102a6170b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48046fac8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1148046fac8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102a6170b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1102a6170b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102a6170b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1102a6170bc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da257bab0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0da257bab0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48046fac8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1148046fac8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48046fac8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1148046fac8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148046fac8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1148046fac8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48046fac8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1148046fac8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48046fac8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g1148046fac8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0cab4fc2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10cab4fc2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0cab4fc2c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g10cab4fc2c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d1e050df0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d1e050df0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d1e050df0c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d1e050df0c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d1e050df0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d1e050df0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da257bab0_1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10da257bab0_1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d1e050df0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gd1e050df0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148046fac8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1148046fac8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148046fac8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g1148046fac8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148046fac8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1148046fac8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0cab4fc2c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10cab4fc2c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0cab4fc2c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10cab4fc2cb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0cab4fc2cb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10cab4fc2cb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d1e050df0c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d1e050df0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1497afd38c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g11497afd38c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1497afd38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11497afd38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da257bab0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10da257bab0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1497afd38c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g11497afd38c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1497afd38c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g11497afd38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1497afd38c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11497afd38c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0cab4fc2cb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g10cab4fc2cb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0cab4fc2cb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10cab4fc2cb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0cab4fc2c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10cab4fc2cb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d1e050df0c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d1e050df0c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1497afd38c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11497afd38c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1497afd38c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1" name="Google Shape;791;g11497afd38c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d1e050df0c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gd1e050df0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da257bab0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0da257bab0_1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d1e050df0c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d1e050df0c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d1e050df0c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gd1e050df0c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d1e050df0c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gd1e050df0c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1497afd38c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11497afd38c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10cab4fc2cb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g10cab4fc2cb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0cab4fc2c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10cab4fc2cb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0cab4fc2c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g10cab4fc2c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11497afd38c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g11497afd38c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d1e050df0c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gd1e050df0c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d1e050df0c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4" name="Google Shape;894;gd1e050df0c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da257bab0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0da257bab0_1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0cab4fc2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4" name="Google Shape;904;g10cab4fc2cb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1497afd38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g11497afd38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0cab4fc2cb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g10cab4fc2cb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0cab4fc2cb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2" name="Google Shape;932;g10cab4fc2cb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0cab4fc2c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0" name="Google Shape;940;g10cab4fc2cb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0cab4fc2c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g10cab4fc2cb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0cab4fc2c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g10cab4fc2cb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0cab4fc2cb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g10cab4fc2cb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0cab4fc2cb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6" name="Google Shape;976;g10cab4fc2cb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1d491f5c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d1d491f5c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5183188" y="987425"/>
            <a:ext cx="6172200" cy="4873500"/>
          </a:xfrm>
          <a:prstGeom prst="rect">
            <a:avLst/>
          </a:prstGeom>
          <a:noFill/>
          <a:ln>
            <a:noFill/>
          </a:ln>
        </p:spPr>
      </p:sp>
      <p:sp>
        <p:nvSpPr>
          <p:cNvPr id="64" name="Google Shape;64;p1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0.jpg"/><Relationship Id="rId5"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3.jp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hyperlink" Target="http://www.youtube.com/watch?v=GSkO0n47c9o" TargetMode="External"/><Relationship Id="rId5" Type="http://schemas.openxmlformats.org/officeDocument/2006/relationships/image" Target="../media/image43.jpg"/><Relationship Id="rId6" Type="http://schemas.openxmlformats.org/officeDocument/2006/relationships/hyperlink" Target="http://www.youtube.com/watch?v=Sl4_H598tKs" TargetMode="External"/><Relationship Id="rId7"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9.jp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51.jpg"/><Relationship Id="rId5"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jp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3.jp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5.jp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png"/><Relationship Id="rId4" Type="http://schemas.openxmlformats.org/officeDocument/2006/relationships/image" Target="../media/image5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3.png"/><Relationship Id="rId4" Type="http://schemas.openxmlformats.org/officeDocument/2006/relationships/image" Target="../media/image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62.jp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59.jp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mt="70000"/>
          </a:blip>
          <a:srcRect b="0" l="0" r="0" t="0"/>
          <a:stretch/>
        </p:blipFill>
        <p:spPr>
          <a:xfrm>
            <a:off x="0" y="0"/>
            <a:ext cx="12191999" cy="6944801"/>
          </a:xfrm>
          <a:prstGeom prst="rect">
            <a:avLst/>
          </a:prstGeom>
          <a:noFill/>
          <a:ln>
            <a:noFill/>
          </a:ln>
        </p:spPr>
      </p:pic>
      <p:sp>
        <p:nvSpPr>
          <p:cNvPr id="85" name="Google Shape;85;p1"/>
          <p:cNvSpPr/>
          <p:nvPr/>
        </p:nvSpPr>
        <p:spPr>
          <a:xfrm>
            <a:off x="6178800" y="1044475"/>
            <a:ext cx="6642600" cy="4202400"/>
          </a:xfrm>
          <a:prstGeom prst="roundRect">
            <a:avLst>
              <a:gd fmla="val 16667" name="adj"/>
            </a:avLst>
          </a:prstGeom>
          <a:solidFill>
            <a:srgbClr val="E86B6F"/>
          </a:solidFill>
          <a:ln cap="flat" cmpd="sng" w="9525">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6178075" y="1652575"/>
            <a:ext cx="6113400" cy="292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100"/>
              <a:buFont typeface="Arial"/>
              <a:buNone/>
            </a:pPr>
            <a:r>
              <a:rPr lang="fr-FR" sz="4600">
                <a:solidFill>
                  <a:schemeClr val="dk1"/>
                </a:solidFill>
                <a:latin typeface="Caveat Brush"/>
                <a:ea typeface="Caveat Brush"/>
                <a:cs typeface="Caveat Brush"/>
                <a:sym typeface="Caveat Brush"/>
              </a:rPr>
              <a:t>LEVEL</a:t>
            </a:r>
            <a:r>
              <a:rPr b="0" i="0" lang="fr-FR" sz="4600" u="none" cap="none" strike="noStrike">
                <a:solidFill>
                  <a:schemeClr val="dk1"/>
                </a:solidFill>
                <a:latin typeface="Caveat Brush"/>
                <a:ea typeface="Caveat Brush"/>
                <a:cs typeface="Caveat Brush"/>
                <a:sym typeface="Caveat Brush"/>
              </a:rPr>
              <a:t> 3 : INTERM</a:t>
            </a:r>
            <a:r>
              <a:rPr lang="fr-FR" sz="4600">
                <a:solidFill>
                  <a:schemeClr val="dk1"/>
                </a:solidFill>
                <a:latin typeface="Caveat Brush"/>
                <a:ea typeface="Caveat Brush"/>
                <a:cs typeface="Caveat Brush"/>
                <a:sym typeface="Caveat Brush"/>
              </a:rPr>
              <a:t>EDIATE</a:t>
            </a:r>
            <a:endParaRPr b="0" i="0" sz="4600" u="none" cap="none" strike="noStrike">
              <a:solidFill>
                <a:srgbClr val="000000"/>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t/>
            </a:r>
            <a:endParaRPr b="0" i="0" sz="4600" u="none" cap="none" strike="noStrike">
              <a:solidFill>
                <a:schemeClr val="dk1"/>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rPr lang="fr-FR" sz="4600">
                <a:solidFill>
                  <a:schemeClr val="dk1"/>
                </a:solidFill>
                <a:latin typeface="Caveat Brush"/>
                <a:ea typeface="Caveat Brush"/>
                <a:cs typeface="Caveat Brush"/>
                <a:sym typeface="Caveat Brush"/>
              </a:rPr>
              <a:t>IMPROVING PLAYING SKILLS</a:t>
            </a:r>
            <a:endParaRPr b="0" i="0" sz="4600" u="none" cap="none" strike="noStrike">
              <a:solidFill>
                <a:schemeClr val="dk1"/>
              </a:solidFill>
              <a:latin typeface="Caveat Brush"/>
              <a:ea typeface="Caveat Brush"/>
              <a:cs typeface="Caveat Brush"/>
              <a:sym typeface="Caveat Brush"/>
            </a:endParaRPr>
          </a:p>
        </p:txBody>
      </p:sp>
      <p:pic>
        <p:nvPicPr>
          <p:cNvPr id="87" name="Google Shape;87;p1"/>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pic>
        <p:nvPicPr>
          <p:cNvPr id="88" name="Google Shape;88;p1"/>
          <p:cNvPicPr preferRelativeResize="0"/>
          <p:nvPr/>
        </p:nvPicPr>
        <p:blipFill>
          <a:blip r:embed="rId5">
            <a:alphaModFix/>
          </a:blip>
          <a:stretch>
            <a:fillRect/>
          </a:stretch>
        </p:blipFill>
        <p:spPr>
          <a:xfrm>
            <a:off x="550725" y="152277"/>
            <a:ext cx="5122800" cy="66294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158641cc7f_0_1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 name="Google Shape;171;g1158641cc7f_0_1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72" name="Google Shape;172;g1158641cc7f_0_13"/>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The throw</a:t>
            </a:r>
            <a:endParaRPr sz="4600">
              <a:latin typeface="Short Stack"/>
              <a:ea typeface="Short Stack"/>
              <a:cs typeface="Short Stack"/>
              <a:sym typeface="Short Stack"/>
            </a:endParaRPr>
          </a:p>
        </p:txBody>
      </p:sp>
      <p:sp>
        <p:nvSpPr>
          <p:cNvPr id="173" name="Google Shape;173;g1158641cc7f_0_13"/>
          <p:cNvSpPr txBox="1"/>
          <p:nvPr/>
        </p:nvSpPr>
        <p:spPr>
          <a:xfrm>
            <a:off x="10695975" y="0"/>
            <a:ext cx="154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
        <p:nvSpPr>
          <p:cNvPr id="174" name="Google Shape;174;g1158641cc7f_0_13"/>
          <p:cNvSpPr txBox="1"/>
          <p:nvPr/>
        </p:nvSpPr>
        <p:spPr>
          <a:xfrm>
            <a:off x="260100" y="1968700"/>
            <a:ext cx="8924100" cy="454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Steps to throwing a stone (cont’d)</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Weight transfer and forward swing</a:t>
            </a:r>
            <a:endParaRPr b="1"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Transf</a:t>
            </a:r>
            <a:r>
              <a:rPr lang="fr-FR" sz="2100">
                <a:solidFill>
                  <a:srgbClr val="666666"/>
                </a:solidFill>
                <a:latin typeface="Calibri"/>
                <a:ea typeface="Calibri"/>
                <a:cs typeface="Calibri"/>
                <a:sym typeface="Calibri"/>
              </a:rPr>
              <a:t>er the upper body weight forward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the same time that the rock moves forward on its line of delivery, bring the sliding foot to the center of gravity (under the belly button)</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4. </a:t>
            </a:r>
            <a:r>
              <a:rPr b="1" lang="fr-FR" sz="2100" u="sng">
                <a:solidFill>
                  <a:srgbClr val="666666"/>
                </a:solidFill>
                <a:latin typeface="Calibri"/>
                <a:ea typeface="Calibri"/>
                <a:cs typeface="Calibri"/>
                <a:sym typeface="Calibri"/>
              </a:rPr>
              <a:t>Pushing from the hack</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foot of the hack leg pushes with the strength needed to make the called shot</a:t>
            </a:r>
            <a:endParaRPr b="0" i="0" sz="2100" u="none" cap="none" strike="noStrike">
              <a:solidFill>
                <a:srgbClr val="666666"/>
              </a:solidFill>
              <a:latin typeface="Calibri"/>
              <a:ea typeface="Calibri"/>
              <a:cs typeface="Calibri"/>
              <a:sym typeface="Calibri"/>
            </a:endParaRPr>
          </a:p>
        </p:txBody>
      </p:sp>
      <p:pic>
        <p:nvPicPr>
          <p:cNvPr id="175" name="Google Shape;175;g1158641cc7f_0_13"/>
          <p:cNvPicPr preferRelativeResize="0"/>
          <p:nvPr/>
        </p:nvPicPr>
        <p:blipFill>
          <a:blip r:embed="rId4">
            <a:alphaModFix/>
          </a:blip>
          <a:stretch>
            <a:fillRect/>
          </a:stretch>
        </p:blipFill>
        <p:spPr>
          <a:xfrm>
            <a:off x="8853000" y="1892500"/>
            <a:ext cx="2779200" cy="370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158641cc7f_0_2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g1158641cc7f_0_2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82" name="Google Shape;182;g1158641cc7f_0_2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The release</a:t>
            </a:r>
            <a:endParaRPr sz="4700">
              <a:latin typeface="Short Stack"/>
              <a:ea typeface="Short Stack"/>
              <a:cs typeface="Short Stack"/>
              <a:sym typeface="Short Stack"/>
            </a:endParaRPr>
          </a:p>
        </p:txBody>
      </p:sp>
      <p:sp>
        <p:nvSpPr>
          <p:cNvPr id="183" name="Google Shape;183;g1158641cc7f_0_21"/>
          <p:cNvSpPr txBox="1"/>
          <p:nvPr/>
        </p:nvSpPr>
        <p:spPr>
          <a:xfrm>
            <a:off x="120000" y="1672350"/>
            <a:ext cx="9233700" cy="51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release:</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Place</a:t>
            </a:r>
            <a:r>
              <a:rPr lang="fr-FR" sz="2100">
                <a:solidFill>
                  <a:srgbClr val="666666"/>
                </a:solidFill>
                <a:latin typeface="Calibri"/>
                <a:ea typeface="Calibri"/>
                <a:cs typeface="Calibri"/>
                <a:sym typeface="Calibri"/>
              </a:rPr>
              <a:t> the stone so that the handle points to 12 o’clock</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Maintain a </a:t>
            </a:r>
            <a:r>
              <a:rPr lang="fr-FR" sz="2100">
                <a:solidFill>
                  <a:srgbClr val="666666"/>
                </a:solidFill>
                <a:latin typeface="Calibri"/>
                <a:ea typeface="Calibri"/>
                <a:cs typeface="Calibri"/>
                <a:sym typeface="Calibri"/>
              </a:rPr>
              <a:t>slightly bent </a:t>
            </a:r>
            <a:r>
              <a:rPr lang="fr-FR" sz="2100">
                <a:solidFill>
                  <a:srgbClr val="666666"/>
                </a:solidFill>
                <a:latin typeface="Calibri"/>
                <a:ea typeface="Calibri"/>
                <a:cs typeface="Calibri"/>
                <a:sym typeface="Calibri"/>
              </a:rPr>
              <a:t>elbow </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Form a “U” with the fingers that are under the handle</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Position the thumb on the left side of the handle</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Put the emphasis on the thumb, the index and the middle finger</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 “V” is created with the thumb and index finger</a:t>
            </a:r>
            <a:endParaRPr sz="2100">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For a clockwise rotation, position the stone at 10 o’clock (the neck of the handle). The point of the “V” will aim at the right shoulder</a:t>
            </a:r>
            <a:endParaRPr sz="2100">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For a counterclockwise rotation, position the stone at 2 o’clock (the neck of the handle). The point of the “V” will aim at the left shoulder.</a:t>
            </a:r>
            <a:endParaRPr sz="2100">
              <a:solidFill>
                <a:srgbClr val="666666"/>
              </a:solidFill>
              <a:latin typeface="Calibri"/>
              <a:ea typeface="Calibri"/>
              <a:cs typeface="Calibri"/>
              <a:sym typeface="Calibri"/>
            </a:endParaRPr>
          </a:p>
        </p:txBody>
      </p:sp>
      <p:sp>
        <p:nvSpPr>
          <p:cNvPr id="184" name="Google Shape;184;g1158641cc7f_0_21"/>
          <p:cNvSpPr txBox="1"/>
          <p:nvPr/>
        </p:nvSpPr>
        <p:spPr>
          <a:xfrm>
            <a:off x="10695975" y="0"/>
            <a:ext cx="1519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pic>
        <p:nvPicPr>
          <p:cNvPr id="185" name="Google Shape;185;g1158641cc7f_0_21"/>
          <p:cNvPicPr preferRelativeResize="0"/>
          <p:nvPr/>
        </p:nvPicPr>
        <p:blipFill rotWithShape="1">
          <a:blip r:embed="rId4">
            <a:alphaModFix/>
          </a:blip>
          <a:srcRect b="0" l="0" r="0" t="0"/>
          <a:stretch/>
        </p:blipFill>
        <p:spPr>
          <a:xfrm>
            <a:off x="8220077" y="2350800"/>
            <a:ext cx="3717900" cy="2481600"/>
          </a:xfrm>
          <a:prstGeom prst="snip2SameRect">
            <a:avLst>
              <a:gd fmla="val 16667" name="adj1"/>
              <a:gd fmla="val 0" name="adj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15cae46769_0_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 name="Google Shape;191;g115cae46769_0_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92" name="Google Shape;192;g115cae46769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Release zone</a:t>
            </a:r>
            <a:endParaRPr sz="4700">
              <a:latin typeface="Short Stack"/>
              <a:ea typeface="Short Stack"/>
              <a:cs typeface="Short Stack"/>
              <a:sym typeface="Short Stack"/>
            </a:endParaRPr>
          </a:p>
        </p:txBody>
      </p:sp>
      <p:sp>
        <p:nvSpPr>
          <p:cNvPr id="193" name="Google Shape;193;g115cae46769_0_0"/>
          <p:cNvSpPr txBox="1"/>
          <p:nvPr/>
        </p:nvSpPr>
        <p:spPr>
          <a:xfrm>
            <a:off x="120000" y="1900950"/>
            <a:ext cx="9486900" cy="412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evision of the release zone</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b="0" i="0" sz="2100" u="none" cap="none" strike="noStrike">
              <a:solidFill>
                <a:schemeClr val="dk1"/>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release point is exactly when the stone </a:t>
            </a:r>
            <a:r>
              <a:rPr lang="fr-FR" sz="2100">
                <a:solidFill>
                  <a:srgbClr val="666666"/>
                </a:solidFill>
                <a:latin typeface="Calibri"/>
                <a:ea typeface="Calibri"/>
                <a:cs typeface="Calibri"/>
                <a:sym typeface="Calibri"/>
              </a:rPr>
              <a:t>leaves</a:t>
            </a:r>
            <a:r>
              <a:rPr lang="fr-FR" sz="2100">
                <a:solidFill>
                  <a:srgbClr val="666666"/>
                </a:solidFill>
                <a:latin typeface="Calibri"/>
                <a:ea typeface="Calibri"/>
                <a:cs typeface="Calibri"/>
                <a:sym typeface="Calibri"/>
              </a:rPr>
              <a:t> the hand of the shooter.</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rotating motion is done over the length of a broom… the time it takes to say</a:t>
            </a:r>
            <a:r>
              <a:rPr b="0" i="0" lang="fr-FR" sz="2100" u="none" cap="none" strike="noStrike">
                <a:solidFill>
                  <a:srgbClr val="666666"/>
                </a:solidFill>
                <a:latin typeface="Calibri"/>
                <a:ea typeface="Calibri"/>
                <a:cs typeface="Calibri"/>
                <a:sym typeface="Calibri"/>
              </a:rPr>
              <a:t>: </a:t>
            </a:r>
            <a:r>
              <a:rPr b="1" i="0" lang="fr-FR" sz="2100" u="none" cap="none" strike="noStrike">
                <a:solidFill>
                  <a:srgbClr val="666666"/>
                </a:solidFill>
                <a:latin typeface="Calibri"/>
                <a:ea typeface="Calibri"/>
                <a:cs typeface="Calibri"/>
                <a:sym typeface="Calibri"/>
              </a:rPr>
              <a:t>Tic Tac Toe.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Release the rock at 12 o’clock (for both a clockwise and counterclockwise rotation).</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Each player of the team should release the stone in a similar spot.</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more consistent the release, the more consistent the shots will be, and it will be easier for the sweepers to judge.</a:t>
            </a:r>
            <a:endParaRPr b="0" i="0" sz="2100" u="none" cap="none" strike="noStrike">
              <a:solidFill>
                <a:srgbClr val="666666"/>
              </a:solidFill>
              <a:latin typeface="Calibri"/>
              <a:ea typeface="Calibri"/>
              <a:cs typeface="Calibri"/>
              <a:sym typeface="Calibri"/>
            </a:endParaRPr>
          </a:p>
        </p:txBody>
      </p:sp>
      <p:sp>
        <p:nvSpPr>
          <p:cNvPr id="194" name="Google Shape;194;g115cae46769_0_0"/>
          <p:cNvSpPr txBox="1"/>
          <p:nvPr/>
        </p:nvSpPr>
        <p:spPr>
          <a:xfrm>
            <a:off x="10695975" y="0"/>
            <a:ext cx="156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15cae46769_0_8"/>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 name="Google Shape;200;g115cae46769_0_8"/>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01" name="Google Shape;201;g115cae46769_0_8"/>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The release</a:t>
            </a:r>
            <a:r>
              <a:rPr lang="fr-FR" sz="4700">
                <a:latin typeface="Short Stack"/>
                <a:ea typeface="Short Stack"/>
                <a:cs typeface="Short Stack"/>
                <a:sym typeface="Short Stack"/>
              </a:rPr>
              <a:t> - Pictures</a:t>
            </a:r>
            <a:endParaRPr sz="4700">
              <a:latin typeface="Short Stack"/>
              <a:ea typeface="Short Stack"/>
              <a:cs typeface="Short Stack"/>
              <a:sym typeface="Short Stack"/>
            </a:endParaRPr>
          </a:p>
        </p:txBody>
      </p:sp>
      <p:sp>
        <p:nvSpPr>
          <p:cNvPr id="202" name="Google Shape;202;g115cae46769_0_8"/>
          <p:cNvSpPr txBox="1"/>
          <p:nvPr/>
        </p:nvSpPr>
        <p:spPr>
          <a:xfrm>
            <a:off x="13400" y="5554250"/>
            <a:ext cx="54822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Both players are right handed! Can you tell which one has a dominant left eye?</a:t>
            </a:r>
            <a:endParaRPr b="1" i="0" sz="2500" u="none" cap="none" strike="noStrike">
              <a:solidFill>
                <a:srgbClr val="666666"/>
              </a:solidFill>
              <a:latin typeface="Calibri"/>
              <a:ea typeface="Calibri"/>
              <a:cs typeface="Calibri"/>
              <a:sym typeface="Calibri"/>
            </a:endParaRPr>
          </a:p>
        </p:txBody>
      </p:sp>
      <p:sp>
        <p:nvSpPr>
          <p:cNvPr id="203" name="Google Shape;203;g115cae46769_0_8"/>
          <p:cNvSpPr txBox="1"/>
          <p:nvPr/>
        </p:nvSpPr>
        <p:spPr>
          <a:xfrm>
            <a:off x="10695975" y="0"/>
            <a:ext cx="150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pic>
        <p:nvPicPr>
          <p:cNvPr id="204" name="Google Shape;204;g115cae46769_0_8"/>
          <p:cNvPicPr preferRelativeResize="0"/>
          <p:nvPr/>
        </p:nvPicPr>
        <p:blipFill rotWithShape="1">
          <a:blip r:embed="rId4">
            <a:alphaModFix/>
          </a:blip>
          <a:srcRect b="0" l="0" r="0" t="0"/>
          <a:stretch/>
        </p:blipFill>
        <p:spPr>
          <a:xfrm>
            <a:off x="318200" y="2113075"/>
            <a:ext cx="5204777" cy="3469001"/>
          </a:xfrm>
          <a:prstGeom prst="rect">
            <a:avLst/>
          </a:prstGeom>
          <a:noFill/>
          <a:ln>
            <a:noFill/>
          </a:ln>
        </p:spPr>
      </p:pic>
      <p:pic>
        <p:nvPicPr>
          <p:cNvPr id="205" name="Google Shape;205;g115cae46769_0_8"/>
          <p:cNvPicPr preferRelativeResize="0"/>
          <p:nvPr/>
        </p:nvPicPr>
        <p:blipFill rotWithShape="1">
          <a:blip r:embed="rId5">
            <a:alphaModFix/>
          </a:blip>
          <a:srcRect b="0" l="0" r="0" t="0"/>
          <a:stretch/>
        </p:blipFill>
        <p:spPr>
          <a:xfrm>
            <a:off x="6234375" y="2258587"/>
            <a:ext cx="5482301" cy="3653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10da257bab0_1_17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11" name="Google Shape;211;g10da257bab0_1_170"/>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212" name="Google Shape;212;g10da257bab0_1_170"/>
          <p:cNvSpPr txBox="1"/>
          <p:nvPr/>
        </p:nvSpPr>
        <p:spPr>
          <a:xfrm>
            <a:off x="10695975" y="0"/>
            <a:ext cx="155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
        <p:nvSpPr>
          <p:cNvPr id="213" name="Google Shape;213;g10da257bab0_1_17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214" name="Google Shape;214;g10da257bab0_1_17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da257bab0_1_170"/>
          <p:cNvSpPr txBox="1"/>
          <p:nvPr/>
        </p:nvSpPr>
        <p:spPr>
          <a:xfrm>
            <a:off x="440000" y="2133376"/>
            <a:ext cx="11181000" cy="39534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I</a:t>
            </a:r>
            <a:r>
              <a:rPr lang="fr-FR" sz="2100">
                <a:solidFill>
                  <a:srgbClr val="666666"/>
                </a:solidFill>
                <a:latin typeface="Calibri"/>
                <a:ea typeface="Calibri"/>
                <a:cs typeface="Calibri"/>
                <a:sym typeface="Calibri"/>
              </a:rPr>
              <a:t>t is important for each participant to master the basics of throwing a stone in order to increase their success rate.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more we are aware of our body positioning and movements, the better we will control the fine details.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Even for high performance athletes, it is important to come back to basics when working on technical points.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chemeClr val="dk1"/>
              </a:buClr>
              <a:buSzPts val="24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i="0" lang="fr-FR" sz="2500" u="none" cap="none" strike="noStrike">
                <a:solidFill>
                  <a:srgbClr val="666666"/>
                </a:solidFill>
                <a:latin typeface="Calibri"/>
                <a:ea typeface="Calibri"/>
                <a:cs typeface="Calibri"/>
                <a:sym typeface="Calibri"/>
              </a:rPr>
              <a:t>Pra</a:t>
            </a:r>
            <a:r>
              <a:rPr b="1" lang="fr-FR" sz="2500">
                <a:solidFill>
                  <a:srgbClr val="666666"/>
                </a:solidFill>
                <a:latin typeface="Calibri"/>
                <a:ea typeface="Calibri"/>
                <a:cs typeface="Calibri"/>
                <a:sym typeface="Calibri"/>
              </a:rPr>
              <a:t>ctice</a:t>
            </a:r>
            <a:r>
              <a:rPr b="1" i="0" lang="fr-FR" sz="2500" u="none" cap="none" strike="noStrike">
                <a:solidFill>
                  <a:srgbClr val="666666"/>
                </a:solidFill>
                <a:latin typeface="Calibri"/>
                <a:ea typeface="Calibri"/>
                <a:cs typeface="Calibri"/>
                <a:sym typeface="Calibri"/>
              </a:rPr>
              <a:t> = </a:t>
            </a:r>
            <a:r>
              <a:rPr b="1" lang="fr-FR" sz="2500">
                <a:solidFill>
                  <a:srgbClr val="666666"/>
                </a:solidFill>
                <a:latin typeface="Calibri"/>
                <a:ea typeface="Calibri"/>
                <a:cs typeface="Calibri"/>
                <a:sym typeface="Calibri"/>
              </a:rPr>
              <a:t>Awareness</a:t>
            </a:r>
            <a:r>
              <a:rPr b="1" i="0" lang="fr-FR" sz="2500" u="none" cap="none" strike="noStrike">
                <a:solidFill>
                  <a:srgbClr val="666666"/>
                </a:solidFill>
                <a:latin typeface="Calibri"/>
                <a:ea typeface="Calibri"/>
                <a:cs typeface="Calibri"/>
                <a:sym typeface="Calibri"/>
              </a:rPr>
              <a:t> = A</a:t>
            </a:r>
            <a:r>
              <a:rPr b="1" lang="fr-FR" sz="2500">
                <a:solidFill>
                  <a:srgbClr val="666666"/>
                </a:solidFill>
                <a:latin typeface="Calibri"/>
                <a:ea typeface="Calibri"/>
                <a:cs typeface="Calibri"/>
                <a:sym typeface="Calibri"/>
              </a:rPr>
              <a:t>djustments</a:t>
            </a:r>
            <a:r>
              <a:rPr b="1" i="0" lang="fr-FR" sz="2500" u="none" cap="none" strike="noStrike">
                <a:solidFill>
                  <a:srgbClr val="666666"/>
                </a:solidFill>
                <a:latin typeface="Calibri"/>
                <a:ea typeface="Calibri"/>
                <a:cs typeface="Calibri"/>
                <a:sym typeface="Calibri"/>
              </a:rPr>
              <a:t> = Cons</a:t>
            </a:r>
            <a:r>
              <a:rPr b="1" lang="fr-FR" sz="2500">
                <a:solidFill>
                  <a:srgbClr val="666666"/>
                </a:solidFill>
                <a:latin typeface="Calibri"/>
                <a:ea typeface="Calibri"/>
                <a:cs typeface="Calibri"/>
                <a:sym typeface="Calibri"/>
              </a:rPr>
              <a:t>istency</a:t>
            </a:r>
            <a:endParaRPr b="1" i="0" sz="25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10e8e08926c_0_42"/>
          <p:cNvPicPr preferRelativeResize="0"/>
          <p:nvPr/>
        </p:nvPicPr>
        <p:blipFill rotWithShape="1">
          <a:blip r:embed="rId3">
            <a:alphaModFix amt="70000"/>
          </a:blip>
          <a:srcRect b="0" l="0" r="0" t="0"/>
          <a:stretch/>
        </p:blipFill>
        <p:spPr>
          <a:xfrm>
            <a:off x="-264899" y="-765025"/>
            <a:ext cx="12682450" cy="8452899"/>
          </a:xfrm>
          <a:prstGeom prst="rect">
            <a:avLst/>
          </a:prstGeom>
          <a:noFill/>
          <a:ln>
            <a:noFill/>
          </a:ln>
        </p:spPr>
      </p:pic>
      <p:sp>
        <p:nvSpPr>
          <p:cNvPr id="221" name="Google Shape;221;g10e8e08926c_0_42"/>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0e8e08926c_0_42"/>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WEEK</a:t>
            </a:r>
            <a:r>
              <a:rPr lang="fr-FR" sz="6600">
                <a:latin typeface="Caveat Brush"/>
                <a:ea typeface="Caveat Brush"/>
                <a:cs typeface="Caveat Brush"/>
                <a:sym typeface="Caveat Brush"/>
              </a:rPr>
              <a:t> 2 - SWEEPING</a:t>
            </a:r>
            <a:endParaRPr sz="6600">
              <a:latin typeface="Caveat Brush"/>
              <a:ea typeface="Caveat Brush"/>
              <a:cs typeface="Caveat Brush"/>
              <a:sym typeface="Caveat Brush"/>
            </a:endParaRPr>
          </a:p>
        </p:txBody>
      </p:sp>
      <p:pic>
        <p:nvPicPr>
          <p:cNvPr id="223" name="Google Shape;223;g10e8e08926c_0_4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0e8e08926c_0_5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g10e8e08926c_0_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30" name="Google Shape;230;g10e8e08926c_0_52"/>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Sweeping</a:t>
            </a:r>
            <a:endParaRPr sz="4700">
              <a:latin typeface="Short Stack"/>
              <a:ea typeface="Short Stack"/>
              <a:cs typeface="Short Stack"/>
              <a:sym typeface="Short Stack"/>
            </a:endParaRPr>
          </a:p>
        </p:txBody>
      </p:sp>
      <p:sp>
        <p:nvSpPr>
          <p:cNvPr id="231" name="Google Shape;231;g10e8e08926c_0_52"/>
          <p:cNvSpPr txBox="1"/>
          <p:nvPr/>
        </p:nvSpPr>
        <p:spPr>
          <a:xfrm>
            <a:off x="10629900" y="0"/>
            <a:ext cx="1585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32" name="Google Shape;232;g10e8e08926c_0_52"/>
          <p:cNvSpPr txBox="1"/>
          <p:nvPr/>
        </p:nvSpPr>
        <p:spPr>
          <a:xfrm>
            <a:off x="152400" y="2380575"/>
            <a:ext cx="6283500" cy="307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a:t>
            </a:r>
            <a:r>
              <a:rPr b="1" lang="fr-FR" sz="2100" u="sng">
                <a:solidFill>
                  <a:srgbClr val="666666"/>
                </a:solidFill>
                <a:latin typeface="Calibri"/>
                <a:ea typeface="Calibri"/>
                <a:cs typeface="Calibri"/>
                <a:sym typeface="Calibri"/>
              </a:rPr>
              <a:t>The hand position on the broom</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lower hand is about one foot away from the broom head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The head position</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eyes are over the rock</a:t>
            </a:r>
            <a:endParaRPr b="1" i="0" sz="2100" u="sng" cap="none" strike="noStrike">
              <a:solidFill>
                <a:srgbClr val="666666"/>
              </a:solidFill>
              <a:latin typeface="Calibri"/>
              <a:ea typeface="Calibri"/>
              <a:cs typeface="Calibri"/>
              <a:sym typeface="Calibri"/>
            </a:endParaRPr>
          </a:p>
        </p:txBody>
      </p:sp>
      <p:sp>
        <p:nvSpPr>
          <p:cNvPr id="233" name="Google Shape;233;g10e8e08926c_0_52"/>
          <p:cNvSpPr txBox="1"/>
          <p:nvPr/>
        </p:nvSpPr>
        <p:spPr>
          <a:xfrm>
            <a:off x="6537950" y="2764550"/>
            <a:ext cx="5020200" cy="317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A straight back</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By keeping the back straight we lower the risk of injuries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4. </a:t>
            </a:r>
            <a:r>
              <a:rPr b="1" lang="fr-FR" sz="2100" u="sng">
                <a:solidFill>
                  <a:srgbClr val="666666"/>
                </a:solidFill>
                <a:latin typeface="Calibri"/>
                <a:ea typeface="Calibri"/>
                <a:cs typeface="Calibri"/>
                <a:sym typeface="Calibri"/>
              </a:rPr>
              <a:t>Footwork</a:t>
            </a:r>
            <a:endParaRPr b="1"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Side to side movement and on tiptoes</a:t>
            </a:r>
            <a:endParaRPr b="0" i="0" sz="1400" u="none" cap="none" strike="noStrike">
              <a:solidFill>
                <a:srgbClr val="000000"/>
              </a:solidFill>
              <a:latin typeface="Arial"/>
              <a:ea typeface="Arial"/>
              <a:cs typeface="Arial"/>
              <a:sym typeface="Arial"/>
            </a:endParaRPr>
          </a:p>
        </p:txBody>
      </p:sp>
      <p:sp>
        <p:nvSpPr>
          <p:cNvPr id="234" name="Google Shape;234;g10e8e08926c_0_52"/>
          <p:cNvSpPr txBox="1"/>
          <p:nvPr/>
        </p:nvSpPr>
        <p:spPr>
          <a:xfrm>
            <a:off x="128025" y="1930075"/>
            <a:ext cx="75927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the 4 key points for </a:t>
            </a:r>
            <a:r>
              <a:rPr b="1" lang="fr-FR" sz="2500">
                <a:solidFill>
                  <a:srgbClr val="666666"/>
                </a:solidFill>
                <a:latin typeface="Calibri"/>
                <a:ea typeface="Calibri"/>
                <a:cs typeface="Calibri"/>
                <a:sym typeface="Calibri"/>
              </a:rPr>
              <a:t>efficient</a:t>
            </a:r>
            <a:r>
              <a:rPr b="1" lang="fr-FR" sz="2500">
                <a:solidFill>
                  <a:srgbClr val="666666"/>
                </a:solidFill>
                <a:latin typeface="Calibri"/>
                <a:ea typeface="Calibri"/>
                <a:cs typeface="Calibri"/>
                <a:sym typeface="Calibri"/>
              </a:rPr>
              <a:t> sweeping</a:t>
            </a:r>
            <a:r>
              <a:rPr b="1" i="0" lang="fr-FR" sz="2500" u="none" cap="none" strike="noStrike">
                <a:solidFill>
                  <a:srgbClr val="666666"/>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35" name="Google Shape;235;g10e8e08926c_0_52"/>
          <p:cNvSpPr txBox="1"/>
          <p:nvPr/>
        </p:nvSpPr>
        <p:spPr>
          <a:xfrm>
            <a:off x="1901950" y="5588250"/>
            <a:ext cx="9966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pic>
        <p:nvPicPr>
          <p:cNvPr id="236" name="Google Shape;236;g10e8e08926c_0_52"/>
          <p:cNvPicPr preferRelativeResize="0"/>
          <p:nvPr/>
        </p:nvPicPr>
        <p:blipFill rotWithShape="1">
          <a:blip r:embed="rId4">
            <a:alphaModFix/>
          </a:blip>
          <a:srcRect b="6446" l="38116" r="19905" t="31440"/>
          <a:stretch/>
        </p:blipFill>
        <p:spPr>
          <a:xfrm>
            <a:off x="8688851" y="579700"/>
            <a:ext cx="3330300" cy="2184900"/>
          </a:xfrm>
          <a:prstGeom prst="snip1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15cae46769_0_2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g115cae46769_0_2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43" name="Google Shape;243;g115cae46769_0_2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Sweeping</a:t>
            </a:r>
            <a:r>
              <a:rPr lang="fr-FR" sz="4700">
                <a:latin typeface="Short Stack"/>
                <a:ea typeface="Short Stack"/>
                <a:cs typeface="Short Stack"/>
                <a:sym typeface="Short Stack"/>
              </a:rPr>
              <a:t> - Review</a:t>
            </a:r>
            <a:endParaRPr sz="4700">
              <a:latin typeface="Short Stack"/>
              <a:ea typeface="Short Stack"/>
              <a:cs typeface="Short Stack"/>
              <a:sym typeface="Short Stack"/>
            </a:endParaRPr>
          </a:p>
        </p:txBody>
      </p:sp>
      <p:sp>
        <p:nvSpPr>
          <p:cNvPr id="244" name="Google Shape;244;g115cae46769_0_26"/>
          <p:cNvSpPr txBox="1"/>
          <p:nvPr/>
        </p:nvSpPr>
        <p:spPr>
          <a:xfrm>
            <a:off x="10629900" y="0"/>
            <a:ext cx="1585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45" name="Google Shape;245;g115cae46769_0_26"/>
          <p:cNvSpPr txBox="1"/>
          <p:nvPr/>
        </p:nvSpPr>
        <p:spPr>
          <a:xfrm>
            <a:off x="161550" y="2008575"/>
            <a:ext cx="9714000" cy="407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factors that influence the trajectory of the rock while sweeping:</a:t>
            </a:r>
            <a:r>
              <a:rPr b="1" i="0" lang="fr-FR" sz="2100" u="none" cap="none" strike="noStrike">
                <a:solidFill>
                  <a:srgbClr val="666666"/>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Ice temperature</a:t>
            </a:r>
            <a:r>
              <a:rPr b="0"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Outside weather</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Sweepers’ efficiency</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Ice surface </a:t>
            </a:r>
            <a:r>
              <a:rPr b="0" i="0" lang="fr-FR" sz="2100" u="none" cap="none" strike="noStrike">
                <a:solidFill>
                  <a:srgbClr val="666666"/>
                </a:solidFill>
                <a:latin typeface="Calibri"/>
                <a:ea typeface="Calibri"/>
                <a:cs typeface="Calibri"/>
                <a:sym typeface="Calibri"/>
              </a:rPr>
              <a:t>(e</a:t>
            </a:r>
            <a:r>
              <a:rPr lang="fr-FR" sz="2100">
                <a:solidFill>
                  <a:srgbClr val="666666"/>
                </a:solidFill>
                <a:latin typeface="Calibri"/>
                <a:ea typeface="Calibri"/>
                <a:cs typeface="Calibri"/>
                <a:sym typeface="Calibri"/>
              </a:rPr>
              <a:t>g. Pebble size</a:t>
            </a:r>
            <a:r>
              <a:rPr b="0"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Garbage, d</a:t>
            </a:r>
            <a:r>
              <a:rPr lang="fr-FR" sz="2100">
                <a:solidFill>
                  <a:srgbClr val="666666"/>
                </a:solidFill>
                <a:latin typeface="Calibri"/>
                <a:ea typeface="Calibri"/>
                <a:cs typeface="Calibri"/>
                <a:sym typeface="Calibri"/>
              </a:rPr>
              <a:t>irt</a:t>
            </a:r>
            <a:r>
              <a:rPr lang="fr-FR" sz="2100">
                <a:solidFill>
                  <a:srgbClr val="666666"/>
                </a:solidFill>
                <a:latin typeface="Calibri"/>
                <a:ea typeface="Calibri"/>
                <a:cs typeface="Calibri"/>
                <a:sym typeface="Calibri"/>
              </a:rPr>
              <a:t>, dust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a:t>
            </a:r>
            <a:r>
              <a:rPr lang="fr-FR" sz="2100">
                <a:solidFill>
                  <a:srgbClr val="666666"/>
                </a:solidFill>
                <a:latin typeface="Calibri"/>
                <a:ea typeface="Calibri"/>
                <a:cs typeface="Calibri"/>
                <a:sym typeface="Calibri"/>
              </a:rPr>
              <a:t>ength of the game</a:t>
            </a:r>
            <a:r>
              <a:rPr b="0" i="0" lang="fr-FR" sz="2100" u="none" cap="none" strike="noStrike">
                <a:solidFill>
                  <a:srgbClr val="666666"/>
                </a:solidFill>
                <a:latin typeface="Calibri"/>
                <a:ea typeface="Calibri"/>
                <a:cs typeface="Calibri"/>
                <a:sym typeface="Calibri"/>
              </a:rPr>
              <a:t> (e</a:t>
            </a:r>
            <a:r>
              <a:rPr lang="fr-FR" sz="2100">
                <a:solidFill>
                  <a:srgbClr val="666666"/>
                </a:solidFill>
                <a:latin typeface="Calibri"/>
                <a:ea typeface="Calibri"/>
                <a:cs typeface="Calibri"/>
                <a:sym typeface="Calibri"/>
              </a:rPr>
              <a:t>g</a:t>
            </a: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 team that is tight on time will play more take outs</a:t>
            </a:r>
            <a:r>
              <a:rPr b="0" i="0" lang="fr-FR" sz="2100" u="none" cap="none" strike="noStrike">
                <a:solidFill>
                  <a:srgbClr val="666666"/>
                </a:solidFill>
                <a:latin typeface="Calibri"/>
                <a:ea typeface="Calibri"/>
                <a:cs typeface="Calibri"/>
                <a:sym typeface="Calibri"/>
              </a:rPr>
              <a:t>)</a:t>
            </a:r>
            <a:endParaRPr b="1" i="0" sz="2100" u="none" cap="none" strike="noStrike">
              <a:solidFill>
                <a:srgbClr val="666666"/>
              </a:solidFill>
              <a:latin typeface="Calibri"/>
              <a:ea typeface="Calibri"/>
              <a:cs typeface="Calibri"/>
              <a:sym typeface="Calibri"/>
            </a:endParaRPr>
          </a:p>
        </p:txBody>
      </p:sp>
      <p:sp>
        <p:nvSpPr>
          <p:cNvPr id="246" name="Google Shape;246;g115cae46769_0_26"/>
          <p:cNvSpPr txBox="1"/>
          <p:nvPr/>
        </p:nvSpPr>
        <p:spPr>
          <a:xfrm>
            <a:off x="9332351" y="1009100"/>
            <a:ext cx="1188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pic>
        <p:nvPicPr>
          <p:cNvPr id="247" name="Google Shape;247;g115cae46769_0_26"/>
          <p:cNvPicPr preferRelativeResize="0"/>
          <p:nvPr/>
        </p:nvPicPr>
        <p:blipFill rotWithShape="1">
          <a:blip r:embed="rId4">
            <a:alphaModFix/>
          </a:blip>
          <a:srcRect b="0" l="0" r="0" t="0"/>
          <a:stretch/>
        </p:blipFill>
        <p:spPr>
          <a:xfrm>
            <a:off x="7325075" y="2625375"/>
            <a:ext cx="4461600" cy="2779200"/>
          </a:xfrm>
          <a:prstGeom prst="snip1Rect">
            <a:avLst>
              <a:gd fmla="val 16667"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15cae46769_0_3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g115cae46769_0_3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54" name="Google Shape;254;g115cae46769_0_37"/>
          <p:cNvSpPr txBox="1"/>
          <p:nvPr>
            <p:ph type="title"/>
          </p:nvPr>
        </p:nvSpPr>
        <p:spPr>
          <a:xfrm>
            <a:off x="0" y="339300"/>
            <a:ext cx="8411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400">
                <a:latin typeface="Short Stack"/>
                <a:ea typeface="Short Stack"/>
                <a:cs typeface="Short Stack"/>
                <a:sym typeface="Short Stack"/>
              </a:rPr>
              <a:t>Sweeping</a:t>
            </a:r>
            <a:r>
              <a:rPr lang="fr-FR" sz="3400">
                <a:latin typeface="Short Stack"/>
                <a:ea typeface="Short Stack"/>
                <a:cs typeface="Short Stack"/>
                <a:sym typeface="Short Stack"/>
              </a:rPr>
              <a:t> - Qualities to develop</a:t>
            </a:r>
            <a:endParaRPr sz="3400">
              <a:latin typeface="Short Stack"/>
              <a:ea typeface="Short Stack"/>
              <a:cs typeface="Short Stack"/>
              <a:sym typeface="Short Stack"/>
            </a:endParaRPr>
          </a:p>
        </p:txBody>
      </p:sp>
      <p:sp>
        <p:nvSpPr>
          <p:cNvPr id="255" name="Google Shape;255;g115cae46769_0_37"/>
          <p:cNvSpPr txBox="1"/>
          <p:nvPr/>
        </p:nvSpPr>
        <p:spPr>
          <a:xfrm>
            <a:off x="10629900" y="0"/>
            <a:ext cx="1574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56" name="Google Shape;256;g115cae46769_0_37"/>
          <p:cNvSpPr txBox="1"/>
          <p:nvPr/>
        </p:nvSpPr>
        <p:spPr>
          <a:xfrm>
            <a:off x="161550" y="2008575"/>
            <a:ext cx="9714000" cy="431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Qualities to develop to become a good sweeper:</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 a great communicator (roles of the lead and second)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Improve your </a:t>
            </a:r>
            <a:r>
              <a:rPr lang="fr-FR" sz="2100">
                <a:solidFill>
                  <a:srgbClr val="666666"/>
                </a:solidFill>
                <a:latin typeface="Calibri"/>
                <a:ea typeface="Calibri"/>
                <a:cs typeface="Calibri"/>
                <a:sym typeface="Calibri"/>
              </a:rPr>
              <a:t>physician</a:t>
            </a:r>
            <a:r>
              <a:rPr lang="fr-FR" sz="2100">
                <a:solidFill>
                  <a:srgbClr val="666666"/>
                </a:solidFill>
                <a:latin typeface="Calibri"/>
                <a:ea typeface="Calibri"/>
                <a:cs typeface="Calibri"/>
                <a:sym typeface="Calibri"/>
              </a:rPr>
              <a:t> endurance (interval cardiovascular exercise is prioritized when training in a gym)</a:t>
            </a:r>
            <a:r>
              <a:rPr b="0"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Increase the speed of the sweeping motion</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Increase the pressure put on the </a:t>
            </a:r>
            <a:r>
              <a:rPr lang="fr-FR" sz="2100">
                <a:solidFill>
                  <a:srgbClr val="666666"/>
                </a:solidFill>
                <a:latin typeface="Calibri"/>
                <a:ea typeface="Calibri"/>
                <a:cs typeface="Calibri"/>
                <a:sym typeface="Calibri"/>
              </a:rPr>
              <a:t>broom head</a:t>
            </a:r>
            <a:endParaRPr b="0" i="0" sz="2100" u="none" cap="none" strike="noStrike">
              <a:solidFill>
                <a:srgbClr val="666666"/>
              </a:solidFill>
              <a:latin typeface="Calibri"/>
              <a:ea typeface="Calibri"/>
              <a:cs typeface="Calibri"/>
              <a:sym typeface="Calibri"/>
            </a:endParaRPr>
          </a:p>
          <a:p>
            <a:pPr indent="-190500" lvl="0" marL="342900" marR="0" rtl="0" algn="l">
              <a:lnSpc>
                <a:spcPct val="100000"/>
              </a:lnSpc>
              <a:spcBef>
                <a:spcPts val="480"/>
              </a:spcBef>
              <a:spcAft>
                <a:spcPts val="0"/>
              </a:spcAft>
              <a:buClr>
                <a:schemeClr val="dk1"/>
              </a:buClr>
              <a:buSzPts val="2400"/>
              <a:buFont typeface="Noto Sans Symbols"/>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40"/>
              </a:spcBef>
              <a:spcAft>
                <a:spcPts val="0"/>
              </a:spcAft>
              <a:buClr>
                <a:schemeClr val="dk1"/>
              </a:buClr>
              <a:buSzPts val="2200"/>
              <a:buFont typeface="Arial"/>
              <a:buNone/>
            </a:pPr>
            <a:r>
              <a:rPr i="0" lang="fr-FR" sz="1600" u="none" cap="none" strike="noStrike">
                <a:solidFill>
                  <a:schemeClr val="dk1"/>
                </a:solidFill>
                <a:latin typeface="Calibri"/>
                <a:ea typeface="Calibri"/>
                <a:cs typeface="Calibri"/>
                <a:sym typeface="Calibri"/>
              </a:rPr>
              <a:t>*Will be discussed in Level 4</a:t>
            </a:r>
            <a:endParaRPr i="0" sz="1600" u="none" cap="none" strike="noStrike">
              <a:solidFill>
                <a:schemeClr val="dk1"/>
              </a:solidFill>
              <a:latin typeface="Calibri"/>
              <a:ea typeface="Calibri"/>
              <a:cs typeface="Calibri"/>
              <a:sym typeface="Calibri"/>
            </a:endParaRPr>
          </a:p>
        </p:txBody>
      </p:sp>
      <p:sp>
        <p:nvSpPr>
          <p:cNvPr id="257" name="Google Shape;257;g115cae46769_0_37"/>
          <p:cNvSpPr txBox="1"/>
          <p:nvPr/>
        </p:nvSpPr>
        <p:spPr>
          <a:xfrm>
            <a:off x="8808606" y="4054475"/>
            <a:ext cx="14403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115cae46769_0_4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g115cae46769_0_4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64" name="Google Shape;264;g115cae46769_0_4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Sweeping</a:t>
            </a:r>
            <a:r>
              <a:rPr lang="fr-FR" sz="3800">
                <a:latin typeface="Short Stack"/>
                <a:ea typeface="Short Stack"/>
                <a:cs typeface="Short Stack"/>
                <a:sym typeface="Short Stack"/>
              </a:rPr>
              <a:t> - Open position</a:t>
            </a:r>
            <a:endParaRPr sz="3800">
              <a:latin typeface="Short Stack"/>
              <a:ea typeface="Short Stack"/>
              <a:cs typeface="Short Stack"/>
              <a:sym typeface="Short Stack"/>
            </a:endParaRPr>
          </a:p>
        </p:txBody>
      </p:sp>
      <p:sp>
        <p:nvSpPr>
          <p:cNvPr id="265" name="Google Shape;265;g115cae46769_0_46"/>
          <p:cNvSpPr txBox="1"/>
          <p:nvPr/>
        </p:nvSpPr>
        <p:spPr>
          <a:xfrm>
            <a:off x="10629900" y="0"/>
            <a:ext cx="155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66" name="Google Shape;266;g115cae46769_0_46"/>
          <p:cNvSpPr txBox="1"/>
          <p:nvPr/>
        </p:nvSpPr>
        <p:spPr>
          <a:xfrm>
            <a:off x="271275" y="2008575"/>
            <a:ext cx="9714000" cy="299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sweeping in the open position</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body faces the skip</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palm of the lower hand faces the skip</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palm of the </a:t>
            </a:r>
            <a:r>
              <a:rPr lang="fr-FR" sz="2100">
                <a:solidFill>
                  <a:srgbClr val="666666"/>
                </a:solidFill>
                <a:latin typeface="Calibri"/>
                <a:ea typeface="Calibri"/>
                <a:cs typeface="Calibri"/>
                <a:sym typeface="Calibri"/>
              </a:rPr>
              <a:t>higher hand faces the sweeper</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feet stride back and forth</a:t>
            </a:r>
            <a:endParaRPr b="0" i="0" sz="2100" u="none" cap="none" strike="noStrike">
              <a:solidFill>
                <a:srgbClr val="666666"/>
              </a:solidFill>
              <a:latin typeface="Calibri"/>
              <a:ea typeface="Calibri"/>
              <a:cs typeface="Calibri"/>
              <a:sym typeface="Calibri"/>
            </a:endParaRPr>
          </a:p>
        </p:txBody>
      </p:sp>
      <p:pic>
        <p:nvPicPr>
          <p:cNvPr id="267" name="Google Shape;267;g115cae46769_0_46"/>
          <p:cNvPicPr preferRelativeResize="0"/>
          <p:nvPr/>
        </p:nvPicPr>
        <p:blipFill rotWithShape="1">
          <a:blip r:embed="rId4">
            <a:alphaModFix/>
          </a:blip>
          <a:srcRect b="0" l="0" r="0" t="0"/>
          <a:stretch/>
        </p:blipFill>
        <p:spPr>
          <a:xfrm>
            <a:off x="7512875" y="2207489"/>
            <a:ext cx="2889124" cy="2014483"/>
          </a:xfrm>
          <a:prstGeom prst="rect">
            <a:avLst/>
          </a:prstGeom>
          <a:noFill/>
          <a:ln>
            <a:noFill/>
          </a:ln>
        </p:spPr>
      </p:pic>
      <p:pic>
        <p:nvPicPr>
          <p:cNvPr id="268" name="Google Shape;268;g115cae46769_0_46"/>
          <p:cNvPicPr preferRelativeResize="0"/>
          <p:nvPr/>
        </p:nvPicPr>
        <p:blipFill rotWithShape="1">
          <a:blip r:embed="rId5">
            <a:alphaModFix/>
          </a:blip>
          <a:srcRect b="0" l="0" r="0" t="0"/>
          <a:stretch/>
        </p:blipFill>
        <p:spPr>
          <a:xfrm>
            <a:off x="5455475" y="4461000"/>
            <a:ext cx="3204300" cy="2293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g10e8e08926c_0_0"/>
          <p:cNvPicPr preferRelativeResize="0"/>
          <p:nvPr/>
        </p:nvPicPr>
        <p:blipFill rotWithShape="1">
          <a:blip r:embed="rId3">
            <a:alphaModFix amt="70000"/>
          </a:blip>
          <a:srcRect b="0" l="0" r="0" t="0"/>
          <a:stretch/>
        </p:blipFill>
        <p:spPr>
          <a:xfrm>
            <a:off x="-901822" y="-1518200"/>
            <a:ext cx="13129298" cy="8699449"/>
          </a:xfrm>
          <a:prstGeom prst="rect">
            <a:avLst/>
          </a:prstGeom>
          <a:noFill/>
          <a:ln>
            <a:noFill/>
          </a:ln>
        </p:spPr>
      </p:pic>
      <p:sp>
        <p:nvSpPr>
          <p:cNvPr id="94" name="Google Shape;94;g10e8e08926c_0_0"/>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0e8e08926c_0_0"/>
          <p:cNvSpPr txBox="1"/>
          <p:nvPr>
            <p:ph type="ctrTitle"/>
          </p:nvPr>
        </p:nvSpPr>
        <p:spPr>
          <a:xfrm>
            <a:off x="1057200" y="2951838"/>
            <a:ext cx="10077600" cy="95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WEEK</a:t>
            </a:r>
            <a:r>
              <a:rPr lang="fr-FR" sz="6600">
                <a:latin typeface="Caveat Brush"/>
                <a:ea typeface="Caveat Brush"/>
                <a:cs typeface="Caveat Brush"/>
                <a:sym typeface="Caveat Brush"/>
              </a:rPr>
              <a:t> 1 - INTRODUCTION</a:t>
            </a:r>
            <a:endParaRPr sz="6600">
              <a:latin typeface="Caveat Brush"/>
              <a:ea typeface="Caveat Brush"/>
              <a:cs typeface="Caveat Brush"/>
              <a:sym typeface="Caveat Brush"/>
            </a:endParaRPr>
          </a:p>
        </p:txBody>
      </p:sp>
      <p:pic>
        <p:nvPicPr>
          <p:cNvPr id="96" name="Google Shape;96;g10e8e08926c_0_0"/>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15cae46769_0_58"/>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g115cae46769_0_58"/>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75" name="Google Shape;275;g115cae46769_0_58"/>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Sweeping</a:t>
            </a:r>
            <a:r>
              <a:rPr lang="fr-FR" sz="3800">
                <a:latin typeface="Short Stack"/>
                <a:ea typeface="Short Stack"/>
                <a:cs typeface="Short Stack"/>
                <a:sym typeface="Short Stack"/>
              </a:rPr>
              <a:t> - Closed position</a:t>
            </a:r>
            <a:endParaRPr sz="3800">
              <a:latin typeface="Short Stack"/>
              <a:ea typeface="Short Stack"/>
              <a:cs typeface="Short Stack"/>
              <a:sym typeface="Short Stack"/>
            </a:endParaRPr>
          </a:p>
        </p:txBody>
      </p:sp>
      <p:sp>
        <p:nvSpPr>
          <p:cNvPr id="276" name="Google Shape;276;g115cae46769_0_58"/>
          <p:cNvSpPr txBox="1"/>
          <p:nvPr/>
        </p:nvSpPr>
        <p:spPr>
          <a:xfrm>
            <a:off x="10629900" y="0"/>
            <a:ext cx="1563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77" name="Google Shape;277;g115cae46769_0_58"/>
          <p:cNvSpPr txBox="1"/>
          <p:nvPr/>
        </p:nvSpPr>
        <p:spPr>
          <a:xfrm>
            <a:off x="271275" y="2008575"/>
            <a:ext cx="9714000" cy="352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Sweeping in the closed position</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body faces the shooter</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palm of the lower hand faces the shooter</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palm of the higher hand faces the skip</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Side to side foot motion</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52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Movement on the tiptoes</a:t>
            </a:r>
            <a:endParaRPr b="1" i="0" sz="2100" u="none" cap="none" strike="noStrike">
              <a:solidFill>
                <a:srgbClr val="666666"/>
              </a:solidFill>
              <a:latin typeface="Calibri"/>
              <a:ea typeface="Calibri"/>
              <a:cs typeface="Calibri"/>
              <a:sym typeface="Calibri"/>
            </a:endParaRPr>
          </a:p>
        </p:txBody>
      </p:sp>
      <p:pic>
        <p:nvPicPr>
          <p:cNvPr id="278" name="Google Shape;278;g115cae46769_0_58"/>
          <p:cNvPicPr preferRelativeResize="0"/>
          <p:nvPr/>
        </p:nvPicPr>
        <p:blipFill rotWithShape="1">
          <a:blip r:embed="rId4">
            <a:alphaModFix/>
          </a:blip>
          <a:srcRect b="0" l="0" r="0" t="0"/>
          <a:stretch/>
        </p:blipFill>
        <p:spPr>
          <a:xfrm>
            <a:off x="7583900" y="2156687"/>
            <a:ext cx="2889124" cy="2116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5cae46769_0_6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g115cae46769_0_6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85" name="Google Shape;285;g115cae46769_0_69"/>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Sweeping</a:t>
            </a:r>
            <a:r>
              <a:rPr lang="fr-FR" sz="3800">
                <a:latin typeface="Short Stack"/>
                <a:ea typeface="Short Stack"/>
                <a:cs typeface="Short Stack"/>
                <a:sym typeface="Short Stack"/>
              </a:rPr>
              <a:t> - Closed position</a:t>
            </a:r>
            <a:endParaRPr sz="3800">
              <a:latin typeface="Short Stack"/>
              <a:ea typeface="Short Stack"/>
              <a:cs typeface="Short Stack"/>
              <a:sym typeface="Short Stack"/>
            </a:endParaRPr>
          </a:p>
        </p:txBody>
      </p:sp>
      <p:sp>
        <p:nvSpPr>
          <p:cNvPr id="286" name="Google Shape;286;g115cae46769_0_69"/>
          <p:cNvSpPr txBox="1"/>
          <p:nvPr/>
        </p:nvSpPr>
        <p:spPr>
          <a:xfrm>
            <a:off x="10629900" y="0"/>
            <a:ext cx="155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87" name="Google Shape;287;g115cae46769_0_69"/>
          <p:cNvSpPr txBox="1"/>
          <p:nvPr/>
        </p:nvSpPr>
        <p:spPr>
          <a:xfrm>
            <a:off x="3773775" y="2072575"/>
            <a:ext cx="7940700" cy="443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For the closed sweeping position</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sweeper’s feet should be at a 90 degree angle to the stone’s trajectory</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sweeper stands on the balls of their feet</a:t>
            </a: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and one foot crosses over the other other creating a half moon effect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broom head is squarely under the ches</a:t>
            </a:r>
            <a:r>
              <a:rPr lang="fr-FR" sz="2100">
                <a:solidFill>
                  <a:srgbClr val="666666"/>
                </a:solidFill>
                <a:latin typeface="Calibri"/>
                <a:ea typeface="Calibri"/>
                <a:cs typeface="Calibri"/>
                <a:sym typeface="Calibri"/>
              </a:rPr>
              <a:t>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The closed sweeping position is slightly more efficient than the open position</a:t>
            </a:r>
            <a:endParaRPr b="0" i="0" sz="2100" u="none" cap="none" strike="noStrike">
              <a:solidFill>
                <a:srgbClr val="666666"/>
              </a:solidFill>
              <a:latin typeface="Calibri"/>
              <a:ea typeface="Calibri"/>
              <a:cs typeface="Calibri"/>
              <a:sym typeface="Calibri"/>
            </a:endParaRPr>
          </a:p>
        </p:txBody>
      </p:sp>
      <p:sp>
        <p:nvSpPr>
          <p:cNvPr id="288" name="Google Shape;288;g115cae46769_0_69"/>
          <p:cNvSpPr/>
          <p:nvPr/>
        </p:nvSpPr>
        <p:spPr>
          <a:xfrm>
            <a:off x="3059475" y="3446250"/>
            <a:ext cx="284400" cy="2814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115cae46769_0_69"/>
          <p:cNvSpPr/>
          <p:nvPr/>
        </p:nvSpPr>
        <p:spPr>
          <a:xfrm>
            <a:off x="2690625" y="3295375"/>
            <a:ext cx="427200" cy="3693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115cae46769_0_69"/>
          <p:cNvSpPr/>
          <p:nvPr/>
        </p:nvSpPr>
        <p:spPr>
          <a:xfrm>
            <a:off x="2307650" y="3045725"/>
            <a:ext cx="494700" cy="4698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115cae46769_0_69"/>
          <p:cNvSpPr/>
          <p:nvPr/>
        </p:nvSpPr>
        <p:spPr>
          <a:xfrm>
            <a:off x="136997" y="1687250"/>
            <a:ext cx="3432240" cy="1608120"/>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15cae46769_0_69"/>
          <p:cNvSpPr txBox="1"/>
          <p:nvPr/>
        </p:nvSpPr>
        <p:spPr>
          <a:xfrm rot="908">
            <a:off x="718489" y="1937213"/>
            <a:ext cx="2271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lang="fr-FR" sz="3000">
                <a:latin typeface="Josefin Sans"/>
                <a:ea typeface="Josefin Sans"/>
                <a:cs typeface="Josefin Sans"/>
                <a:sym typeface="Josefin Sans"/>
              </a:rPr>
              <a:t>Did you know…</a:t>
            </a:r>
            <a:endParaRPr b="0" i="0" sz="30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10e8e08926c_0_11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298" name="Google Shape;298;g10e8e08926c_0_116"/>
          <p:cNvSpPr txBox="1"/>
          <p:nvPr/>
        </p:nvSpPr>
        <p:spPr>
          <a:xfrm>
            <a:off x="10619450" y="0"/>
            <a:ext cx="1563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2</a:t>
            </a:r>
            <a:endParaRPr b="0" i="0" sz="1200" u="none" cap="none" strike="noStrike">
              <a:solidFill>
                <a:srgbClr val="000000"/>
              </a:solidFill>
              <a:latin typeface="Josefin Sans"/>
              <a:ea typeface="Josefin Sans"/>
              <a:cs typeface="Josefin Sans"/>
              <a:sym typeface="Josefin Sans"/>
            </a:endParaRPr>
          </a:p>
        </p:txBody>
      </p:sp>
      <p:sp>
        <p:nvSpPr>
          <p:cNvPr id="299" name="Google Shape;299;g10e8e08926c_0_116"/>
          <p:cNvSpPr txBox="1"/>
          <p:nvPr/>
        </p:nvSpPr>
        <p:spPr>
          <a:xfrm>
            <a:off x="430850" y="2040875"/>
            <a:ext cx="11181000" cy="41391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Sweeping in the open position is safer, but the closed position is more efficient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closed position puts more pressure on the head of the broom</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I</a:t>
            </a:r>
            <a:r>
              <a:rPr lang="fr-FR" sz="2100">
                <a:solidFill>
                  <a:srgbClr val="666666"/>
                </a:solidFill>
                <a:latin typeface="Calibri"/>
                <a:ea typeface="Calibri"/>
                <a:cs typeface="Calibri"/>
                <a:sym typeface="Calibri"/>
              </a:rPr>
              <a:t>t takes years to master the four key points for proper brushing</a:t>
            </a:r>
            <a:endParaRPr b="0" i="0" sz="2100" u="none" cap="none" strike="noStrike">
              <a:solidFill>
                <a:srgbClr val="666666"/>
              </a:solidFill>
              <a:latin typeface="Calibri"/>
              <a:ea typeface="Calibri"/>
              <a:cs typeface="Calibri"/>
              <a:sym typeface="Calibri"/>
            </a:endParaRPr>
          </a:p>
          <a:p>
            <a:pPr indent="-190500" lvl="0" marL="342900" marR="0" rtl="0" algn="l">
              <a:lnSpc>
                <a:spcPct val="100000"/>
              </a:lnSpc>
              <a:spcBef>
                <a:spcPts val="480"/>
              </a:spcBef>
              <a:spcAft>
                <a:spcPts val="0"/>
              </a:spcAft>
              <a:buClr>
                <a:schemeClr val="dk1"/>
              </a:buClr>
              <a:buSzPts val="2400"/>
              <a:buFont typeface="Noto Sans Symbols"/>
              <a:buNone/>
            </a:pPr>
            <a:r>
              <a:t/>
            </a:r>
            <a:endParaRPr b="0" i="0" sz="2400" u="none" cap="none" strike="noStrike">
              <a:solidFill>
                <a:srgbClr val="666666"/>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i="0" lang="fr-FR" sz="2500" u="none" cap="none" strike="noStrike">
                <a:solidFill>
                  <a:srgbClr val="666666"/>
                </a:solidFill>
                <a:latin typeface="Calibri"/>
                <a:ea typeface="Calibri"/>
                <a:cs typeface="Calibri"/>
                <a:sym typeface="Calibri"/>
              </a:rPr>
              <a:t>Pra</a:t>
            </a:r>
            <a:r>
              <a:rPr b="1" lang="fr-FR" sz="2500">
                <a:solidFill>
                  <a:srgbClr val="666666"/>
                </a:solidFill>
                <a:latin typeface="Calibri"/>
                <a:ea typeface="Calibri"/>
                <a:cs typeface="Calibri"/>
                <a:sym typeface="Calibri"/>
              </a:rPr>
              <a:t>ctice</a:t>
            </a:r>
            <a:r>
              <a:rPr b="1" i="0" lang="fr-FR" sz="2500" u="none" cap="none" strike="noStrike">
                <a:solidFill>
                  <a:srgbClr val="666666"/>
                </a:solidFill>
                <a:latin typeface="Calibri"/>
                <a:ea typeface="Calibri"/>
                <a:cs typeface="Calibri"/>
                <a:sym typeface="Calibri"/>
              </a:rPr>
              <a:t> = </a:t>
            </a:r>
            <a:r>
              <a:rPr b="1" lang="fr-FR" sz="2500">
                <a:solidFill>
                  <a:srgbClr val="666666"/>
                </a:solidFill>
                <a:latin typeface="Calibri"/>
                <a:ea typeface="Calibri"/>
                <a:cs typeface="Calibri"/>
                <a:sym typeface="Calibri"/>
              </a:rPr>
              <a:t>Increase your capacity</a:t>
            </a:r>
            <a:r>
              <a:rPr b="1" i="0" lang="fr-FR" sz="2500" u="none" cap="none" strike="noStrike">
                <a:solidFill>
                  <a:srgbClr val="666666"/>
                </a:solidFill>
                <a:latin typeface="Calibri"/>
                <a:ea typeface="Calibri"/>
                <a:cs typeface="Calibri"/>
                <a:sym typeface="Calibri"/>
              </a:rPr>
              <a:t> = Effi</a:t>
            </a:r>
            <a:r>
              <a:rPr b="1" lang="fr-FR" sz="2500">
                <a:solidFill>
                  <a:srgbClr val="666666"/>
                </a:solidFill>
                <a:latin typeface="Calibri"/>
                <a:ea typeface="Calibri"/>
                <a:cs typeface="Calibri"/>
                <a:sym typeface="Calibri"/>
              </a:rPr>
              <a:t>ciency</a:t>
            </a:r>
            <a:endParaRPr b="1" i="0" sz="2200" u="none" cap="none" strike="noStrike">
              <a:solidFill>
                <a:srgbClr val="666666"/>
              </a:solidFill>
              <a:latin typeface="Calibri"/>
              <a:ea typeface="Calibri"/>
              <a:cs typeface="Calibri"/>
              <a:sym typeface="Calibri"/>
            </a:endParaRPr>
          </a:p>
        </p:txBody>
      </p:sp>
      <p:sp>
        <p:nvSpPr>
          <p:cNvPr id="300" name="Google Shape;300;g10e8e08926c_0_116"/>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301" name="Google Shape;301;g10e8e08926c_0_11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302" name="Google Shape;302;g10e8e08926c_0_11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10e8e08926c_0_132"/>
          <p:cNvPicPr preferRelativeResize="0"/>
          <p:nvPr/>
        </p:nvPicPr>
        <p:blipFill rotWithShape="1">
          <a:blip r:embed="rId3">
            <a:alphaModFix amt="70000"/>
          </a:blip>
          <a:srcRect b="0" l="0" r="0" t="0"/>
          <a:stretch/>
        </p:blipFill>
        <p:spPr>
          <a:xfrm>
            <a:off x="-1191700" y="-137150"/>
            <a:ext cx="13651927" cy="9099049"/>
          </a:xfrm>
          <a:prstGeom prst="rect">
            <a:avLst/>
          </a:prstGeom>
          <a:noFill/>
          <a:ln>
            <a:noFill/>
          </a:ln>
        </p:spPr>
      </p:pic>
      <p:sp>
        <p:nvSpPr>
          <p:cNvPr id="308" name="Google Shape;308;g10e8e08926c_0_132"/>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10e8e08926c_0_132"/>
          <p:cNvSpPr txBox="1"/>
          <p:nvPr>
            <p:ph type="ctrTitle"/>
          </p:nvPr>
        </p:nvSpPr>
        <p:spPr>
          <a:xfrm>
            <a:off x="944875"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400">
                <a:latin typeface="Caveat Brush"/>
                <a:ea typeface="Caveat Brush"/>
                <a:cs typeface="Caveat Brush"/>
                <a:sym typeface="Caveat Brush"/>
              </a:rPr>
              <a:t>WEEK</a:t>
            </a:r>
            <a:r>
              <a:rPr lang="fr-FR" sz="5400">
                <a:latin typeface="Caveat Brush"/>
                <a:ea typeface="Caveat Brush"/>
                <a:cs typeface="Caveat Brush"/>
                <a:sym typeface="Caveat Brush"/>
              </a:rPr>
              <a:t> 3 - WEIGHT CONTROL</a:t>
            </a:r>
            <a:endParaRPr sz="5200">
              <a:latin typeface="Caveat Brush"/>
              <a:ea typeface="Caveat Brush"/>
              <a:cs typeface="Caveat Brush"/>
              <a:sym typeface="Caveat Brush"/>
            </a:endParaRPr>
          </a:p>
        </p:txBody>
      </p:sp>
      <p:pic>
        <p:nvPicPr>
          <p:cNvPr id="310" name="Google Shape;310;g10e8e08926c_0_13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0e8e08926c_0_14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0e8e08926c_0_140"/>
          <p:cNvSpPr txBox="1"/>
          <p:nvPr/>
        </p:nvSpPr>
        <p:spPr>
          <a:xfrm>
            <a:off x="10620375" y="0"/>
            <a:ext cx="1573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17" name="Google Shape;317;g10e8e08926c_0_14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18" name="Google Shape;318;g10e8e08926c_0_140"/>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5000">
                <a:latin typeface="Short Stack"/>
                <a:ea typeface="Short Stack"/>
                <a:cs typeface="Short Stack"/>
                <a:sym typeface="Short Stack"/>
              </a:rPr>
              <a:t>Weight control</a:t>
            </a:r>
            <a:endParaRPr sz="5000">
              <a:latin typeface="Short Stack"/>
              <a:ea typeface="Short Stack"/>
              <a:cs typeface="Short Stack"/>
              <a:sym typeface="Short Stack"/>
            </a:endParaRPr>
          </a:p>
        </p:txBody>
      </p:sp>
      <p:sp>
        <p:nvSpPr>
          <p:cNvPr id="319" name="Google Shape;319;g10e8e08926c_0_140"/>
          <p:cNvSpPr txBox="1"/>
          <p:nvPr/>
        </p:nvSpPr>
        <p:spPr>
          <a:xfrm>
            <a:off x="304800" y="2574850"/>
            <a:ext cx="8243400" cy="4163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G</a:t>
            </a:r>
            <a:r>
              <a:rPr b="1" lang="fr-FR" sz="2100" u="sng">
                <a:solidFill>
                  <a:srgbClr val="666666"/>
                </a:solidFill>
                <a:latin typeface="Calibri"/>
                <a:ea typeface="Calibri"/>
                <a:cs typeface="Calibri"/>
                <a:sym typeface="Calibri"/>
              </a:rPr>
              <a:t>uard</a:t>
            </a:r>
            <a:endParaRPr b="1" i="0" sz="2100" u="sng"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rock stops between the hog line and the house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It protects other rocks sitting in the house</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Draw</a:t>
            </a:r>
            <a:endParaRPr b="1"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8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stone that stops in the house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Any rock that touches the </a:t>
            </a:r>
            <a:r>
              <a:rPr lang="fr-FR" sz="2100">
                <a:solidFill>
                  <a:srgbClr val="666666"/>
                </a:solidFill>
                <a:latin typeface="Calibri"/>
                <a:ea typeface="Calibri"/>
                <a:cs typeface="Calibri"/>
                <a:sym typeface="Calibri"/>
              </a:rPr>
              <a:t>house can count as a point</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Take-out</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48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Action </a:t>
            </a:r>
            <a:r>
              <a:rPr lang="fr-FR" sz="2100">
                <a:solidFill>
                  <a:srgbClr val="666666"/>
                </a:solidFill>
                <a:latin typeface="Calibri"/>
                <a:ea typeface="Calibri"/>
                <a:cs typeface="Calibri"/>
                <a:sym typeface="Calibri"/>
              </a:rPr>
              <a:t>of moving the opposition’s rock from the play area by hitting it with another rock</a:t>
            </a:r>
            <a:endParaRPr b="0" i="0" sz="2100" u="none" cap="none" strike="noStrike">
              <a:solidFill>
                <a:srgbClr val="666666"/>
              </a:solidFill>
              <a:latin typeface="Calibri"/>
              <a:ea typeface="Calibri"/>
              <a:cs typeface="Calibri"/>
              <a:sym typeface="Calibri"/>
            </a:endParaRPr>
          </a:p>
        </p:txBody>
      </p:sp>
      <p:pic>
        <p:nvPicPr>
          <p:cNvPr id="320" name="Google Shape;320;g10e8e08926c_0_140"/>
          <p:cNvPicPr preferRelativeResize="0"/>
          <p:nvPr/>
        </p:nvPicPr>
        <p:blipFill rotWithShape="1">
          <a:blip r:embed="rId4">
            <a:alphaModFix/>
          </a:blip>
          <a:srcRect b="0" l="0" r="0" t="0"/>
          <a:stretch/>
        </p:blipFill>
        <p:spPr>
          <a:xfrm>
            <a:off x="8548200" y="1776450"/>
            <a:ext cx="3339000" cy="2338200"/>
          </a:xfrm>
          <a:prstGeom prst="round2DiagRect">
            <a:avLst>
              <a:gd fmla="val 16667" name="adj1"/>
              <a:gd fmla="val 0" name="adj2"/>
            </a:avLst>
          </a:prstGeom>
          <a:noFill/>
          <a:ln>
            <a:noFill/>
          </a:ln>
        </p:spPr>
      </p:pic>
      <p:sp>
        <p:nvSpPr>
          <p:cNvPr id="321" name="Google Shape;321;g10e8e08926c_0_140"/>
          <p:cNvSpPr txBox="1"/>
          <p:nvPr/>
        </p:nvSpPr>
        <p:spPr>
          <a:xfrm>
            <a:off x="102000" y="1851900"/>
            <a:ext cx="7419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eminder of the three types of shots</a:t>
            </a:r>
            <a:r>
              <a:rPr b="1" i="0" lang="fr-FR" sz="2500" u="none" cap="none" strike="noStrike">
                <a:solidFill>
                  <a:srgbClr val="666666"/>
                </a:solidFill>
                <a:latin typeface="Calibri"/>
                <a:ea typeface="Calibri"/>
                <a:cs typeface="Calibri"/>
                <a:sym typeface="Calibri"/>
              </a:rPr>
              <a:t>: </a:t>
            </a:r>
            <a:endParaRPr b="0" i="0" sz="500" u="none" cap="none" strike="noStrike">
              <a:solidFill>
                <a:srgbClr val="666666"/>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1148046fac8_0_5"/>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1148046fac8_0_5"/>
          <p:cNvSpPr txBox="1"/>
          <p:nvPr/>
        </p:nvSpPr>
        <p:spPr>
          <a:xfrm>
            <a:off x="10620375" y="0"/>
            <a:ext cx="155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28" name="Google Shape;328;g1148046fac8_0_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29" name="Google Shape;329;g1148046fac8_0_5"/>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5000">
                <a:latin typeface="Short Stack"/>
                <a:ea typeface="Short Stack"/>
                <a:cs typeface="Short Stack"/>
                <a:sym typeface="Short Stack"/>
              </a:rPr>
              <a:t>Weight control</a:t>
            </a:r>
            <a:endParaRPr sz="5000">
              <a:latin typeface="Short Stack"/>
              <a:ea typeface="Short Stack"/>
              <a:cs typeface="Short Stack"/>
              <a:sym typeface="Short Stack"/>
            </a:endParaRPr>
          </a:p>
        </p:txBody>
      </p:sp>
      <p:sp>
        <p:nvSpPr>
          <p:cNvPr id="330" name="Google Shape;330;g1148046fac8_0_5"/>
          <p:cNvSpPr txBox="1"/>
          <p:nvPr/>
        </p:nvSpPr>
        <p:spPr>
          <a:xfrm>
            <a:off x="67975" y="2503200"/>
            <a:ext cx="7146900" cy="420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81"/>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G</a:t>
            </a:r>
            <a:r>
              <a:rPr b="1" lang="fr-FR" sz="2100" u="sng">
                <a:solidFill>
                  <a:srgbClr val="666666"/>
                </a:solidFill>
                <a:latin typeface="Calibri"/>
                <a:ea typeface="Calibri"/>
                <a:cs typeface="Calibri"/>
                <a:sym typeface="Calibri"/>
              </a:rPr>
              <a:t>uard</a:t>
            </a:r>
            <a:endParaRPr b="1"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Center guard</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Corner guard</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Long, mid or short guard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14"/>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1"/>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Draw</a:t>
            </a:r>
            <a:r>
              <a:rPr b="1" i="0" lang="fr-FR" sz="2100" u="sng" cap="none" strike="noStrike">
                <a:solidFill>
                  <a:srgbClr val="666666"/>
                </a:solidFill>
                <a:latin typeface="Calibri"/>
                <a:ea typeface="Calibri"/>
                <a:cs typeface="Calibri"/>
                <a:sym typeface="Calibri"/>
              </a:rPr>
              <a:t> </a:t>
            </a:r>
            <a:endParaRPr b="0"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Draw in the house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Come around draw</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Freeze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Tap back</a:t>
            </a:r>
            <a:endParaRPr b="0" i="0" sz="2100" u="none" cap="none" strike="noStrike">
              <a:solidFill>
                <a:srgbClr val="666666"/>
              </a:solidFill>
              <a:latin typeface="Calibri"/>
              <a:ea typeface="Calibri"/>
              <a:cs typeface="Calibri"/>
              <a:sym typeface="Calibri"/>
            </a:endParaRPr>
          </a:p>
        </p:txBody>
      </p:sp>
      <p:sp>
        <p:nvSpPr>
          <p:cNvPr id="331" name="Google Shape;331;g1148046fac8_0_5"/>
          <p:cNvSpPr txBox="1"/>
          <p:nvPr/>
        </p:nvSpPr>
        <p:spPr>
          <a:xfrm>
            <a:off x="4258975" y="2472075"/>
            <a:ext cx="6603600" cy="377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Take-out</a:t>
            </a:r>
            <a:endParaRPr b="0"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Open take-out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Hit &amp; roll take-out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Raise take-out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Double or triple take-out</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Back line, bumper, control, regular, heavy and peel take-outs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Tick shot, moving a guard in the free guard zone without taking it out of play</a:t>
            </a:r>
            <a:endParaRPr b="0" i="0" sz="2100" u="none" cap="none" strike="noStrike">
              <a:solidFill>
                <a:srgbClr val="666666"/>
              </a:solidFill>
              <a:latin typeface="Arial"/>
              <a:ea typeface="Arial"/>
              <a:cs typeface="Arial"/>
              <a:sym typeface="Arial"/>
            </a:endParaRPr>
          </a:p>
        </p:txBody>
      </p:sp>
      <p:sp>
        <p:nvSpPr>
          <p:cNvPr id="332" name="Google Shape;332;g1148046fac8_0_5"/>
          <p:cNvSpPr txBox="1"/>
          <p:nvPr/>
        </p:nvSpPr>
        <p:spPr>
          <a:xfrm>
            <a:off x="67975" y="1936238"/>
            <a:ext cx="7257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Types of shots and their </a:t>
            </a:r>
            <a:r>
              <a:rPr b="1" lang="fr-FR" sz="2500">
                <a:solidFill>
                  <a:srgbClr val="666666"/>
                </a:solidFill>
                <a:latin typeface="Calibri"/>
                <a:ea typeface="Calibri"/>
                <a:cs typeface="Calibri"/>
                <a:sym typeface="Calibri"/>
              </a:rPr>
              <a:t>subcategories</a:t>
            </a:r>
            <a:r>
              <a:rPr b="1" i="0" lang="fr-FR" sz="2500" u="none" cap="none" strike="noStrike">
                <a:solidFill>
                  <a:srgbClr val="666666"/>
                </a:solidFill>
                <a:latin typeface="Calibri"/>
                <a:ea typeface="Calibri"/>
                <a:cs typeface="Calibri"/>
                <a:sym typeface="Calibri"/>
              </a:rPr>
              <a:t>:</a:t>
            </a:r>
            <a:r>
              <a:rPr b="1" i="0" lang="fr-FR" sz="21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0e8e08926c_0_15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10e8e08926c_0_151"/>
          <p:cNvSpPr txBox="1"/>
          <p:nvPr/>
        </p:nvSpPr>
        <p:spPr>
          <a:xfrm>
            <a:off x="10658475" y="0"/>
            <a:ext cx="154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39" name="Google Shape;339;g10e8e08926c_0_15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40" name="Google Shape;340;g10e8e08926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5000">
                <a:latin typeface="Short Stack"/>
                <a:ea typeface="Short Stack"/>
                <a:cs typeface="Short Stack"/>
                <a:sym typeface="Short Stack"/>
              </a:rPr>
              <a:t>Take-outs</a:t>
            </a:r>
            <a:endParaRPr sz="5000">
              <a:latin typeface="Short Stack"/>
              <a:ea typeface="Short Stack"/>
              <a:cs typeface="Short Stack"/>
              <a:sym typeface="Short Stack"/>
            </a:endParaRPr>
          </a:p>
        </p:txBody>
      </p:sp>
      <p:sp>
        <p:nvSpPr>
          <p:cNvPr id="341" name="Google Shape;341;g10e8e08926c_0_151"/>
          <p:cNvSpPr txBox="1"/>
          <p:nvPr/>
        </p:nvSpPr>
        <p:spPr>
          <a:xfrm>
            <a:off x="220950" y="2004300"/>
            <a:ext cx="11489400" cy="407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When should we use take-outs?</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 we </a:t>
            </a:r>
            <a:r>
              <a:rPr lang="fr-FR" sz="2100">
                <a:solidFill>
                  <a:srgbClr val="666666"/>
                </a:solidFill>
                <a:latin typeface="Calibri"/>
                <a:ea typeface="Calibri"/>
                <a:cs typeface="Calibri"/>
                <a:sym typeface="Calibri"/>
              </a:rPr>
              <a:t>want</a:t>
            </a:r>
            <a:r>
              <a:rPr lang="fr-FR" sz="2100">
                <a:solidFill>
                  <a:srgbClr val="666666"/>
                </a:solidFill>
                <a:latin typeface="Calibri"/>
                <a:ea typeface="Calibri"/>
                <a:cs typeface="Calibri"/>
                <a:sym typeface="Calibri"/>
              </a:rPr>
              <a:t> to play a defensive game with less rocks in play</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 we want to protect a lead</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 we want to maintain a low scoring game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The strength of a take out </a:t>
            </a:r>
            <a:r>
              <a:rPr b="1" lang="fr-FR" sz="2500">
                <a:solidFill>
                  <a:srgbClr val="666666"/>
                </a:solidFill>
                <a:latin typeface="Calibri"/>
                <a:ea typeface="Calibri"/>
                <a:cs typeface="Calibri"/>
                <a:sym typeface="Calibri"/>
              </a:rPr>
              <a:t>depends</a:t>
            </a:r>
            <a:r>
              <a:rPr b="1" lang="fr-FR" sz="2500">
                <a:solidFill>
                  <a:srgbClr val="666666"/>
                </a:solidFill>
                <a:latin typeface="Calibri"/>
                <a:ea typeface="Calibri"/>
                <a:cs typeface="Calibri"/>
                <a:sym typeface="Calibri"/>
              </a:rPr>
              <a:t> on the desired result</a:t>
            </a:r>
            <a:endParaRPr b="0"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 we want to keep our rock in play?</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 we want to remove the opponent’s rock from play?</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 we </a:t>
            </a:r>
            <a:r>
              <a:rPr lang="fr-FR" sz="2100">
                <a:solidFill>
                  <a:srgbClr val="666666"/>
                </a:solidFill>
                <a:latin typeface="Calibri"/>
                <a:ea typeface="Calibri"/>
                <a:cs typeface="Calibri"/>
                <a:sym typeface="Calibri"/>
              </a:rPr>
              <a:t>want</a:t>
            </a:r>
            <a:r>
              <a:rPr lang="fr-FR" sz="2100">
                <a:solidFill>
                  <a:srgbClr val="666666"/>
                </a:solidFill>
                <a:latin typeface="Calibri"/>
                <a:ea typeface="Calibri"/>
                <a:cs typeface="Calibri"/>
                <a:sym typeface="Calibri"/>
              </a:rPr>
              <a:t> to roll somewhere in the house?</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How many rock do we need to remove?</a:t>
            </a:r>
            <a:endParaRPr b="0" i="0" sz="2100" u="none" cap="none" strike="noStrike">
              <a:solidFill>
                <a:srgbClr val="666666"/>
              </a:solidFill>
              <a:latin typeface="Arial"/>
              <a:ea typeface="Arial"/>
              <a:cs typeface="Arial"/>
              <a:sym typeface="Arial"/>
            </a:endParaRPr>
          </a:p>
        </p:txBody>
      </p:sp>
      <p:sp>
        <p:nvSpPr>
          <p:cNvPr id="342" name="Google Shape;342;g10e8e08926c_0_151"/>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343" name="Google Shape;343;g10e8e08926c_0_151"/>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d1d491f5c2_0_8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 name="Google Shape;349;gd1d491f5c2_0_8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50" name="Google Shape;350;gd1d491f5c2_0_80"/>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000">
                <a:latin typeface="Short Stack"/>
                <a:ea typeface="Short Stack"/>
                <a:cs typeface="Short Stack"/>
                <a:sym typeface="Short Stack"/>
              </a:rPr>
              <a:t>Take-outs</a:t>
            </a:r>
            <a:r>
              <a:rPr lang="fr-FR" sz="4000">
                <a:latin typeface="Short Stack"/>
                <a:ea typeface="Short Stack"/>
                <a:cs typeface="Short Stack"/>
                <a:sym typeface="Short Stack"/>
              </a:rPr>
              <a:t> - 11 zones</a:t>
            </a:r>
            <a:endParaRPr sz="4000">
              <a:latin typeface="Short Stack"/>
              <a:ea typeface="Short Stack"/>
              <a:cs typeface="Short Stack"/>
              <a:sym typeface="Short Stack"/>
            </a:endParaRPr>
          </a:p>
        </p:txBody>
      </p:sp>
      <p:sp>
        <p:nvSpPr>
          <p:cNvPr id="351" name="Google Shape;351;gd1d491f5c2_0_80"/>
          <p:cNvSpPr txBox="1"/>
          <p:nvPr/>
        </p:nvSpPr>
        <p:spPr>
          <a:xfrm>
            <a:off x="10629900" y="0"/>
            <a:ext cx="155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sp>
        <p:nvSpPr>
          <p:cNvPr id="352" name="Google Shape;352;gd1d491f5c2_0_80"/>
          <p:cNvSpPr txBox="1"/>
          <p:nvPr/>
        </p:nvSpPr>
        <p:spPr>
          <a:xfrm>
            <a:off x="132025" y="3409050"/>
            <a:ext cx="4122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The 11 zones for guards and draws:</a:t>
            </a:r>
            <a:endParaRPr b="0" i="0" sz="1300" u="none" cap="none" strike="noStrike">
              <a:solidFill>
                <a:srgbClr val="666666"/>
              </a:solidFill>
              <a:latin typeface="Arial"/>
              <a:ea typeface="Arial"/>
              <a:cs typeface="Arial"/>
              <a:sym typeface="Arial"/>
            </a:endParaRPr>
          </a:p>
        </p:txBody>
      </p:sp>
      <p:pic>
        <p:nvPicPr>
          <p:cNvPr id="353" name="Google Shape;353;gd1d491f5c2_0_80"/>
          <p:cNvPicPr preferRelativeResize="0"/>
          <p:nvPr/>
        </p:nvPicPr>
        <p:blipFill rotWithShape="1">
          <a:blip r:embed="rId4">
            <a:alphaModFix/>
          </a:blip>
          <a:srcRect b="0" l="0" r="0" t="0"/>
          <a:stretch/>
        </p:blipFill>
        <p:spPr>
          <a:xfrm>
            <a:off x="4299781" y="2043710"/>
            <a:ext cx="6243438" cy="4105141"/>
          </a:xfrm>
          <a:prstGeom prst="rect">
            <a:avLst/>
          </a:prstGeom>
          <a:noFill/>
          <a:ln>
            <a:noFill/>
          </a:ln>
        </p:spPr>
      </p:pic>
      <p:sp>
        <p:nvSpPr>
          <p:cNvPr id="354" name="Google Shape;354;gd1d491f5c2_0_80"/>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355" name="Google Shape;355;gd1d491f5c2_0_80"/>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148046fac8_0_3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1148046fac8_0_30"/>
          <p:cNvSpPr txBox="1"/>
          <p:nvPr/>
        </p:nvSpPr>
        <p:spPr>
          <a:xfrm>
            <a:off x="10616825" y="0"/>
            <a:ext cx="1562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62" name="Google Shape;362;g1148046fac8_0_3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63" name="Google Shape;363;g1148046fac8_0_3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100">
                <a:latin typeface="Short Stack"/>
                <a:ea typeface="Short Stack"/>
                <a:cs typeface="Short Stack"/>
                <a:sym typeface="Short Stack"/>
              </a:rPr>
              <a:t>Take-outs</a:t>
            </a:r>
            <a:r>
              <a:rPr lang="fr-FR" sz="3100">
                <a:latin typeface="Short Stack"/>
                <a:ea typeface="Short Stack"/>
                <a:cs typeface="Short Stack"/>
                <a:sym typeface="Short Stack"/>
              </a:rPr>
              <a:t> - Reminder of the signals</a:t>
            </a:r>
            <a:endParaRPr sz="3100">
              <a:latin typeface="Short Stack"/>
              <a:ea typeface="Short Stack"/>
              <a:cs typeface="Short Stack"/>
              <a:sym typeface="Short Stack"/>
            </a:endParaRPr>
          </a:p>
        </p:txBody>
      </p:sp>
      <p:sp>
        <p:nvSpPr>
          <p:cNvPr id="364" name="Google Shape;364;g1148046fac8_0_30"/>
          <p:cNvSpPr txBox="1"/>
          <p:nvPr/>
        </p:nvSpPr>
        <p:spPr>
          <a:xfrm>
            <a:off x="129050" y="1699500"/>
            <a:ext cx="6987000" cy="497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Reminder of the signals for different weights</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Back line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Hack</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B</a:t>
            </a:r>
            <a:r>
              <a:rPr lang="fr-FR" sz="2100">
                <a:solidFill>
                  <a:srgbClr val="666666"/>
                </a:solidFill>
                <a:latin typeface="Calibri"/>
                <a:ea typeface="Calibri"/>
                <a:cs typeface="Calibri"/>
                <a:sym typeface="Calibri"/>
              </a:rPr>
              <a:t>umper</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Contr</a:t>
            </a:r>
            <a:r>
              <a:rPr lang="fr-FR" sz="2100">
                <a:solidFill>
                  <a:srgbClr val="666666"/>
                </a:solidFill>
                <a:latin typeface="Calibri"/>
                <a:ea typeface="Calibri"/>
                <a:cs typeface="Calibri"/>
                <a:sym typeface="Calibri"/>
              </a:rPr>
              <a:t>ol</a:t>
            </a:r>
            <a:r>
              <a:rPr b="0"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Normal</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Hea</a:t>
            </a:r>
            <a:r>
              <a:rPr lang="fr-FR" sz="2100">
                <a:solidFill>
                  <a:srgbClr val="666666"/>
                </a:solidFill>
                <a:latin typeface="Calibri"/>
                <a:ea typeface="Calibri"/>
                <a:cs typeface="Calibri"/>
                <a:sym typeface="Calibri"/>
              </a:rPr>
              <a:t>vy n</a:t>
            </a:r>
            <a:r>
              <a:rPr b="0" i="0" lang="fr-FR" sz="2100" u="none" cap="none" strike="noStrike">
                <a:solidFill>
                  <a:srgbClr val="666666"/>
                </a:solidFill>
                <a:latin typeface="Calibri"/>
                <a:ea typeface="Calibri"/>
                <a:cs typeface="Calibri"/>
                <a:sym typeface="Calibri"/>
              </a:rPr>
              <a:t>ormal</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Peel</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240"/>
              </a:spcBef>
              <a:spcAft>
                <a:spcPts val="0"/>
              </a:spcAft>
              <a:buClr>
                <a:schemeClr val="dk1"/>
              </a:buClr>
              <a:buSzPts val="12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2000"/>
              <a:buFont typeface="Arial"/>
              <a:buNone/>
            </a:pPr>
            <a:r>
              <a:rPr i="0" lang="fr-FR" sz="1600" u="none" cap="none" strike="noStrike">
                <a:solidFill>
                  <a:schemeClr val="dk1"/>
                </a:solidFill>
                <a:latin typeface="Calibri"/>
                <a:ea typeface="Calibri"/>
                <a:cs typeface="Calibri"/>
                <a:sym typeface="Calibri"/>
              </a:rPr>
              <a:t>*</a:t>
            </a:r>
            <a:r>
              <a:rPr lang="fr-FR" sz="1600">
                <a:solidFill>
                  <a:schemeClr val="dk1"/>
                </a:solidFill>
                <a:latin typeface="Calibri"/>
                <a:ea typeface="Calibri"/>
                <a:cs typeface="Calibri"/>
                <a:sym typeface="Calibri"/>
              </a:rPr>
              <a:t>From hog line to hog line in corresponding seconds</a:t>
            </a:r>
            <a:endParaRPr i="0" sz="1600" u="none" cap="none" strike="noStrike">
              <a:solidFill>
                <a:schemeClr val="dk1"/>
              </a:solidFill>
              <a:latin typeface="Calibri"/>
              <a:ea typeface="Calibri"/>
              <a:cs typeface="Calibri"/>
              <a:sym typeface="Calibri"/>
            </a:endParaRPr>
          </a:p>
        </p:txBody>
      </p:sp>
      <p:pic>
        <p:nvPicPr>
          <p:cNvPr id="365" name="Google Shape;365;g1148046fac8_0_30"/>
          <p:cNvPicPr preferRelativeResize="0"/>
          <p:nvPr/>
        </p:nvPicPr>
        <p:blipFill rotWithShape="1">
          <a:blip r:embed="rId4">
            <a:alphaModFix/>
          </a:blip>
          <a:srcRect b="0" l="0" r="0" t="0"/>
          <a:stretch/>
        </p:blipFill>
        <p:spPr>
          <a:xfrm>
            <a:off x="6270362" y="2170800"/>
            <a:ext cx="5527663" cy="3889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1148046fac8_0_3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1148046fac8_0_39"/>
          <p:cNvSpPr txBox="1"/>
          <p:nvPr/>
        </p:nvSpPr>
        <p:spPr>
          <a:xfrm>
            <a:off x="10616825" y="0"/>
            <a:ext cx="1544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72" name="Google Shape;372;g1148046fac8_0_3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73" name="Google Shape;373;g1148046fac8_0_3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latin typeface="Short Stack"/>
                <a:ea typeface="Short Stack"/>
                <a:cs typeface="Short Stack"/>
                <a:sym typeface="Short Stack"/>
              </a:rPr>
              <a:t>The stopwatch</a:t>
            </a:r>
            <a:endParaRPr>
              <a:latin typeface="Short Stack"/>
              <a:ea typeface="Short Stack"/>
              <a:cs typeface="Short Stack"/>
              <a:sym typeface="Short Stack"/>
            </a:endParaRPr>
          </a:p>
        </p:txBody>
      </p:sp>
      <p:sp>
        <p:nvSpPr>
          <p:cNvPr id="374" name="Google Shape;374;g1148046fac8_0_39"/>
          <p:cNvSpPr txBox="1"/>
          <p:nvPr/>
        </p:nvSpPr>
        <p:spPr>
          <a:xfrm>
            <a:off x="657150" y="2158350"/>
            <a:ext cx="10877700" cy="3417000"/>
          </a:xfrm>
          <a:prstGeom prst="rect">
            <a:avLst/>
          </a:prstGeom>
          <a:noFill/>
          <a:ln>
            <a:noFill/>
          </a:ln>
        </p:spPr>
        <p:txBody>
          <a:bodyPr anchorCtr="0" anchor="t" bIns="91425" lIns="91425" spcFirstLastPara="1" rIns="91425" wrap="square" tIns="91425">
            <a:spAutoFit/>
          </a:bodyPr>
          <a:lstStyle/>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different types of shots are categorized by the weights needed to attain their objective</a:t>
            </a:r>
            <a:endParaRPr b="0" i="0" sz="2100" u="none" cap="none" strike="noStrike">
              <a:solidFill>
                <a:srgbClr val="666666"/>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weight control is a critical skill that you need to develop after learning and mastering the basic technical skills of shot making</a:t>
            </a:r>
            <a:endParaRPr b="0" i="0" sz="2100" u="none" cap="none" strike="noStrike">
              <a:solidFill>
                <a:srgbClr val="666666"/>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the skills of being right on the line of delivery is very important, however having good weight control can </a:t>
            </a:r>
            <a:r>
              <a:rPr lang="fr-FR" sz="2100">
                <a:solidFill>
                  <a:srgbClr val="666666"/>
                </a:solidFill>
                <a:latin typeface="Calibri"/>
                <a:ea typeface="Calibri"/>
                <a:cs typeface="Calibri"/>
                <a:sym typeface="Calibri"/>
              </a:rPr>
              <a:t>compensate</a:t>
            </a:r>
            <a:r>
              <a:rPr lang="fr-FR" sz="2100">
                <a:solidFill>
                  <a:srgbClr val="666666"/>
                </a:solidFill>
                <a:latin typeface="Calibri"/>
                <a:ea typeface="Calibri"/>
                <a:cs typeface="Calibri"/>
                <a:sym typeface="Calibri"/>
              </a:rPr>
              <a:t> for </a:t>
            </a:r>
            <a:r>
              <a:rPr lang="fr-FR" sz="2100">
                <a:solidFill>
                  <a:srgbClr val="666666"/>
                </a:solidFill>
                <a:latin typeface="Calibri"/>
                <a:ea typeface="Calibri"/>
                <a:cs typeface="Calibri"/>
                <a:sym typeface="Calibri"/>
              </a:rPr>
              <a:t>imperfect</a:t>
            </a:r>
            <a:r>
              <a:rPr lang="fr-FR" sz="2100">
                <a:solidFill>
                  <a:srgbClr val="666666"/>
                </a:solidFill>
                <a:latin typeface="Calibri"/>
                <a:ea typeface="Calibri"/>
                <a:cs typeface="Calibri"/>
                <a:sym typeface="Calibri"/>
              </a:rPr>
              <a:t> line</a:t>
            </a:r>
            <a:endParaRPr b="0" i="0" sz="2100" u="none" cap="none" strike="noStrike">
              <a:solidFill>
                <a:srgbClr val="666666"/>
              </a:solidFill>
              <a:latin typeface="Calibri"/>
              <a:ea typeface="Calibri"/>
              <a:cs typeface="Calibri"/>
              <a:sym typeface="Calibri"/>
            </a:endParaRPr>
          </a:p>
        </p:txBody>
      </p:sp>
      <p:sp>
        <p:nvSpPr>
          <p:cNvPr id="375" name="Google Shape;375;g1148046fac8_0_39"/>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0da257bab0_0_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0da257bab0_0_0"/>
          <p:cNvSpPr txBox="1"/>
          <p:nvPr/>
        </p:nvSpPr>
        <p:spPr>
          <a:xfrm>
            <a:off x="91225" y="1928100"/>
            <a:ext cx="109644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of the instructor(s)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of the participants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a:t>
            </a:r>
            <a:r>
              <a:rPr lang="fr-FR" sz="2100">
                <a:solidFill>
                  <a:srgbClr val="666666"/>
                </a:solidFill>
                <a:latin typeface="Calibri"/>
                <a:ea typeface="Calibri"/>
                <a:cs typeface="Calibri"/>
                <a:sym typeface="Calibri"/>
              </a:rPr>
              <a:t>esentation of the program</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4 </a:t>
            </a:r>
            <a:r>
              <a:rPr lang="fr-FR" sz="2100">
                <a:solidFill>
                  <a:srgbClr val="666666"/>
                </a:solidFill>
                <a:latin typeface="Calibri"/>
                <a:ea typeface="Calibri"/>
                <a:cs typeface="Calibri"/>
                <a:sym typeface="Calibri"/>
              </a:rPr>
              <a:t>levels of 10 sessions each</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Beginner to Intermediate levels</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a:t>
            </a:r>
            <a:r>
              <a:rPr lang="fr-FR" sz="2100">
                <a:solidFill>
                  <a:srgbClr val="666666"/>
                </a:solidFill>
                <a:latin typeface="Calibri"/>
                <a:ea typeface="Calibri"/>
                <a:cs typeface="Calibri"/>
                <a:sym typeface="Calibri"/>
              </a:rPr>
              <a:t>essions of 120 minutes each</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Divided into 3 segments: off ice/on ice/games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 name="Google Shape;103;g10da257bab0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Introduction</a:t>
            </a:r>
            <a:endParaRPr sz="4700">
              <a:latin typeface="Short Stack"/>
              <a:ea typeface="Short Stack"/>
              <a:cs typeface="Short Stack"/>
              <a:sym typeface="Short Stack"/>
            </a:endParaRPr>
          </a:p>
        </p:txBody>
      </p:sp>
      <p:pic>
        <p:nvPicPr>
          <p:cNvPr id="104" name="Google Shape;104;g10da257bab0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05" name="Google Shape;105;g10da257bab0_0_0"/>
          <p:cNvSpPr txBox="1"/>
          <p:nvPr/>
        </p:nvSpPr>
        <p:spPr>
          <a:xfrm>
            <a:off x="10695975" y="0"/>
            <a:ext cx="154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148046fac8_0_5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148046fac8_0_51"/>
          <p:cNvSpPr txBox="1"/>
          <p:nvPr/>
        </p:nvSpPr>
        <p:spPr>
          <a:xfrm>
            <a:off x="10616825" y="0"/>
            <a:ext cx="155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82" name="Google Shape;382;g1148046fac8_0_5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83" name="Google Shape;383;g1148046fac8_0_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latin typeface="Short Stack"/>
                <a:ea typeface="Short Stack"/>
                <a:cs typeface="Short Stack"/>
                <a:sym typeface="Short Stack"/>
              </a:rPr>
              <a:t>The stopwatch </a:t>
            </a:r>
            <a:r>
              <a:rPr lang="fr-FR" sz="4000">
                <a:latin typeface="Short Stack"/>
                <a:ea typeface="Short Stack"/>
                <a:cs typeface="Short Stack"/>
                <a:sym typeface="Short Stack"/>
              </a:rPr>
              <a:t>- Use</a:t>
            </a:r>
            <a:endParaRPr sz="4000">
              <a:latin typeface="Short Stack"/>
              <a:ea typeface="Short Stack"/>
              <a:cs typeface="Short Stack"/>
              <a:sym typeface="Short Stack"/>
            </a:endParaRPr>
          </a:p>
        </p:txBody>
      </p:sp>
      <p:sp>
        <p:nvSpPr>
          <p:cNvPr id="384" name="Google Shape;384;g1148046fac8_0_51"/>
          <p:cNvSpPr txBox="1"/>
          <p:nvPr/>
        </p:nvSpPr>
        <p:spPr>
          <a:xfrm>
            <a:off x="181525" y="1980075"/>
            <a:ext cx="102969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Why use a stop watch</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stopwatch helps in judging the relative speed of the rock and also help us to react to the changing ice speed throughout a game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stopwatch also helps us to the speed of the ice from one club to another, or simply from one day to another</a:t>
            </a:r>
            <a:endParaRPr b="0" i="0" sz="2100" u="none" cap="none" strike="noStrike">
              <a:solidFill>
                <a:srgbClr val="666666"/>
              </a:solidFill>
              <a:latin typeface="Calibri"/>
              <a:ea typeface="Calibri"/>
              <a:cs typeface="Calibri"/>
              <a:sym typeface="Calibri"/>
            </a:endParaRPr>
          </a:p>
        </p:txBody>
      </p:sp>
      <p:sp>
        <p:nvSpPr>
          <p:cNvPr id="385" name="Google Shape;385;g1148046fac8_0_51"/>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1148046fac8_0_6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1148046fac8_0_60"/>
          <p:cNvSpPr txBox="1"/>
          <p:nvPr/>
        </p:nvSpPr>
        <p:spPr>
          <a:xfrm>
            <a:off x="106168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392" name="Google Shape;392;g1148046fac8_0_6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393" name="Google Shape;393;g1148046fac8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800">
                <a:latin typeface="Short Stack"/>
                <a:ea typeface="Short Stack"/>
                <a:cs typeface="Short Stack"/>
                <a:sym typeface="Short Stack"/>
              </a:rPr>
              <a:t>The stopwatch</a:t>
            </a:r>
            <a:r>
              <a:rPr lang="fr-FR" sz="2800">
                <a:latin typeface="Short Stack"/>
                <a:ea typeface="Short Stack"/>
                <a:cs typeface="Short Stack"/>
                <a:sym typeface="Short Stack"/>
              </a:rPr>
              <a:t> - Types of measurement</a:t>
            </a:r>
            <a:endParaRPr sz="2800">
              <a:latin typeface="Short Stack"/>
              <a:ea typeface="Short Stack"/>
              <a:cs typeface="Short Stack"/>
              <a:sym typeface="Short Stack"/>
            </a:endParaRPr>
          </a:p>
        </p:txBody>
      </p:sp>
      <p:sp>
        <p:nvSpPr>
          <p:cNvPr id="394" name="Google Shape;394;g1148046fac8_0_60"/>
          <p:cNvSpPr txBox="1"/>
          <p:nvPr/>
        </p:nvSpPr>
        <p:spPr>
          <a:xfrm>
            <a:off x="2400475" y="2650050"/>
            <a:ext cx="7569300" cy="393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a:t>
            </a:r>
            <a:r>
              <a:rPr b="1" lang="fr-FR" sz="2100" u="sng">
                <a:solidFill>
                  <a:srgbClr val="666666"/>
                </a:solidFill>
                <a:latin typeface="Calibri"/>
                <a:ea typeface="Calibri"/>
                <a:cs typeface="Calibri"/>
                <a:sym typeface="Calibri"/>
              </a:rPr>
              <a:t>From backline to hogline</a:t>
            </a:r>
            <a:endParaRPr b="1" i="0" sz="2100" u="sng" cap="none" strike="noStrike">
              <a:solidFill>
                <a:srgbClr val="666666"/>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a:t>
            </a:r>
            <a:r>
              <a:rPr lang="fr-FR" sz="2100">
                <a:solidFill>
                  <a:srgbClr val="666666"/>
                </a:solidFill>
                <a:latin typeface="Calibri"/>
                <a:ea typeface="Calibri"/>
                <a:cs typeface="Calibri"/>
                <a:sym typeface="Calibri"/>
              </a:rPr>
              <a:t>ecommended for the sweepers, it’s a speedy measure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From hog to hog</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a:t>
            </a:r>
            <a:r>
              <a:rPr lang="fr-FR" sz="2100">
                <a:solidFill>
                  <a:srgbClr val="666666"/>
                </a:solidFill>
                <a:latin typeface="Calibri"/>
                <a:ea typeface="Calibri"/>
                <a:cs typeface="Calibri"/>
                <a:sym typeface="Calibri"/>
              </a:rPr>
              <a:t>ecommended for the skip, this is the precise measure for all types of shots, and the shooter tendencies, eg. Push or pull the rock</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3. De la ligne arrière à la ligne de balayage</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Less used but can give a quick general reference during the game</a:t>
            </a:r>
            <a:endParaRPr b="1" i="0" sz="2100" u="none" cap="none" strike="noStrike">
              <a:solidFill>
                <a:srgbClr val="666666"/>
              </a:solidFill>
              <a:latin typeface="Calibri"/>
              <a:ea typeface="Calibri"/>
              <a:cs typeface="Calibri"/>
              <a:sym typeface="Calibri"/>
            </a:endParaRPr>
          </a:p>
        </p:txBody>
      </p:sp>
      <p:pic>
        <p:nvPicPr>
          <p:cNvPr id="395" name="Google Shape;395;g1148046fac8_0_60"/>
          <p:cNvPicPr preferRelativeResize="0"/>
          <p:nvPr/>
        </p:nvPicPr>
        <p:blipFill rotWithShape="1">
          <a:blip r:embed="rId4">
            <a:alphaModFix/>
          </a:blip>
          <a:srcRect b="0" l="0" r="0" t="0"/>
          <a:stretch/>
        </p:blipFill>
        <p:spPr>
          <a:xfrm>
            <a:off x="0" y="4791450"/>
            <a:ext cx="2066550" cy="2066550"/>
          </a:xfrm>
          <a:prstGeom prst="rect">
            <a:avLst/>
          </a:prstGeom>
          <a:noFill/>
          <a:ln>
            <a:noFill/>
          </a:ln>
        </p:spPr>
      </p:pic>
      <p:sp>
        <p:nvSpPr>
          <p:cNvPr id="396" name="Google Shape;396;g1148046fac8_0_60"/>
          <p:cNvSpPr txBox="1"/>
          <p:nvPr/>
        </p:nvSpPr>
        <p:spPr>
          <a:xfrm>
            <a:off x="198100" y="1928100"/>
            <a:ext cx="54783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The different types of measurement</a:t>
            </a:r>
            <a:r>
              <a:rPr b="1" i="0" lang="fr-FR" sz="2500" u="none" cap="none" strike="noStrike">
                <a:solidFill>
                  <a:srgbClr val="666666"/>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397" name="Google Shape;397;g1148046fac8_0_60"/>
          <p:cNvPicPr preferRelativeResize="0"/>
          <p:nvPr/>
        </p:nvPicPr>
        <p:blipFill rotWithShape="1">
          <a:blip r:embed="rId5">
            <a:alphaModFix/>
          </a:blip>
          <a:srcRect b="0" l="0" r="0" t="0"/>
          <a:stretch/>
        </p:blipFill>
        <p:spPr>
          <a:xfrm>
            <a:off x="8734250" y="1026550"/>
            <a:ext cx="2616525" cy="2616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148046fac8_0_7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1148046fac8_0_74"/>
          <p:cNvSpPr txBox="1"/>
          <p:nvPr/>
        </p:nvSpPr>
        <p:spPr>
          <a:xfrm>
            <a:off x="10616825" y="0"/>
            <a:ext cx="15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pic>
        <p:nvPicPr>
          <p:cNvPr id="404" name="Google Shape;404;g1148046fac8_0_7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05" name="Google Shape;405;g1148046fac8_0_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The stopwatch</a:t>
            </a:r>
            <a:endParaRPr sz="3200">
              <a:latin typeface="Short Stack"/>
              <a:ea typeface="Short Stack"/>
              <a:cs typeface="Short Stack"/>
              <a:sym typeface="Short Stack"/>
            </a:endParaRPr>
          </a:p>
        </p:txBody>
      </p:sp>
      <p:sp>
        <p:nvSpPr>
          <p:cNvPr id="406" name="Google Shape;406;g1148046fac8_0_74"/>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407" name="Google Shape;407;g1148046fac8_0_74"/>
          <p:cNvSpPr txBox="1"/>
          <p:nvPr/>
        </p:nvSpPr>
        <p:spPr>
          <a:xfrm>
            <a:off x="438925" y="1853550"/>
            <a:ext cx="6135600" cy="3771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lang="fr-FR" sz="3200" u="sng">
                <a:solidFill>
                  <a:srgbClr val="666666"/>
                </a:solidFill>
                <a:latin typeface="Calibri"/>
                <a:ea typeface="Calibri"/>
                <a:cs typeface="Calibri"/>
                <a:sym typeface="Calibri"/>
              </a:rPr>
              <a:t>WARNING</a:t>
            </a:r>
            <a:r>
              <a:rPr b="1" i="0" lang="fr-FR" sz="3200" u="sng" cap="none" strike="noStrike">
                <a:solidFill>
                  <a:srgbClr val="666666"/>
                </a:solidFill>
                <a:latin typeface="Calibri"/>
                <a:ea typeface="Calibri"/>
                <a:cs typeface="Calibri"/>
                <a:sym typeface="Calibri"/>
              </a:rPr>
              <a:t>!!</a:t>
            </a:r>
            <a:endParaRPr b="0" i="0" sz="32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fr-FR" sz="3000">
                <a:solidFill>
                  <a:srgbClr val="666666"/>
                </a:solidFill>
                <a:latin typeface="Calibri"/>
                <a:ea typeface="Calibri"/>
                <a:cs typeface="Calibri"/>
                <a:sym typeface="Calibri"/>
              </a:rPr>
              <a:t>The measured time depends on ice conditions and release technique of the shooter!</a:t>
            </a:r>
            <a:endParaRPr b="0" i="0" sz="30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fr-FR" sz="3000">
                <a:solidFill>
                  <a:srgbClr val="666666"/>
                </a:solidFill>
                <a:latin typeface="Calibri"/>
                <a:ea typeface="Calibri"/>
                <a:cs typeface="Calibri"/>
                <a:sym typeface="Calibri"/>
              </a:rPr>
              <a:t>On two identical shots with the time measured, the result can be different</a:t>
            </a:r>
            <a:r>
              <a:rPr b="0" i="0" lang="fr-FR" sz="3000" u="none" cap="none" strike="noStrike">
                <a:solidFill>
                  <a:srgbClr val="666666"/>
                </a:solidFill>
                <a:latin typeface="Calibri"/>
                <a:ea typeface="Calibri"/>
                <a:cs typeface="Calibri"/>
                <a:sym typeface="Calibri"/>
              </a:rPr>
              <a:t>.</a:t>
            </a:r>
            <a:endParaRPr b="0" i="0" sz="3000" u="none" cap="none" strike="noStrike">
              <a:solidFill>
                <a:srgbClr val="666666"/>
              </a:solidFill>
              <a:latin typeface="Calibri"/>
              <a:ea typeface="Calibri"/>
              <a:cs typeface="Calibri"/>
              <a:sym typeface="Calibri"/>
            </a:endParaRPr>
          </a:p>
        </p:txBody>
      </p:sp>
      <p:pic>
        <p:nvPicPr>
          <p:cNvPr id="408" name="Google Shape;408;g1148046fac8_0_74"/>
          <p:cNvPicPr preferRelativeResize="0"/>
          <p:nvPr/>
        </p:nvPicPr>
        <p:blipFill rotWithShape="1">
          <a:blip r:embed="rId4">
            <a:alphaModFix/>
          </a:blip>
          <a:srcRect b="38953" l="0" r="24057" t="0"/>
          <a:stretch/>
        </p:blipFill>
        <p:spPr>
          <a:xfrm>
            <a:off x="7046925" y="2898875"/>
            <a:ext cx="4514801" cy="2420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d1d491f5c2_0_10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14" name="Google Shape;414;gd1d491f5c2_0_106"/>
          <p:cNvSpPr txBox="1"/>
          <p:nvPr/>
        </p:nvSpPr>
        <p:spPr>
          <a:xfrm>
            <a:off x="10619450" y="0"/>
            <a:ext cx="155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3</a:t>
            </a:r>
            <a:endParaRPr b="0" i="0" sz="1200" u="none" cap="none" strike="noStrike">
              <a:solidFill>
                <a:srgbClr val="000000"/>
              </a:solidFill>
              <a:latin typeface="Josefin Sans"/>
              <a:ea typeface="Josefin Sans"/>
              <a:cs typeface="Josefin Sans"/>
              <a:sym typeface="Josefin Sans"/>
            </a:endParaRPr>
          </a:p>
        </p:txBody>
      </p:sp>
      <p:sp>
        <p:nvSpPr>
          <p:cNvPr id="415" name="Google Shape;415;gd1d491f5c2_0_106"/>
          <p:cNvSpPr txBox="1"/>
          <p:nvPr/>
        </p:nvSpPr>
        <p:spPr>
          <a:xfrm>
            <a:off x="505500" y="2022000"/>
            <a:ext cx="11181000" cy="4287300"/>
          </a:xfrm>
          <a:prstGeom prst="rect">
            <a:avLst/>
          </a:prstGeom>
          <a:noFill/>
          <a:ln>
            <a:noFill/>
          </a:ln>
        </p:spPr>
        <p:txBody>
          <a:bodyPr anchorCtr="0" anchor="t" bIns="45700" lIns="91425" spcFirstLastPara="1" rIns="91425" wrap="square" tIns="45700">
            <a:noAutofit/>
          </a:bodyPr>
          <a:lstStyle/>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stopwatch is a useful tool to use during practices and games.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For the sweepers, the quick measure of time will be a reference to call out the zones for guards or draws.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For the skip, the time taken between the hog lines will be a precise measure of the shot’s speed versus the objective of the requested shot. The skip shares this information to the sweepers.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Warning</a:t>
            </a:r>
            <a:r>
              <a:rPr b="1" i="0" lang="fr-FR" sz="2100" u="none" cap="none" strike="noStrike">
                <a:solidFill>
                  <a:srgbClr val="666666"/>
                </a:solidFill>
                <a:latin typeface="Calibri"/>
                <a:ea typeface="Calibri"/>
                <a:cs typeface="Calibri"/>
                <a:sym typeface="Calibri"/>
              </a:rPr>
              <a:t>:</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stopwatch does not replace the eyes and intuition</a:t>
            </a:r>
            <a:r>
              <a:rPr b="0" i="0" lang="fr-FR" sz="2100" u="none" cap="none" strike="noStrike">
                <a:solidFill>
                  <a:srgbClr val="666666"/>
                </a:solidFill>
                <a:latin typeface="Calibri"/>
                <a:ea typeface="Calibri"/>
                <a:cs typeface="Calibri"/>
                <a:sym typeface="Calibri"/>
              </a:rPr>
              <a:t>. With ex</a:t>
            </a:r>
            <a:r>
              <a:rPr lang="fr-FR" sz="2100">
                <a:solidFill>
                  <a:srgbClr val="666666"/>
                </a:solidFill>
                <a:latin typeface="Calibri"/>
                <a:ea typeface="Calibri"/>
                <a:cs typeface="Calibri"/>
                <a:sym typeface="Calibri"/>
              </a:rPr>
              <a:t>perience, the eye becomes a great judge of speed, so use it.</a:t>
            </a:r>
            <a:endParaRPr b="0" i="0" sz="2100" u="none" cap="none" strike="noStrike">
              <a:solidFill>
                <a:srgbClr val="666666"/>
              </a:solidFill>
              <a:latin typeface="Calibri"/>
              <a:ea typeface="Calibri"/>
              <a:cs typeface="Calibri"/>
              <a:sym typeface="Calibri"/>
            </a:endParaRPr>
          </a:p>
        </p:txBody>
      </p:sp>
      <p:sp>
        <p:nvSpPr>
          <p:cNvPr id="416" name="Google Shape;416;gd1d491f5c2_0_106"/>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417" name="Google Shape;417;gd1d491f5c2_0_10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418" name="Google Shape;418;gd1d491f5c2_0_10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10e8e08926c_0_256"/>
          <p:cNvPicPr preferRelativeResize="0"/>
          <p:nvPr/>
        </p:nvPicPr>
        <p:blipFill rotWithShape="1">
          <a:blip r:embed="rId3">
            <a:alphaModFix amt="70000"/>
          </a:blip>
          <a:srcRect b="0" l="0" r="0" t="0"/>
          <a:stretch/>
        </p:blipFill>
        <p:spPr>
          <a:xfrm>
            <a:off x="-280450" y="-2057400"/>
            <a:ext cx="13340150" cy="8982451"/>
          </a:xfrm>
          <a:prstGeom prst="rect">
            <a:avLst/>
          </a:prstGeom>
          <a:noFill/>
          <a:ln>
            <a:noFill/>
          </a:ln>
        </p:spPr>
      </p:pic>
      <p:sp>
        <p:nvSpPr>
          <p:cNvPr id="424" name="Google Shape;424;g10e8e08926c_0_256"/>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10e8e08926c_0_256"/>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WEEK</a:t>
            </a:r>
            <a:r>
              <a:rPr lang="fr-FR">
                <a:latin typeface="Caveat Brush"/>
                <a:ea typeface="Caveat Brush"/>
                <a:cs typeface="Caveat Brush"/>
                <a:sym typeface="Caveat Brush"/>
              </a:rPr>
              <a:t> 4 - THE TAKE-OUTS</a:t>
            </a:r>
            <a:endParaRPr>
              <a:latin typeface="Caveat Brush"/>
              <a:ea typeface="Caveat Brush"/>
              <a:cs typeface="Caveat Brush"/>
              <a:sym typeface="Caveat Brush"/>
            </a:endParaRPr>
          </a:p>
        </p:txBody>
      </p:sp>
      <p:pic>
        <p:nvPicPr>
          <p:cNvPr id="426" name="Google Shape;426;g10e8e08926c_0_256"/>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0e8e08926c_0_26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2" name="Google Shape;432;g10e8e08926c_0_26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33" name="Google Shape;433;g10e8e08926c_0_26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Take-outs</a:t>
            </a:r>
            <a:r>
              <a:rPr lang="fr-FR" sz="4700">
                <a:latin typeface="Short Stack"/>
                <a:ea typeface="Short Stack"/>
                <a:cs typeface="Short Stack"/>
                <a:sym typeface="Short Stack"/>
              </a:rPr>
              <a:t> - Review</a:t>
            </a:r>
            <a:endParaRPr sz="4300">
              <a:latin typeface="Short Stack"/>
              <a:ea typeface="Short Stack"/>
              <a:cs typeface="Short Stack"/>
              <a:sym typeface="Short Stack"/>
            </a:endParaRPr>
          </a:p>
        </p:txBody>
      </p:sp>
      <p:sp>
        <p:nvSpPr>
          <p:cNvPr id="434" name="Google Shape;434;g10e8e08926c_0_265"/>
          <p:cNvSpPr txBox="1"/>
          <p:nvPr/>
        </p:nvSpPr>
        <p:spPr>
          <a:xfrm>
            <a:off x="10668000" y="0"/>
            <a:ext cx="1547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sp>
        <p:nvSpPr>
          <p:cNvPr id="435" name="Google Shape;435;g10e8e08926c_0_265"/>
          <p:cNvSpPr txBox="1"/>
          <p:nvPr/>
        </p:nvSpPr>
        <p:spPr>
          <a:xfrm>
            <a:off x="152400" y="1775700"/>
            <a:ext cx="9454500" cy="455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different types of take-outs</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Back of the house take-out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‘’Tick shot’’ - Move a guard in the protected Free Guard</a:t>
            </a:r>
            <a:endParaRPr sz="2100">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Zone without getting it out of play</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Nose take-out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Hit and Roll take-out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Raise take-out (simple, double, triple)</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Double, triple take-out</a:t>
            </a:r>
            <a:endParaRPr sz="2100">
              <a:solidFill>
                <a:srgbClr val="666666"/>
              </a:solidFill>
              <a:latin typeface="Calibri"/>
              <a:ea typeface="Calibri"/>
              <a:cs typeface="Calibri"/>
              <a:sym typeface="Calibri"/>
            </a:endParaRPr>
          </a:p>
        </p:txBody>
      </p:sp>
      <p:sp>
        <p:nvSpPr>
          <p:cNvPr id="436" name="Google Shape;436;g10e8e08926c_0_265"/>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37" name="Google Shape;437;g10e8e08926c_0_265"/>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1102a6170bc_0_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3" name="Google Shape;443;g1102a6170bc_0_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44" name="Google Shape;444;g1102a6170bc_0_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a:latin typeface="Short Stack"/>
                <a:ea typeface="Short Stack"/>
                <a:cs typeface="Short Stack"/>
                <a:sym typeface="Short Stack"/>
              </a:rPr>
              <a:t>Take-outs</a:t>
            </a:r>
            <a:r>
              <a:rPr lang="fr-FR">
                <a:latin typeface="Short Stack"/>
                <a:ea typeface="Short Stack"/>
                <a:cs typeface="Short Stack"/>
                <a:sym typeface="Short Stack"/>
              </a:rPr>
              <a:t> - Scenarios</a:t>
            </a:r>
            <a:endParaRPr sz="4000">
              <a:latin typeface="Short Stack"/>
              <a:ea typeface="Short Stack"/>
              <a:cs typeface="Short Stack"/>
              <a:sym typeface="Short Stack"/>
            </a:endParaRPr>
          </a:p>
        </p:txBody>
      </p:sp>
      <p:sp>
        <p:nvSpPr>
          <p:cNvPr id="445" name="Google Shape;445;g1102a6170bc_0_5"/>
          <p:cNvSpPr txBox="1"/>
          <p:nvPr/>
        </p:nvSpPr>
        <p:spPr>
          <a:xfrm>
            <a:off x="10668000" y="0"/>
            <a:ext cx="155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sp>
        <p:nvSpPr>
          <p:cNvPr id="446" name="Google Shape;446;g1102a6170bc_0_5"/>
          <p:cNvSpPr txBox="1"/>
          <p:nvPr/>
        </p:nvSpPr>
        <p:spPr>
          <a:xfrm>
            <a:off x="295650" y="1943800"/>
            <a:ext cx="9991500" cy="40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With the following scenarios, what kind of takeout weight should we favour and why</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t/>
            </a:r>
            <a:endParaRPr b="1"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First end, last rock. Our team wants to blank the end and there is only one opponent’s rock in the house.</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Last rock of the end, tie game and the opponents have 5 rocks in the house while we have none. Our skip decided to do a take-out.</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Last rock of the end, tie game. The opposition has a rock on the button half hidden by a guard.</a:t>
            </a:r>
            <a:endParaRPr b="1" i="0" sz="2100" u="none" cap="none" strike="noStrike">
              <a:solidFill>
                <a:srgbClr val="666666"/>
              </a:solidFill>
              <a:latin typeface="Calibri"/>
              <a:ea typeface="Calibri"/>
              <a:cs typeface="Calibri"/>
              <a:sym typeface="Calibri"/>
            </a:endParaRPr>
          </a:p>
        </p:txBody>
      </p:sp>
      <p:sp>
        <p:nvSpPr>
          <p:cNvPr id="447" name="Google Shape;447;g1102a6170bc_0_5"/>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48" name="Google Shape;448;g1102a6170bc_0_5"/>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1148046fac8_0_9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g1148046fac8_0_9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55" name="Google Shape;455;g1148046fac8_0_9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a:latin typeface="Short Stack"/>
                <a:ea typeface="Short Stack"/>
                <a:cs typeface="Short Stack"/>
                <a:sym typeface="Short Stack"/>
              </a:rPr>
              <a:t>Take-outs</a:t>
            </a:r>
            <a:r>
              <a:rPr lang="fr-FR">
                <a:latin typeface="Short Stack"/>
                <a:ea typeface="Short Stack"/>
                <a:cs typeface="Short Stack"/>
                <a:sym typeface="Short Stack"/>
              </a:rPr>
              <a:t> - Scenarios</a:t>
            </a:r>
            <a:endParaRPr sz="4000">
              <a:latin typeface="Short Stack"/>
              <a:ea typeface="Short Stack"/>
              <a:cs typeface="Short Stack"/>
              <a:sym typeface="Short Stack"/>
            </a:endParaRPr>
          </a:p>
        </p:txBody>
      </p:sp>
      <p:sp>
        <p:nvSpPr>
          <p:cNvPr id="456" name="Google Shape;456;g1148046fac8_0_97"/>
          <p:cNvSpPr txBox="1"/>
          <p:nvPr/>
        </p:nvSpPr>
        <p:spPr>
          <a:xfrm>
            <a:off x="10668000" y="0"/>
            <a:ext cx="1569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 </a:t>
            </a:r>
            <a:r>
              <a:rPr b="0" i="0" lang="fr-FR" sz="1200" u="none" cap="none" strike="noStrike">
                <a:solidFill>
                  <a:schemeClr val="dk1"/>
                </a:solidFill>
                <a:latin typeface="Josefin Sans"/>
                <a:ea typeface="Josefin Sans"/>
                <a:cs typeface="Josefin Sans"/>
                <a:sym typeface="Josefin Sans"/>
              </a:rPr>
              <a:t>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sp>
        <p:nvSpPr>
          <p:cNvPr id="457" name="Google Shape;457;g1148046fac8_0_97"/>
          <p:cNvSpPr txBox="1"/>
          <p:nvPr/>
        </p:nvSpPr>
        <p:spPr>
          <a:xfrm>
            <a:off x="295650" y="1639000"/>
            <a:ext cx="11106900" cy="42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Answers</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t/>
            </a:r>
            <a:endParaRPr b="1"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We should opt for a regular take-out or up weight to take out the rock and that our own rock maintains enough momentum to roll out of the house to blank the end.</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Considering the number of rocks in the house by the opposing team, we want to minimize the risk. We would choose control or bumper weight in order to control the trajectory and to stay in the house after striking the stone.</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480"/>
              </a:spcBef>
              <a:spcAft>
                <a:spcPts val="0"/>
              </a:spcAft>
              <a:buClr>
                <a:srgbClr val="666666"/>
              </a:buClr>
              <a:buSzPts val="2100"/>
              <a:buFont typeface="Calibri"/>
              <a:buAutoNum type="arabicPeriod"/>
            </a:pPr>
            <a:r>
              <a:rPr b="0" i="0" lang="fr-FR" sz="2100" u="none" cap="none" strike="noStrike">
                <a:solidFill>
                  <a:srgbClr val="666666"/>
                </a:solidFill>
                <a:latin typeface="Calibri"/>
                <a:ea typeface="Calibri"/>
                <a:cs typeface="Calibri"/>
                <a:sym typeface="Calibri"/>
              </a:rPr>
              <a:t>I</a:t>
            </a:r>
            <a:r>
              <a:rPr lang="fr-FR" sz="2100">
                <a:solidFill>
                  <a:srgbClr val="666666"/>
                </a:solidFill>
                <a:latin typeface="Calibri"/>
                <a:ea typeface="Calibri"/>
                <a:cs typeface="Calibri"/>
                <a:sym typeface="Calibri"/>
              </a:rPr>
              <a:t>n this example, it is preferred top use back line or hack weight in order to properly control the rock’s trajectory. We do not need to push the rock out of the house to score the point.</a:t>
            </a:r>
            <a:endParaRPr b="1" i="0" sz="2100" u="none" cap="none" strike="noStrike">
              <a:solidFill>
                <a:srgbClr val="666666"/>
              </a:solidFill>
              <a:latin typeface="Calibri"/>
              <a:ea typeface="Calibri"/>
              <a:cs typeface="Calibri"/>
              <a:sym typeface="Calibri"/>
            </a:endParaRPr>
          </a:p>
        </p:txBody>
      </p:sp>
      <p:sp>
        <p:nvSpPr>
          <p:cNvPr id="458" name="Google Shape;458;g1148046fac8_0_97"/>
          <p:cNvSpPr txBox="1"/>
          <p:nvPr/>
        </p:nvSpPr>
        <p:spPr>
          <a:xfrm>
            <a:off x="9499375" y="8683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59" name="Google Shape;459;g1148046fac8_0_97"/>
          <p:cNvSpPr txBox="1"/>
          <p:nvPr/>
        </p:nvSpPr>
        <p:spPr>
          <a:xfrm>
            <a:off x="10129475" y="10207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1102a6170bc_0_1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5" name="Google Shape;465;g1102a6170bc_0_17"/>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66" name="Google Shape;466;g1102a6170bc_0_17"/>
          <p:cNvSpPr txBox="1"/>
          <p:nvPr>
            <p:ph type="title"/>
          </p:nvPr>
        </p:nvSpPr>
        <p:spPr>
          <a:xfrm>
            <a:off x="0" y="339300"/>
            <a:ext cx="8301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100">
                <a:latin typeface="Short Stack"/>
                <a:ea typeface="Short Stack"/>
                <a:cs typeface="Short Stack"/>
                <a:sym typeface="Short Stack"/>
              </a:rPr>
              <a:t>Take-outs</a:t>
            </a:r>
            <a:r>
              <a:rPr lang="fr-FR" sz="3100">
                <a:latin typeface="Short Stack"/>
                <a:ea typeface="Short Stack"/>
                <a:cs typeface="Short Stack"/>
                <a:sym typeface="Short Stack"/>
              </a:rPr>
              <a:t> - Technical adjustments</a:t>
            </a:r>
            <a:endParaRPr sz="2700">
              <a:latin typeface="Short Stack"/>
              <a:ea typeface="Short Stack"/>
              <a:cs typeface="Short Stack"/>
              <a:sym typeface="Short Stack"/>
            </a:endParaRPr>
          </a:p>
        </p:txBody>
      </p:sp>
      <p:sp>
        <p:nvSpPr>
          <p:cNvPr id="467" name="Google Shape;467;g1102a6170bc_0_17"/>
          <p:cNvSpPr txBox="1"/>
          <p:nvPr/>
        </p:nvSpPr>
        <p:spPr>
          <a:xfrm>
            <a:off x="10668000" y="0"/>
            <a:ext cx="1569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sp>
        <p:nvSpPr>
          <p:cNvPr id="468" name="Google Shape;468;g1102a6170bc_0_17"/>
          <p:cNvSpPr txBox="1"/>
          <p:nvPr/>
        </p:nvSpPr>
        <p:spPr>
          <a:xfrm>
            <a:off x="141750" y="2669175"/>
            <a:ext cx="9033600" cy="41949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b="1" i="0" lang="fr-FR" sz="2100" u="none" cap="none" strike="noStrike">
                <a:solidFill>
                  <a:srgbClr val="666666"/>
                </a:solidFill>
                <a:latin typeface="Calibri"/>
                <a:ea typeface="Calibri"/>
                <a:cs typeface="Calibri"/>
                <a:sym typeface="Calibri"/>
              </a:rPr>
              <a:t>The backswing</a:t>
            </a:r>
            <a:r>
              <a:rPr b="0" i="0" lang="fr-FR" sz="2100" u="none" cap="none" strike="noStrike">
                <a:solidFill>
                  <a:srgbClr val="666666"/>
                </a:solidFill>
                <a:latin typeface="Calibri"/>
                <a:ea typeface="Calibri"/>
                <a:cs typeface="Calibri"/>
                <a:sym typeface="Calibri"/>
              </a:rPr>
              <a:t> will go further back while still maintaining the hips parallel</a:t>
            </a:r>
            <a:r>
              <a:rPr lang="fr-FR" sz="2100">
                <a:solidFill>
                  <a:srgbClr val="666666"/>
                </a:solidFill>
                <a:latin typeface="Calibri"/>
                <a:ea typeface="Calibri"/>
                <a:cs typeface="Calibri"/>
                <a:sym typeface="Calibri"/>
              </a:rPr>
              <a:t> to the ice. This movement will provide better forward propulsion (increased weight </a:t>
            </a:r>
            <a:r>
              <a:rPr lang="fr-FR" sz="2100">
                <a:solidFill>
                  <a:srgbClr val="666666"/>
                </a:solidFill>
                <a:latin typeface="Calibri"/>
                <a:ea typeface="Calibri"/>
                <a:cs typeface="Calibri"/>
                <a:sym typeface="Calibri"/>
              </a:rPr>
              <a:t>transfer</a:t>
            </a:r>
            <a:r>
              <a:rPr lang="fr-FR" sz="2100">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After the break, transfer the upper body weight forward </a:t>
            </a:r>
            <a:r>
              <a:rPr b="1" lang="fr-FR" sz="2100">
                <a:solidFill>
                  <a:srgbClr val="666666"/>
                </a:solidFill>
                <a:latin typeface="Calibri"/>
                <a:ea typeface="Calibri"/>
                <a:cs typeface="Calibri"/>
                <a:sym typeface="Calibri"/>
              </a:rPr>
              <a:t>while delaying the forward movement</a:t>
            </a:r>
            <a:r>
              <a:rPr lang="fr-FR" sz="2100">
                <a:solidFill>
                  <a:srgbClr val="666666"/>
                </a:solidFill>
                <a:latin typeface="Calibri"/>
                <a:ea typeface="Calibri"/>
                <a:cs typeface="Calibri"/>
                <a:sym typeface="Calibri"/>
              </a:rPr>
              <a:t> of the sliding foot.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Start the </a:t>
            </a:r>
            <a:r>
              <a:rPr b="1" lang="fr-FR" sz="2100">
                <a:solidFill>
                  <a:srgbClr val="666666"/>
                </a:solidFill>
                <a:latin typeface="Calibri"/>
                <a:ea typeface="Calibri"/>
                <a:cs typeface="Calibri"/>
                <a:sym typeface="Calibri"/>
              </a:rPr>
              <a:t>pushing movement of the rock before</a:t>
            </a:r>
            <a:r>
              <a:rPr lang="fr-FR" sz="2100">
                <a:solidFill>
                  <a:srgbClr val="666666"/>
                </a:solidFill>
                <a:latin typeface="Calibri"/>
                <a:ea typeface="Calibri"/>
                <a:cs typeface="Calibri"/>
                <a:sym typeface="Calibri"/>
              </a:rPr>
              <a:t> bringing the sliding foot behind it.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Increase the pushing strength of the leg in the hack.</a:t>
            </a:r>
            <a:endParaRPr b="1" i="0" sz="2100" u="none" cap="none" strike="noStrike">
              <a:solidFill>
                <a:srgbClr val="666666"/>
              </a:solidFill>
              <a:latin typeface="Calibri"/>
              <a:ea typeface="Calibri"/>
              <a:cs typeface="Calibri"/>
              <a:sym typeface="Calibri"/>
            </a:endParaRPr>
          </a:p>
        </p:txBody>
      </p:sp>
      <p:sp>
        <p:nvSpPr>
          <p:cNvPr id="469" name="Google Shape;469;g1102a6170bc_0_17"/>
          <p:cNvSpPr txBox="1"/>
          <p:nvPr/>
        </p:nvSpPr>
        <p:spPr>
          <a:xfrm>
            <a:off x="9499375" y="8683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70" name="Google Shape;470;g1102a6170bc_0_17"/>
          <p:cNvSpPr txBox="1"/>
          <p:nvPr/>
        </p:nvSpPr>
        <p:spPr>
          <a:xfrm>
            <a:off x="10129475" y="10207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71" name="Google Shape;471;g1102a6170bc_0_17"/>
          <p:cNvSpPr txBox="1"/>
          <p:nvPr/>
        </p:nvSpPr>
        <p:spPr>
          <a:xfrm>
            <a:off x="141750" y="1686888"/>
            <a:ext cx="74463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Technical</a:t>
            </a:r>
            <a:r>
              <a:rPr b="1" lang="fr-FR" sz="2500">
                <a:solidFill>
                  <a:srgbClr val="666666"/>
                </a:solidFill>
                <a:latin typeface="Calibri"/>
                <a:ea typeface="Calibri"/>
                <a:cs typeface="Calibri"/>
                <a:sym typeface="Calibri"/>
              </a:rPr>
              <a:t> adjustments to be made for take-outs: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1102a6170bc_0_30"/>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1102a6170bc_0_30"/>
          <p:cNvSpPr txBox="1"/>
          <p:nvPr/>
        </p:nvSpPr>
        <p:spPr>
          <a:xfrm>
            <a:off x="10616400" y="0"/>
            <a:ext cx="1555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478" name="Google Shape;478;g1102a6170bc_0_3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79" name="Google Shape;479;g1102a6170bc_0_3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Angles </a:t>
            </a:r>
            <a:r>
              <a:rPr lang="fr-FR" sz="3500">
                <a:latin typeface="Short Stack"/>
                <a:ea typeface="Short Stack"/>
                <a:cs typeface="Short Stack"/>
                <a:sym typeface="Short Stack"/>
              </a:rPr>
              <a:t>- Aligning the take-outs</a:t>
            </a:r>
            <a:endParaRPr sz="3500">
              <a:latin typeface="Short Stack"/>
              <a:ea typeface="Short Stack"/>
              <a:cs typeface="Short Stack"/>
              <a:sym typeface="Short Stack"/>
            </a:endParaRPr>
          </a:p>
        </p:txBody>
      </p:sp>
      <p:sp>
        <p:nvSpPr>
          <p:cNvPr id="480" name="Google Shape;480;g1102a6170bc_0_30"/>
          <p:cNvSpPr txBox="1"/>
          <p:nvPr/>
        </p:nvSpPr>
        <p:spPr>
          <a:xfrm>
            <a:off x="304800" y="1775700"/>
            <a:ext cx="8382000" cy="461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Aligning the take-outs</a:t>
            </a:r>
            <a:r>
              <a:rPr b="0"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Whenever we want to do a take-out, we always begin the alignment with the last rock to be hit</a:t>
            </a:r>
            <a:r>
              <a:rPr b="0" i="0" lang="fr-FR" sz="2100" u="none" cap="none" strike="noStrike">
                <a:solidFill>
                  <a:srgbClr val="666666"/>
                </a:solidFill>
                <a:latin typeface="Calibri"/>
                <a:ea typeface="Calibri"/>
                <a:cs typeface="Calibri"/>
                <a:sym typeface="Calibri"/>
              </a:rPr>
              <a:t> (figure 1).</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skip begins on the side of rock ‘’A’’ and traces a virtual line towards the center of rock ‘’B” towards the outer edge. That is the spot where the thrown rock needs to make contact.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a:t>
            </a:r>
            <a:r>
              <a:rPr lang="fr-FR" sz="2100">
                <a:solidFill>
                  <a:srgbClr val="666666"/>
                </a:solidFill>
                <a:latin typeface="Calibri"/>
                <a:ea typeface="Calibri"/>
                <a:cs typeface="Calibri"/>
                <a:sym typeface="Calibri"/>
              </a:rPr>
              <a:t>emember that if you want to remove rock ‘’A’’, then the starting point is no longer the center of ‘’A’’ but rather the outer edge of the rock.</a:t>
            </a:r>
            <a:endParaRPr b="0" i="0" sz="2100" u="none" cap="none" strike="noStrike">
              <a:solidFill>
                <a:srgbClr val="666666"/>
              </a:solidFill>
              <a:latin typeface="Calibri"/>
              <a:ea typeface="Calibri"/>
              <a:cs typeface="Calibri"/>
              <a:sym typeface="Calibri"/>
            </a:endParaRPr>
          </a:p>
        </p:txBody>
      </p:sp>
      <p:pic>
        <p:nvPicPr>
          <p:cNvPr id="481" name="Google Shape;481;g1102a6170bc_0_30"/>
          <p:cNvPicPr preferRelativeResize="0"/>
          <p:nvPr/>
        </p:nvPicPr>
        <p:blipFill rotWithShape="1">
          <a:blip r:embed="rId4">
            <a:alphaModFix/>
          </a:blip>
          <a:srcRect b="0" l="0" r="0" t="0"/>
          <a:stretch/>
        </p:blipFill>
        <p:spPr>
          <a:xfrm>
            <a:off x="8776803" y="1479050"/>
            <a:ext cx="2880320" cy="4365377"/>
          </a:xfrm>
          <a:prstGeom prst="rect">
            <a:avLst/>
          </a:prstGeom>
          <a:noFill/>
          <a:ln>
            <a:noFill/>
          </a:ln>
        </p:spPr>
      </p:pic>
      <p:sp>
        <p:nvSpPr>
          <p:cNvPr id="482" name="Google Shape;482;g1102a6170bc_0_30"/>
          <p:cNvSpPr txBox="1"/>
          <p:nvPr/>
        </p:nvSpPr>
        <p:spPr>
          <a:xfrm>
            <a:off x="8970950" y="1578900"/>
            <a:ext cx="1240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000000"/>
                </a:solidFill>
                <a:highlight>
                  <a:schemeClr val="lt1"/>
                </a:highlight>
                <a:latin typeface="Calibri"/>
                <a:ea typeface="Calibri"/>
                <a:cs typeface="Calibri"/>
                <a:sym typeface="Calibri"/>
              </a:rPr>
              <a:t>Aligning</a:t>
            </a:r>
            <a:endParaRPr sz="2000">
              <a:solidFill>
                <a:srgbClr val="000000"/>
              </a:solidFill>
              <a:highlight>
                <a:schemeClr val="lt1"/>
              </a:highlight>
              <a:latin typeface="Calibri"/>
              <a:ea typeface="Calibri"/>
              <a:cs typeface="Calibri"/>
              <a:sym typeface="Calibri"/>
            </a:endParaRPr>
          </a:p>
          <a:p>
            <a:pPr indent="0" lvl="0" marL="0" marR="0" rtl="0" algn="l">
              <a:spcBef>
                <a:spcPts val="0"/>
              </a:spcBef>
              <a:spcAft>
                <a:spcPts val="0"/>
              </a:spcAft>
              <a:buNone/>
            </a:pPr>
            <a:r>
              <a:rPr lang="fr-FR" sz="2000">
                <a:solidFill>
                  <a:srgbClr val="000000"/>
                </a:solidFill>
                <a:highlight>
                  <a:schemeClr val="lt1"/>
                </a:highlight>
                <a:latin typeface="Calibri"/>
                <a:ea typeface="Calibri"/>
                <a:cs typeface="Calibri"/>
                <a:sym typeface="Calibri"/>
              </a:rPr>
              <a:t>Take-outs</a:t>
            </a:r>
            <a:endParaRPr sz="2000">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0da257bab0_1_11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 name="Google Shape;111;g10da257bab0_1_11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12" name="Google Shape;112;g10da257bab0_1_119"/>
          <p:cNvSpPr txBox="1"/>
          <p:nvPr>
            <p:ph type="title"/>
          </p:nvPr>
        </p:nvSpPr>
        <p:spPr>
          <a:xfrm>
            <a:off x="91225" y="339300"/>
            <a:ext cx="369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Objectives</a:t>
            </a:r>
            <a:endParaRPr sz="4700">
              <a:latin typeface="Short Stack"/>
              <a:ea typeface="Short Stack"/>
              <a:cs typeface="Short Stack"/>
              <a:sym typeface="Short Stack"/>
            </a:endParaRPr>
          </a:p>
        </p:txBody>
      </p:sp>
      <p:sp>
        <p:nvSpPr>
          <p:cNvPr id="113" name="Google Shape;113;g10da257bab0_1_119"/>
          <p:cNvSpPr txBox="1"/>
          <p:nvPr/>
        </p:nvSpPr>
        <p:spPr>
          <a:xfrm>
            <a:off x="382800" y="2123925"/>
            <a:ext cx="11298900" cy="444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Object</a:t>
            </a:r>
            <a:r>
              <a:rPr b="1" lang="fr-FR" sz="2500">
                <a:solidFill>
                  <a:srgbClr val="666666"/>
                </a:solidFill>
                <a:latin typeface="Calibri"/>
                <a:ea typeface="Calibri"/>
                <a:cs typeface="Calibri"/>
                <a:sym typeface="Calibri"/>
              </a:rPr>
              <a:t>ives of the program</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Learning basic curling techniques</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a:t>
            </a:r>
            <a:r>
              <a:rPr lang="fr-FR" sz="2100">
                <a:solidFill>
                  <a:srgbClr val="666666"/>
                </a:solidFill>
                <a:latin typeface="Calibri"/>
                <a:ea typeface="Calibri"/>
                <a:cs typeface="Calibri"/>
                <a:sym typeface="Calibri"/>
              </a:rPr>
              <a:t>ering a positive experience</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a:t>
            </a:r>
            <a:r>
              <a:rPr lang="fr-FR" sz="2100">
                <a:solidFill>
                  <a:srgbClr val="666666"/>
                </a:solidFill>
                <a:latin typeface="Calibri"/>
                <a:ea typeface="Calibri"/>
                <a:cs typeface="Calibri"/>
                <a:sym typeface="Calibri"/>
              </a:rPr>
              <a:t>ering a safe environment with instructors</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a:t>
            </a:r>
            <a:r>
              <a:rPr lang="fr-FR" sz="2100">
                <a:solidFill>
                  <a:srgbClr val="666666"/>
                </a:solidFill>
                <a:latin typeface="Calibri"/>
                <a:ea typeface="Calibri"/>
                <a:cs typeface="Calibri"/>
                <a:sym typeface="Calibri"/>
              </a:rPr>
              <a:t>ffering sessions specifically developed for recreational curlers</a:t>
            </a:r>
            <a:endParaRPr b="0" i="0" sz="2100" u="none" cap="none" strike="noStrike">
              <a:solidFill>
                <a:srgbClr val="666666"/>
              </a:solidFill>
              <a:latin typeface="Calibri"/>
              <a:ea typeface="Calibri"/>
              <a:cs typeface="Calibri"/>
              <a:sym typeface="Calibri"/>
            </a:endParaRPr>
          </a:p>
          <a:p>
            <a:pPr indent="0" lvl="0" marL="45720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Giving an opportunity for all participants to reach an advanced-intermediate level of curling play by the end of Level 4</a:t>
            </a:r>
            <a:endParaRPr b="0" i="0" sz="2100" u="none" cap="none" strike="noStrike">
              <a:solidFill>
                <a:srgbClr val="666666"/>
              </a:solidFill>
              <a:latin typeface="Calibri"/>
              <a:ea typeface="Calibri"/>
              <a:cs typeface="Calibri"/>
              <a:sym typeface="Calibri"/>
            </a:endParaRPr>
          </a:p>
        </p:txBody>
      </p:sp>
      <p:sp>
        <p:nvSpPr>
          <p:cNvPr id="114" name="Google Shape;114;g10da257bab0_1_119"/>
          <p:cNvSpPr txBox="1"/>
          <p:nvPr/>
        </p:nvSpPr>
        <p:spPr>
          <a:xfrm>
            <a:off x="10695975" y="0"/>
            <a:ext cx="150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1148046fac8_0_11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1148046fac8_0_114"/>
          <p:cNvSpPr txBox="1"/>
          <p:nvPr/>
        </p:nvSpPr>
        <p:spPr>
          <a:xfrm>
            <a:off x="10616825" y="0"/>
            <a:ext cx="155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489" name="Google Shape;489;g1148046fac8_0_11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490" name="Google Shape;490;g1148046fac8_0_1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900">
                <a:latin typeface="Short Stack"/>
                <a:ea typeface="Short Stack"/>
                <a:cs typeface="Short Stack"/>
                <a:sym typeface="Short Stack"/>
              </a:rPr>
              <a:t>Angles </a:t>
            </a:r>
            <a:r>
              <a:rPr lang="fr-FR" sz="2900">
                <a:latin typeface="Short Stack"/>
                <a:ea typeface="Short Stack"/>
                <a:cs typeface="Short Stack"/>
                <a:sym typeface="Short Stack"/>
              </a:rPr>
              <a:t>- Doubles and triples take-outs</a:t>
            </a:r>
            <a:endParaRPr sz="2700">
              <a:latin typeface="Short Stack"/>
              <a:ea typeface="Short Stack"/>
              <a:cs typeface="Short Stack"/>
              <a:sym typeface="Short Stack"/>
            </a:endParaRPr>
          </a:p>
        </p:txBody>
      </p:sp>
      <p:sp>
        <p:nvSpPr>
          <p:cNvPr id="491" name="Google Shape;491;g1148046fac8_0_114"/>
          <p:cNvSpPr txBox="1"/>
          <p:nvPr/>
        </p:nvSpPr>
        <p:spPr>
          <a:xfrm>
            <a:off x="304800" y="1775700"/>
            <a:ext cx="8382000" cy="412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500"/>
              <a:buFont typeface="Arial"/>
              <a:buNone/>
            </a:pPr>
            <a:r>
              <a:rPr b="1" lang="fr-FR" sz="2500">
                <a:solidFill>
                  <a:srgbClr val="666666"/>
                </a:solidFill>
                <a:latin typeface="Calibri"/>
                <a:ea typeface="Calibri"/>
                <a:cs typeface="Calibri"/>
                <a:sym typeface="Calibri"/>
              </a:rPr>
              <a:t>Double and triple take-outs</a:t>
            </a:r>
            <a:r>
              <a:rPr b="0"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 you align a triple take-out (figure 1B), apply the same method.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Begin at the edge of rock ‘’A’’ toward the center of rock ‘’B’’ towards the outer edge.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From that point aim at the center of rock ‘’C’’.</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outer edge of rock ‘’C’’ will be the point of contact of the thrown rock.</a:t>
            </a:r>
            <a:endParaRPr b="1" i="0" sz="2100" u="none" cap="none" strike="noStrike">
              <a:solidFill>
                <a:srgbClr val="666666"/>
              </a:solidFill>
              <a:latin typeface="Calibri"/>
              <a:ea typeface="Calibri"/>
              <a:cs typeface="Calibri"/>
              <a:sym typeface="Calibri"/>
            </a:endParaRPr>
          </a:p>
        </p:txBody>
      </p:sp>
      <p:pic>
        <p:nvPicPr>
          <p:cNvPr id="492" name="Google Shape;492;g1148046fac8_0_114"/>
          <p:cNvPicPr preferRelativeResize="0"/>
          <p:nvPr/>
        </p:nvPicPr>
        <p:blipFill rotWithShape="1">
          <a:blip r:embed="rId4">
            <a:alphaModFix/>
          </a:blip>
          <a:srcRect b="2770" l="0" r="0" t="0"/>
          <a:stretch/>
        </p:blipFill>
        <p:spPr>
          <a:xfrm>
            <a:off x="8796500" y="1457025"/>
            <a:ext cx="2654200" cy="4273100"/>
          </a:xfrm>
          <a:prstGeom prst="rect">
            <a:avLst/>
          </a:prstGeom>
          <a:noFill/>
          <a:ln>
            <a:noFill/>
          </a:ln>
        </p:spPr>
      </p:pic>
      <p:sp>
        <p:nvSpPr>
          <p:cNvPr id="493" name="Google Shape;493;g1148046fac8_0_114"/>
          <p:cNvSpPr/>
          <p:nvPr/>
        </p:nvSpPr>
        <p:spPr>
          <a:xfrm>
            <a:off x="8826725" y="1584275"/>
            <a:ext cx="998700" cy="65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148046fac8_0_114"/>
          <p:cNvSpPr txBox="1"/>
          <p:nvPr/>
        </p:nvSpPr>
        <p:spPr>
          <a:xfrm>
            <a:off x="8826723" y="1588175"/>
            <a:ext cx="1386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Double &amp;</a:t>
            </a:r>
            <a:endParaRPr/>
          </a:p>
          <a:p>
            <a:pPr indent="0" lvl="0" marL="0" marR="0" rtl="0" algn="l">
              <a:spcBef>
                <a:spcPts val="0"/>
              </a:spcBef>
              <a:spcAft>
                <a:spcPts val="0"/>
              </a:spcAft>
              <a:buNone/>
            </a:pPr>
            <a:r>
              <a:rPr lang="fr-FR" sz="1800">
                <a:solidFill>
                  <a:srgbClr val="000000"/>
                </a:solidFill>
                <a:latin typeface="Calibri"/>
                <a:ea typeface="Calibri"/>
                <a:cs typeface="Calibri"/>
                <a:sym typeface="Calibri"/>
              </a:rPr>
              <a:t>Triple Take-outs</a:t>
            </a:r>
            <a:endParaRPr sz="1800">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1148046fac8_0_12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g1148046fac8_0_124"/>
          <p:cNvSpPr txBox="1"/>
          <p:nvPr/>
        </p:nvSpPr>
        <p:spPr>
          <a:xfrm>
            <a:off x="10616825" y="0"/>
            <a:ext cx="15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501" name="Google Shape;501;g1148046fac8_0_12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02" name="Google Shape;502;g1148046fac8_0_12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fr-FR" sz="1900">
                <a:latin typeface="Short Stack"/>
                <a:ea typeface="Short Stack"/>
                <a:cs typeface="Short Stack"/>
                <a:sym typeface="Short Stack"/>
              </a:rPr>
              <a:t>Double take-outs with pronounced angles or flat angles</a:t>
            </a:r>
            <a:endParaRPr sz="2600">
              <a:latin typeface="Short Stack"/>
              <a:ea typeface="Short Stack"/>
              <a:cs typeface="Short Stack"/>
              <a:sym typeface="Short Stack"/>
            </a:endParaRPr>
          </a:p>
        </p:txBody>
      </p:sp>
      <p:sp>
        <p:nvSpPr>
          <p:cNvPr id="503" name="Google Shape;503;g1148046fac8_0_124"/>
          <p:cNvSpPr txBox="1"/>
          <p:nvPr/>
        </p:nvSpPr>
        <p:spPr>
          <a:xfrm>
            <a:off x="304800" y="1928100"/>
            <a:ext cx="8382000" cy="420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Double</a:t>
            </a:r>
            <a:r>
              <a:rPr b="1" lang="fr-FR" sz="2500">
                <a:solidFill>
                  <a:srgbClr val="666666"/>
                </a:solidFill>
                <a:latin typeface="Calibri"/>
                <a:ea typeface="Calibri"/>
                <a:cs typeface="Calibri"/>
                <a:sym typeface="Calibri"/>
              </a:rPr>
              <a:t> take-outs with pronounced angles or flat angles (hit inside or outside)</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This type of shot aims to make a double take-out while the thrown rock remains in play.</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first, you have to divide the top quarter circle into 45 degree sections.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If the first rock is in between 0 and 45 degrees (stone B), one must hit it inside. </a:t>
            </a:r>
            <a:r>
              <a:rPr lang="fr-FR" sz="2100">
                <a:solidFill>
                  <a:srgbClr val="666666"/>
                </a:solidFill>
                <a:latin typeface="Calibri"/>
                <a:ea typeface="Calibri"/>
                <a:cs typeface="Calibri"/>
                <a:sym typeface="Calibri"/>
              </a:rPr>
              <a:t>This</a:t>
            </a:r>
            <a:r>
              <a:rPr lang="fr-FR" sz="2100">
                <a:solidFill>
                  <a:srgbClr val="666666"/>
                </a:solidFill>
                <a:latin typeface="Calibri"/>
                <a:ea typeface="Calibri"/>
                <a:cs typeface="Calibri"/>
                <a:sym typeface="Calibri"/>
              </a:rPr>
              <a:t> is called a </a:t>
            </a:r>
            <a:r>
              <a:rPr b="1" lang="fr-FR" sz="2100">
                <a:solidFill>
                  <a:srgbClr val="666666"/>
                </a:solidFill>
                <a:latin typeface="Calibri"/>
                <a:ea typeface="Calibri"/>
                <a:cs typeface="Calibri"/>
                <a:sym typeface="Calibri"/>
              </a:rPr>
              <a:t>flat angle</a:t>
            </a:r>
            <a:r>
              <a:rPr lang="fr-FR" sz="2100">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If the first rock is between 45 and 90 degrees (stone C), one must hit it outside. This is called a </a:t>
            </a:r>
            <a:r>
              <a:rPr b="1" lang="fr-FR" sz="2100">
                <a:solidFill>
                  <a:srgbClr val="666666"/>
                </a:solidFill>
                <a:latin typeface="Calibri"/>
                <a:ea typeface="Calibri"/>
                <a:cs typeface="Calibri"/>
                <a:sym typeface="Calibri"/>
              </a:rPr>
              <a:t>pronounced angle</a:t>
            </a:r>
            <a:r>
              <a:rPr lang="fr-FR" sz="2100">
                <a:solidFill>
                  <a:srgbClr val="666666"/>
                </a:solidFill>
                <a:latin typeface="Calibri"/>
                <a:ea typeface="Calibri"/>
                <a:cs typeface="Calibri"/>
                <a:sym typeface="Calibri"/>
              </a:rPr>
              <a:t>.</a:t>
            </a:r>
            <a:r>
              <a:rPr b="0" i="0" lang="fr-FR" sz="2100" u="none" cap="none" strike="noStrike">
                <a:solidFill>
                  <a:schemeClr val="dk1"/>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p:txBody>
      </p:sp>
      <p:pic>
        <p:nvPicPr>
          <p:cNvPr id="504" name="Google Shape;504;g1148046fac8_0_124"/>
          <p:cNvPicPr preferRelativeResize="0"/>
          <p:nvPr/>
        </p:nvPicPr>
        <p:blipFill rotWithShape="1">
          <a:blip r:embed="rId4">
            <a:alphaModFix/>
          </a:blip>
          <a:srcRect b="0" l="0" r="0" t="0"/>
          <a:stretch/>
        </p:blipFill>
        <p:spPr>
          <a:xfrm>
            <a:off x="8686809" y="1487719"/>
            <a:ext cx="2762869" cy="4187353"/>
          </a:xfrm>
          <a:prstGeom prst="rect">
            <a:avLst/>
          </a:prstGeom>
          <a:noFill/>
          <a:ln>
            <a:noFill/>
          </a:ln>
        </p:spPr>
      </p:pic>
      <p:sp>
        <p:nvSpPr>
          <p:cNvPr id="505" name="Google Shape;505;g1148046fac8_0_124"/>
          <p:cNvSpPr/>
          <p:nvPr/>
        </p:nvSpPr>
        <p:spPr>
          <a:xfrm>
            <a:off x="8794225" y="1598950"/>
            <a:ext cx="959400" cy="959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1148046fac8_0_124"/>
          <p:cNvSpPr txBox="1"/>
          <p:nvPr/>
        </p:nvSpPr>
        <p:spPr>
          <a:xfrm>
            <a:off x="8794225" y="1663000"/>
            <a:ext cx="1119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a:latin typeface="Calibri"/>
                <a:ea typeface="Calibri"/>
                <a:cs typeface="Calibri"/>
                <a:sym typeface="Calibri"/>
              </a:rPr>
              <a:t>Double take-out internal or external rotation</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1148046fac8_0_13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1148046fac8_0_134"/>
          <p:cNvSpPr txBox="1"/>
          <p:nvPr/>
        </p:nvSpPr>
        <p:spPr>
          <a:xfrm>
            <a:off x="106168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513" name="Google Shape;513;g1148046fac8_0_13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14" name="Google Shape;514;g1148046fac8_0_13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fr-FR" sz="2700">
                <a:latin typeface="Short Stack"/>
                <a:ea typeface="Short Stack"/>
                <a:cs typeface="Short Stack"/>
                <a:sym typeface="Short Stack"/>
              </a:rPr>
              <a:t>Alignment for flat angle double take-out</a:t>
            </a:r>
            <a:endParaRPr sz="3200">
              <a:latin typeface="Short Stack"/>
              <a:ea typeface="Short Stack"/>
              <a:cs typeface="Short Stack"/>
              <a:sym typeface="Short Stack"/>
            </a:endParaRPr>
          </a:p>
        </p:txBody>
      </p:sp>
      <p:sp>
        <p:nvSpPr>
          <p:cNvPr id="515" name="Google Shape;515;g1148046fac8_0_134"/>
          <p:cNvSpPr txBox="1"/>
          <p:nvPr/>
        </p:nvSpPr>
        <p:spPr>
          <a:xfrm>
            <a:off x="304800" y="2080500"/>
            <a:ext cx="73488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100"/>
              <a:buFont typeface="Arial"/>
              <a:buNone/>
            </a:pPr>
            <a:r>
              <a:rPr b="1" i="0" lang="fr-FR" sz="2100" u="none" cap="none" strike="noStrike">
                <a:solidFill>
                  <a:srgbClr val="666666"/>
                </a:solidFill>
                <a:latin typeface="Calibri"/>
                <a:ea typeface="Calibri"/>
                <a:cs typeface="Calibri"/>
                <a:sym typeface="Calibri"/>
              </a:rPr>
              <a:t>A</a:t>
            </a:r>
            <a:r>
              <a:rPr b="1" lang="fr-FR" sz="2100">
                <a:solidFill>
                  <a:srgbClr val="666666"/>
                </a:solidFill>
                <a:latin typeface="Calibri"/>
                <a:ea typeface="Calibri"/>
                <a:cs typeface="Calibri"/>
                <a:sym typeface="Calibri"/>
              </a:rPr>
              <a:t>lignment for flat angle double take-out</a:t>
            </a:r>
            <a:r>
              <a:rPr b="0"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Using brooms is an excellent way to align flat angle double take outs during practices.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Of course you cannot do this during a game.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That’s when you must visualize imaginary lines to fond the contact point.</a:t>
            </a:r>
            <a:endParaRPr b="1" i="0" sz="2100" u="none" cap="none" strike="noStrike">
              <a:solidFill>
                <a:srgbClr val="666666"/>
              </a:solidFill>
              <a:latin typeface="Calibri"/>
              <a:ea typeface="Calibri"/>
              <a:cs typeface="Calibri"/>
              <a:sym typeface="Calibri"/>
            </a:endParaRPr>
          </a:p>
        </p:txBody>
      </p:sp>
      <p:pic>
        <p:nvPicPr>
          <p:cNvPr id="516" name="Google Shape;516;g1148046fac8_0_134"/>
          <p:cNvPicPr preferRelativeResize="0"/>
          <p:nvPr/>
        </p:nvPicPr>
        <p:blipFill rotWithShape="1">
          <a:blip r:embed="rId4">
            <a:alphaModFix/>
          </a:blip>
          <a:srcRect b="0" l="0" r="0" t="0"/>
          <a:stretch/>
        </p:blipFill>
        <p:spPr>
          <a:xfrm>
            <a:off x="8548203" y="1547667"/>
            <a:ext cx="2926917" cy="4317928"/>
          </a:xfrm>
          <a:prstGeom prst="rect">
            <a:avLst/>
          </a:prstGeom>
          <a:noFill/>
          <a:ln>
            <a:noFill/>
          </a:ln>
        </p:spPr>
      </p:pic>
      <p:sp>
        <p:nvSpPr>
          <p:cNvPr id="517" name="Google Shape;517;g1148046fac8_0_134"/>
          <p:cNvSpPr/>
          <p:nvPr/>
        </p:nvSpPr>
        <p:spPr>
          <a:xfrm>
            <a:off x="10173325" y="1738850"/>
            <a:ext cx="1079400" cy="619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1148046fac8_0_134"/>
          <p:cNvSpPr txBox="1"/>
          <p:nvPr/>
        </p:nvSpPr>
        <p:spPr>
          <a:xfrm>
            <a:off x="10078523" y="1725350"/>
            <a:ext cx="1079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Align a </a:t>
            </a:r>
            <a:endParaRPr/>
          </a:p>
          <a:p>
            <a:pPr indent="0" lvl="0" marL="0" marR="0" rtl="0" algn="l">
              <a:spcBef>
                <a:spcPts val="0"/>
              </a:spcBef>
              <a:spcAft>
                <a:spcPts val="0"/>
              </a:spcAft>
              <a:buNone/>
            </a:pPr>
            <a:r>
              <a:rPr lang="fr-FR" sz="1800">
                <a:solidFill>
                  <a:srgbClr val="000000"/>
                </a:solidFill>
                <a:latin typeface="Calibri"/>
                <a:ea typeface="Calibri"/>
                <a:cs typeface="Calibri"/>
                <a:sym typeface="Calibri"/>
              </a:rPr>
              <a:t>double</a:t>
            </a:r>
            <a:endParaRPr sz="180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1148046fac8_0_14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1148046fac8_0_144"/>
          <p:cNvSpPr txBox="1"/>
          <p:nvPr/>
        </p:nvSpPr>
        <p:spPr>
          <a:xfrm>
            <a:off x="10616825" y="0"/>
            <a:ext cx="1620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525" name="Google Shape;525;g1148046fac8_0_14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26" name="Google Shape;526;g1148046fac8_0_14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200">
                <a:latin typeface="Short Stack"/>
                <a:ea typeface="Short Stack"/>
                <a:cs typeface="Short Stack"/>
                <a:sym typeface="Short Stack"/>
              </a:rPr>
              <a:t>The drag effect</a:t>
            </a:r>
            <a:endParaRPr sz="4000">
              <a:latin typeface="Short Stack"/>
              <a:ea typeface="Short Stack"/>
              <a:cs typeface="Short Stack"/>
              <a:sym typeface="Short Stack"/>
            </a:endParaRPr>
          </a:p>
        </p:txBody>
      </p:sp>
      <p:sp>
        <p:nvSpPr>
          <p:cNvPr id="527" name="Google Shape;527;g1148046fac8_0_144"/>
          <p:cNvSpPr txBox="1"/>
          <p:nvPr/>
        </p:nvSpPr>
        <p:spPr>
          <a:xfrm>
            <a:off x="144475" y="1623300"/>
            <a:ext cx="7724700" cy="1251300"/>
          </a:xfrm>
          <a:prstGeom prst="rect">
            <a:avLst/>
          </a:prstGeom>
          <a:noFill/>
          <a:ln>
            <a:noFill/>
          </a:ln>
        </p:spPr>
        <p:txBody>
          <a:bodyPr anchorCtr="0" anchor="t" bIns="91425" lIns="91425" spcFirstLastPara="1" rIns="91425" wrap="square" tIns="91425">
            <a:spAutoFit/>
          </a:bodyPr>
          <a:lstStyle/>
          <a:p>
            <a:pPr indent="457200" lvl="0" marL="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On</a:t>
            </a:r>
            <a:r>
              <a:rPr lang="fr-FR" sz="2100">
                <a:solidFill>
                  <a:srgbClr val="666666"/>
                </a:solidFill>
                <a:latin typeface="Calibri"/>
                <a:ea typeface="Calibri"/>
                <a:cs typeface="Calibri"/>
                <a:sym typeface="Calibri"/>
              </a:rPr>
              <a:t>e must figure out where to hit the second rock.</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This works only if the two rocks are within 2 inches from one another.</a:t>
            </a:r>
            <a:endParaRPr b="0" i="0" sz="2100" u="none" cap="none" strike="noStrike">
              <a:solidFill>
                <a:srgbClr val="666666"/>
              </a:solidFill>
              <a:latin typeface="Arial"/>
              <a:ea typeface="Arial"/>
              <a:cs typeface="Arial"/>
              <a:sym typeface="Arial"/>
            </a:endParaRPr>
          </a:p>
        </p:txBody>
      </p:sp>
      <p:pic>
        <p:nvPicPr>
          <p:cNvPr id="528" name="Google Shape;528;g1148046fac8_0_144"/>
          <p:cNvPicPr preferRelativeResize="0"/>
          <p:nvPr/>
        </p:nvPicPr>
        <p:blipFill rotWithShape="1">
          <a:blip r:embed="rId4">
            <a:alphaModFix/>
          </a:blip>
          <a:srcRect b="0" l="0" r="0" t="0"/>
          <a:stretch/>
        </p:blipFill>
        <p:spPr>
          <a:xfrm rot="-5400000">
            <a:off x="3465363" y="2182563"/>
            <a:ext cx="3708849" cy="5098775"/>
          </a:xfrm>
          <a:prstGeom prst="rect">
            <a:avLst/>
          </a:prstGeom>
          <a:noFill/>
          <a:ln>
            <a:noFill/>
          </a:ln>
        </p:spPr>
      </p:pic>
      <p:pic>
        <p:nvPicPr>
          <p:cNvPr id="529" name="Google Shape;529;g1148046fac8_0_144"/>
          <p:cNvPicPr preferRelativeResize="0"/>
          <p:nvPr/>
        </p:nvPicPr>
        <p:blipFill rotWithShape="1">
          <a:blip r:embed="rId5">
            <a:alphaModFix/>
          </a:blip>
          <a:srcRect b="0" l="0" r="0" t="0"/>
          <a:stretch/>
        </p:blipFill>
        <p:spPr>
          <a:xfrm rot="-5400000">
            <a:off x="7658461" y="2731244"/>
            <a:ext cx="4436768" cy="2304257"/>
          </a:xfrm>
          <a:prstGeom prst="rect">
            <a:avLst/>
          </a:prstGeom>
          <a:noFill/>
          <a:ln>
            <a:noFill/>
          </a:ln>
        </p:spPr>
      </p:pic>
      <p:sp>
        <p:nvSpPr>
          <p:cNvPr id="530" name="Google Shape;530;g1148046fac8_0_144"/>
          <p:cNvSpPr txBox="1"/>
          <p:nvPr/>
        </p:nvSpPr>
        <p:spPr>
          <a:xfrm>
            <a:off x="312875" y="479955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531" name="Google Shape;531;g1148046fac8_0_144"/>
          <p:cNvSpPr txBox="1"/>
          <p:nvPr/>
        </p:nvSpPr>
        <p:spPr>
          <a:xfrm>
            <a:off x="942975" y="495195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1148046fac8_0_15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1148046fac8_0_159"/>
          <p:cNvSpPr txBox="1"/>
          <p:nvPr/>
        </p:nvSpPr>
        <p:spPr>
          <a:xfrm>
            <a:off x="10616825" y="0"/>
            <a:ext cx="155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pic>
        <p:nvPicPr>
          <p:cNvPr id="538" name="Google Shape;538;g1148046fac8_0_15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39" name="Google Shape;539;g1148046fac8_0_15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200">
                <a:latin typeface="Short Stack"/>
                <a:ea typeface="Short Stack"/>
                <a:cs typeface="Short Stack"/>
                <a:sym typeface="Short Stack"/>
              </a:rPr>
              <a:t>Videos comparaison</a:t>
            </a:r>
            <a:endParaRPr sz="4000">
              <a:latin typeface="Short Stack"/>
              <a:ea typeface="Short Stack"/>
              <a:cs typeface="Short Stack"/>
              <a:sym typeface="Short Stack"/>
            </a:endParaRPr>
          </a:p>
        </p:txBody>
      </p:sp>
      <p:sp>
        <p:nvSpPr>
          <p:cNvPr id="540" name="Google Shape;540;g1148046fac8_0_159"/>
          <p:cNvSpPr txBox="1"/>
          <p:nvPr/>
        </p:nvSpPr>
        <p:spPr>
          <a:xfrm>
            <a:off x="1786600" y="2268725"/>
            <a:ext cx="9888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lang="fr-FR" sz="2500" u="sng">
                <a:solidFill>
                  <a:srgbClr val="666666"/>
                </a:solidFill>
                <a:latin typeface="Calibri"/>
                <a:ea typeface="Calibri"/>
                <a:cs typeface="Calibri"/>
                <a:sym typeface="Calibri"/>
              </a:rPr>
              <a:t>Draw</a:t>
            </a:r>
            <a:endParaRPr b="1" i="0" sz="2500" u="sng" cap="none" strike="noStrike">
              <a:solidFill>
                <a:srgbClr val="666666"/>
              </a:solidFill>
              <a:latin typeface="Calibri"/>
              <a:ea typeface="Calibri"/>
              <a:cs typeface="Calibri"/>
              <a:sym typeface="Calibri"/>
            </a:endParaRPr>
          </a:p>
        </p:txBody>
      </p:sp>
      <p:sp>
        <p:nvSpPr>
          <p:cNvPr id="541" name="Google Shape;541;g1148046fac8_0_159"/>
          <p:cNvSpPr txBox="1"/>
          <p:nvPr/>
        </p:nvSpPr>
        <p:spPr>
          <a:xfrm>
            <a:off x="8323400" y="2268725"/>
            <a:ext cx="1460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u="sng">
                <a:solidFill>
                  <a:srgbClr val="666666"/>
                </a:solidFill>
                <a:latin typeface="Calibri"/>
                <a:ea typeface="Calibri"/>
                <a:cs typeface="Calibri"/>
                <a:sym typeface="Calibri"/>
              </a:rPr>
              <a:t>Take-outs</a:t>
            </a:r>
            <a:endParaRPr b="1" i="0" sz="2500" u="sng" cap="none" strike="noStrike">
              <a:solidFill>
                <a:srgbClr val="666666"/>
              </a:solidFill>
              <a:latin typeface="Calibri"/>
              <a:ea typeface="Calibri"/>
              <a:cs typeface="Calibri"/>
              <a:sym typeface="Calibri"/>
            </a:endParaRPr>
          </a:p>
        </p:txBody>
      </p:sp>
      <p:cxnSp>
        <p:nvCxnSpPr>
          <p:cNvPr id="542" name="Google Shape;542;g1148046fac8_0_159"/>
          <p:cNvCxnSpPr/>
          <p:nvPr/>
        </p:nvCxnSpPr>
        <p:spPr>
          <a:xfrm>
            <a:off x="5653425" y="2530925"/>
            <a:ext cx="27600" cy="3004200"/>
          </a:xfrm>
          <a:prstGeom prst="straightConnector1">
            <a:avLst/>
          </a:prstGeom>
          <a:noFill/>
          <a:ln cap="flat" cmpd="sng" w="19050">
            <a:solidFill>
              <a:schemeClr val="dk1"/>
            </a:solidFill>
            <a:prstDash val="solid"/>
            <a:round/>
            <a:headEnd len="sm" w="sm" type="none"/>
            <a:tailEnd len="sm" w="sm" type="none"/>
          </a:ln>
        </p:spPr>
      </p:cxnSp>
      <p:pic>
        <p:nvPicPr>
          <p:cNvPr descr="SUBSCRIBE to the Curling Canada YouTube Channel: http://bit.ly/1zErkbr&#10;&#10;Check out and follow our social accounts!&#10;&#10;http://facebook.com/curlingcanada&#10;http://twitter.com/curlingcanada&#10;http://instagram.com/ccacurling&#10;&#10;http://curling.ca" id="543" name="Google Shape;543;g1148046fac8_0_159" title="Brad Gushue - Thin Triple Takeout - 2016 Pinty's Skins Game">
            <a:hlinkClick r:id="rId4"/>
          </p:cNvPr>
          <p:cNvPicPr preferRelativeResize="0"/>
          <p:nvPr/>
        </p:nvPicPr>
        <p:blipFill rotWithShape="1">
          <a:blip r:embed="rId5">
            <a:alphaModFix/>
          </a:blip>
          <a:srcRect b="0" l="0" r="0" t="0"/>
          <a:stretch/>
        </p:blipFill>
        <p:spPr>
          <a:xfrm>
            <a:off x="7050650" y="2895800"/>
            <a:ext cx="4005600" cy="3004200"/>
          </a:xfrm>
          <a:prstGeom prst="rect">
            <a:avLst/>
          </a:prstGeom>
          <a:noFill/>
          <a:ln>
            <a:noFill/>
          </a:ln>
        </p:spPr>
      </p:pic>
      <p:pic>
        <p:nvPicPr>
          <p:cNvPr descr="Kevin Martin draws to the button vs. Jeff Stoughton to tie the game." id="544" name="Google Shape;544;g1148046fac8_0_159" title="Kevin Martin - 2013 Tim Hortons Brier - Draw to the Button">
            <a:hlinkClick r:id="rId6"/>
          </p:cNvPr>
          <p:cNvPicPr preferRelativeResize="0"/>
          <p:nvPr/>
        </p:nvPicPr>
        <p:blipFill rotWithShape="1">
          <a:blip r:embed="rId7">
            <a:alphaModFix/>
          </a:blip>
          <a:srcRect b="0" l="0" r="0" t="0"/>
          <a:stretch/>
        </p:blipFill>
        <p:spPr>
          <a:xfrm>
            <a:off x="380875" y="2895800"/>
            <a:ext cx="4005600" cy="300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g10cab4fc2cb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50" name="Google Shape;550;g10cab4fc2cb_0_0"/>
          <p:cNvSpPr txBox="1"/>
          <p:nvPr/>
        </p:nvSpPr>
        <p:spPr>
          <a:xfrm>
            <a:off x="10657775" y="0"/>
            <a:ext cx="1557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4</a:t>
            </a:r>
            <a:endParaRPr b="0" i="0" sz="1200" u="none" cap="none" strike="noStrike">
              <a:solidFill>
                <a:srgbClr val="000000"/>
              </a:solidFill>
              <a:latin typeface="Josefin Sans"/>
              <a:ea typeface="Josefin Sans"/>
              <a:cs typeface="Josefin Sans"/>
              <a:sym typeface="Josefin Sans"/>
            </a:endParaRPr>
          </a:p>
        </p:txBody>
      </p:sp>
      <p:sp>
        <p:nvSpPr>
          <p:cNvPr id="551" name="Google Shape;551;g10cab4fc2cb_0_0"/>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552" name="Google Shape;552;g10cab4fc2cb_0_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553" name="Google Shape;553;g10cab4fc2cb_0_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10cab4fc2cb_0_0"/>
          <p:cNvSpPr txBox="1"/>
          <p:nvPr/>
        </p:nvSpPr>
        <p:spPr>
          <a:xfrm>
            <a:off x="457200" y="2068725"/>
            <a:ext cx="10972800" cy="39468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 order to make the different types of take-outs, it is critical to master the steps to throw a rock while balanced.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For all the types of take-outs where there is more than one rock to remove, it is important to just visualize where to hit the </a:t>
            </a:r>
            <a:r>
              <a:rPr b="1" lang="fr-FR" sz="2100">
                <a:solidFill>
                  <a:srgbClr val="666666"/>
                </a:solidFill>
                <a:latin typeface="Calibri"/>
                <a:ea typeface="Calibri"/>
                <a:cs typeface="Calibri"/>
                <a:sym typeface="Calibri"/>
              </a:rPr>
              <a:t>FIRST</a:t>
            </a:r>
            <a:r>
              <a:rPr lang="fr-FR" sz="2100">
                <a:solidFill>
                  <a:srgbClr val="666666"/>
                </a:solidFill>
                <a:latin typeface="Calibri"/>
                <a:ea typeface="Calibri"/>
                <a:cs typeface="Calibri"/>
                <a:sym typeface="Calibri"/>
              </a:rPr>
              <a:t> rock.</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increase your hitting percentage it is important to know the proper hitting angle and use the right weight.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Making take-outs does not always require a lot of weight. The finesse game will help control </a:t>
            </a:r>
            <a:r>
              <a:rPr lang="fr-FR" sz="2100">
                <a:solidFill>
                  <a:srgbClr val="666666"/>
                </a:solidFill>
                <a:latin typeface="Calibri"/>
                <a:ea typeface="Calibri"/>
                <a:cs typeface="Calibri"/>
                <a:sym typeface="Calibri"/>
              </a:rPr>
              <a:t>each end.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g10cab4fc2cb_0_9"/>
          <p:cNvPicPr preferRelativeResize="0"/>
          <p:nvPr/>
        </p:nvPicPr>
        <p:blipFill rotWithShape="1">
          <a:blip r:embed="rId3">
            <a:alphaModFix amt="70000"/>
          </a:blip>
          <a:srcRect b="0" l="0" r="0" t="0"/>
          <a:stretch/>
        </p:blipFill>
        <p:spPr>
          <a:xfrm>
            <a:off x="-286525" y="-704075"/>
            <a:ext cx="12676649" cy="8461426"/>
          </a:xfrm>
          <a:prstGeom prst="rect">
            <a:avLst/>
          </a:prstGeom>
          <a:noFill/>
          <a:ln>
            <a:noFill/>
          </a:ln>
        </p:spPr>
      </p:pic>
      <p:sp>
        <p:nvSpPr>
          <p:cNvPr id="560" name="Google Shape;560;g10cab4fc2cb_0_9"/>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10cab4fc2cb_0_9"/>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WEEK</a:t>
            </a:r>
            <a:r>
              <a:rPr lang="fr-FR">
                <a:latin typeface="Caveat Brush"/>
                <a:ea typeface="Caveat Brush"/>
                <a:cs typeface="Caveat Brush"/>
                <a:sym typeface="Caveat Brush"/>
              </a:rPr>
              <a:t> 5 - ROLE OF THE PLAYERS</a:t>
            </a:r>
            <a:endParaRPr>
              <a:latin typeface="Caveat Brush"/>
              <a:ea typeface="Caveat Brush"/>
              <a:cs typeface="Caveat Brush"/>
              <a:sym typeface="Caveat Brush"/>
            </a:endParaRPr>
          </a:p>
        </p:txBody>
      </p:sp>
      <p:pic>
        <p:nvPicPr>
          <p:cNvPr id="562" name="Google Shape;562;g10cab4fc2cb_0_9"/>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d1e050df0c_0_1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d1e050df0c_0_14"/>
          <p:cNvSpPr txBox="1"/>
          <p:nvPr/>
        </p:nvSpPr>
        <p:spPr>
          <a:xfrm>
            <a:off x="106462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569" name="Google Shape;569;gd1e050df0c_0_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70" name="Google Shape;570;gd1e050df0c_0_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Role of the players - Lead</a:t>
            </a:r>
            <a:endParaRPr sz="3900">
              <a:latin typeface="Short Stack"/>
              <a:ea typeface="Short Stack"/>
              <a:cs typeface="Short Stack"/>
              <a:sym typeface="Short Stack"/>
            </a:endParaRPr>
          </a:p>
        </p:txBody>
      </p:sp>
      <p:sp>
        <p:nvSpPr>
          <p:cNvPr id="571" name="Google Shape;571;gd1e050df0c_0_14"/>
          <p:cNvSpPr txBox="1"/>
          <p:nvPr/>
        </p:nvSpPr>
        <p:spPr>
          <a:xfrm>
            <a:off x="288300" y="1977250"/>
            <a:ext cx="11511300" cy="440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Lead</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Key player to start the end</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Is excellent with guards and draws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Studies the play and ice condition (speed, opponents)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a:t>
            </a:r>
            <a:r>
              <a:rPr lang="fr-FR" sz="2100">
                <a:solidFill>
                  <a:srgbClr val="666666"/>
                </a:solidFill>
                <a:latin typeface="Calibri"/>
                <a:ea typeface="Calibri"/>
                <a:cs typeface="Calibri"/>
                <a:sym typeface="Calibri"/>
              </a:rPr>
              <a:t>dges the rocks’ speed and communicates it to the team</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Cleans the zone around the hack</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a:t>
            </a:r>
            <a:r>
              <a:rPr lang="fr-FR" sz="2100">
                <a:solidFill>
                  <a:srgbClr val="666666"/>
                </a:solidFill>
                <a:latin typeface="Calibri"/>
                <a:ea typeface="Calibri"/>
                <a:cs typeface="Calibri"/>
                <a:sym typeface="Calibri"/>
              </a:rPr>
              <a:t>epares the third and skip’s stones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Should not be in the house</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72" name="Google Shape;572;gd1e050df0c_0_14"/>
          <p:cNvPicPr preferRelativeResize="0"/>
          <p:nvPr/>
        </p:nvPicPr>
        <p:blipFill rotWithShape="1">
          <a:blip r:embed="rId4">
            <a:alphaModFix/>
          </a:blip>
          <a:srcRect b="0" l="0" r="0" t="0"/>
          <a:stretch/>
        </p:blipFill>
        <p:spPr>
          <a:xfrm>
            <a:off x="7453209" y="2414187"/>
            <a:ext cx="4346400" cy="2896800"/>
          </a:xfrm>
          <a:prstGeom prst="snip1Rect">
            <a:avLst>
              <a:gd fmla="val 16667" name="adj"/>
            </a:avLst>
          </a:prstGeom>
          <a:noFill/>
          <a:ln>
            <a:noFill/>
          </a:ln>
        </p:spPr>
      </p:pic>
      <p:sp>
        <p:nvSpPr>
          <p:cNvPr id="573" name="Google Shape;573;gd1e050df0c_0_14"/>
          <p:cNvSpPr txBox="1"/>
          <p:nvPr/>
        </p:nvSpPr>
        <p:spPr>
          <a:xfrm rot="451673">
            <a:off x="9200649" y="1039061"/>
            <a:ext cx="2773101" cy="8003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t>
            </a:r>
            <a:r>
              <a:rPr b="1" lang="fr-FR" sz="4000">
                <a:solidFill>
                  <a:srgbClr val="666666"/>
                </a:solidFill>
                <a:latin typeface="Calibri"/>
                <a:ea typeface="Calibri"/>
                <a:cs typeface="Calibri"/>
                <a:sym typeface="Calibri"/>
              </a:rPr>
              <a:t>eminder</a:t>
            </a:r>
            <a:r>
              <a:rPr b="1" i="0" lang="fr-FR" sz="4000" u="none" cap="none" strike="noStrike">
                <a:solidFill>
                  <a:srgbClr val="666666"/>
                </a:solidFill>
                <a:latin typeface="Calibri"/>
                <a:ea typeface="Calibri"/>
                <a:cs typeface="Calibri"/>
                <a:sym typeface="Calibri"/>
              </a:rPr>
              <a:t>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d1e050df0c_0_2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d1e050df0c_0_23"/>
          <p:cNvSpPr txBox="1"/>
          <p:nvPr/>
        </p:nvSpPr>
        <p:spPr>
          <a:xfrm>
            <a:off x="10674225" y="0"/>
            <a:ext cx="1537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580" name="Google Shape;580;gd1e050df0c_0_2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81" name="Google Shape;581;gd1e050df0c_0_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Role of the players - Second</a:t>
            </a:r>
            <a:endParaRPr sz="3900">
              <a:latin typeface="Short Stack"/>
              <a:ea typeface="Short Stack"/>
              <a:cs typeface="Short Stack"/>
              <a:sym typeface="Short Stack"/>
            </a:endParaRPr>
          </a:p>
        </p:txBody>
      </p:sp>
      <p:sp>
        <p:nvSpPr>
          <p:cNvPr id="582" name="Google Shape;582;gd1e050df0c_0_23"/>
          <p:cNvSpPr txBox="1"/>
          <p:nvPr/>
        </p:nvSpPr>
        <p:spPr>
          <a:xfrm>
            <a:off x="288300" y="1672450"/>
            <a:ext cx="7254300" cy="518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Second</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Is excellent with all types of shots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Studies the play and ice condition (speed, opponents)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a:t>
            </a:r>
            <a:r>
              <a:rPr lang="fr-FR" sz="2100">
                <a:solidFill>
                  <a:srgbClr val="666666"/>
                </a:solidFill>
                <a:latin typeface="Calibri"/>
                <a:ea typeface="Calibri"/>
                <a:cs typeface="Calibri"/>
                <a:sym typeface="Calibri"/>
              </a:rPr>
              <a:t>dges the </a:t>
            </a:r>
            <a:r>
              <a:rPr lang="fr-FR" sz="2100">
                <a:solidFill>
                  <a:srgbClr val="666666"/>
                </a:solidFill>
                <a:latin typeface="Calibri"/>
                <a:ea typeface="Calibri"/>
                <a:cs typeface="Calibri"/>
                <a:sym typeface="Calibri"/>
              </a:rPr>
              <a:t>rocks’ speed and communicates it to the team</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Helps in putting away the stones after each end</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Cleans the ice around the line of delivery for the next shot from the back line to the hog line.</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May go to the edge of the active house if the Skip and the Third ask for advice.</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Should not be in the house during an end</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83" name="Google Shape;583;gd1e050df0c_0_23"/>
          <p:cNvPicPr preferRelativeResize="0"/>
          <p:nvPr/>
        </p:nvPicPr>
        <p:blipFill rotWithShape="1">
          <a:blip r:embed="rId4">
            <a:alphaModFix/>
          </a:blip>
          <a:srcRect b="0" l="0" r="0" t="0"/>
          <a:stretch/>
        </p:blipFill>
        <p:spPr>
          <a:xfrm>
            <a:off x="7695000" y="2525219"/>
            <a:ext cx="4212300" cy="2807400"/>
          </a:xfrm>
          <a:prstGeom prst="snip1Rect">
            <a:avLst>
              <a:gd fmla="val 16667" name="adj"/>
            </a:avLst>
          </a:prstGeom>
          <a:noFill/>
          <a:ln>
            <a:noFill/>
          </a:ln>
        </p:spPr>
      </p:pic>
      <p:sp>
        <p:nvSpPr>
          <p:cNvPr id="584" name="Google Shape;584;gd1e050df0c_0_23"/>
          <p:cNvSpPr txBox="1"/>
          <p:nvPr/>
        </p:nvSpPr>
        <p:spPr>
          <a:xfrm rot="451605">
            <a:off x="9200276" y="1044761"/>
            <a:ext cx="2860547" cy="8003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t>
            </a:r>
            <a:r>
              <a:rPr b="1" lang="fr-FR" sz="4000">
                <a:solidFill>
                  <a:srgbClr val="666666"/>
                </a:solidFill>
                <a:latin typeface="Calibri"/>
                <a:ea typeface="Calibri"/>
                <a:cs typeface="Calibri"/>
                <a:sym typeface="Calibri"/>
              </a:rPr>
              <a:t>eminder </a:t>
            </a:r>
            <a:r>
              <a:rPr b="1" i="0" lang="fr-FR" sz="4000" u="none" cap="none" strike="noStrike">
                <a:solidFill>
                  <a:srgbClr val="666666"/>
                </a:solidFill>
                <a:latin typeface="Calibri"/>
                <a:ea typeface="Calibri"/>
                <a:cs typeface="Calibri"/>
                <a:sym typeface="Calibri"/>
              </a:rPr>
              <a:t>!!</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d1e050df0c_0_3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d1e050df0c_0_32"/>
          <p:cNvSpPr txBox="1"/>
          <p:nvPr/>
        </p:nvSpPr>
        <p:spPr>
          <a:xfrm>
            <a:off x="10584025" y="0"/>
            <a:ext cx="1599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 </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591" name="Google Shape;591;gd1e050df0c_0_3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592" name="Google Shape;592;gd1e050df0c_0_3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700">
                <a:latin typeface="Short Stack"/>
                <a:ea typeface="Short Stack"/>
                <a:cs typeface="Short Stack"/>
                <a:sym typeface="Short Stack"/>
              </a:rPr>
              <a:t>Role of the players - Vice-skip</a:t>
            </a:r>
            <a:endParaRPr sz="3700">
              <a:latin typeface="Short Stack"/>
              <a:ea typeface="Short Stack"/>
              <a:cs typeface="Short Stack"/>
              <a:sym typeface="Short Stack"/>
            </a:endParaRPr>
          </a:p>
        </p:txBody>
      </p:sp>
      <p:sp>
        <p:nvSpPr>
          <p:cNvPr id="593" name="Google Shape;593;gd1e050df0c_0_32"/>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T</a:t>
            </a:r>
            <a:r>
              <a:rPr b="1" lang="fr-FR" sz="2100">
                <a:solidFill>
                  <a:srgbClr val="666666"/>
                </a:solidFill>
                <a:latin typeface="Calibri"/>
                <a:ea typeface="Calibri"/>
                <a:cs typeface="Calibri"/>
                <a:sym typeface="Calibri"/>
              </a:rPr>
              <a:t>hird</a:t>
            </a:r>
            <a:r>
              <a:rPr b="1" i="0" lang="fr-FR" sz="2100" u="none" cap="none" strike="noStrike">
                <a:solidFill>
                  <a:srgbClr val="666666"/>
                </a:solidFill>
                <a:latin typeface="Calibri"/>
                <a:ea typeface="Calibri"/>
                <a:cs typeface="Calibri"/>
                <a:sym typeface="Calibri"/>
              </a:rPr>
              <a:t> (vice-</a:t>
            </a:r>
            <a:r>
              <a:rPr b="1" lang="fr-FR" sz="2100">
                <a:solidFill>
                  <a:srgbClr val="666666"/>
                </a:solidFill>
                <a:latin typeface="Calibri"/>
                <a:ea typeface="Calibri"/>
                <a:cs typeface="Calibri"/>
                <a:sym typeface="Calibri"/>
              </a:rPr>
              <a:t>skip</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Is excellent with all types of shots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Is the link between the Skip and the front end</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a:t>
            </a:r>
            <a:r>
              <a:rPr lang="fr-FR" sz="2100">
                <a:solidFill>
                  <a:srgbClr val="666666"/>
                </a:solidFill>
                <a:latin typeface="Calibri"/>
                <a:ea typeface="Calibri"/>
                <a:cs typeface="Calibri"/>
                <a:sym typeface="Calibri"/>
              </a:rPr>
              <a:t>inforce the Skip’s decisions</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Manages the game time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Read the ice and is alert to changing ice conditions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Replace the Skip in the House when the latter throws their stones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a:t>
            </a:r>
            <a:r>
              <a:rPr lang="fr-FR" sz="2100">
                <a:solidFill>
                  <a:srgbClr val="666666"/>
                </a:solidFill>
                <a:latin typeface="Calibri"/>
                <a:ea typeface="Calibri"/>
                <a:cs typeface="Calibri"/>
                <a:sym typeface="Calibri"/>
              </a:rPr>
              <a:t>unicates with teammates clearly and efficiently</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Does the measuring and puts up the score</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94" name="Google Shape;594;gd1e050df0c_0_32"/>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
        <p:nvSpPr>
          <p:cNvPr id="595" name="Google Shape;595;gd1e050df0c_0_32"/>
          <p:cNvSpPr txBox="1"/>
          <p:nvPr/>
        </p:nvSpPr>
        <p:spPr>
          <a:xfrm rot="451519">
            <a:off x="9199687" y="1053761"/>
            <a:ext cx="2998526" cy="8003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t>
            </a:r>
            <a:r>
              <a:rPr b="1" lang="fr-FR" sz="4000">
                <a:solidFill>
                  <a:srgbClr val="666666"/>
                </a:solidFill>
                <a:latin typeface="Calibri"/>
                <a:ea typeface="Calibri"/>
                <a:cs typeface="Calibri"/>
                <a:sym typeface="Calibri"/>
              </a:rPr>
              <a:t>eminder</a:t>
            </a:r>
            <a:r>
              <a:rPr b="1" i="0" lang="fr-FR" sz="4000" u="none" cap="none" strike="noStrike">
                <a:solidFill>
                  <a:srgbClr val="666666"/>
                </a:solidFill>
                <a:latin typeface="Calibri"/>
                <a:ea typeface="Calibri"/>
                <a:cs typeface="Calibri"/>
                <a:sym typeface="Calibri"/>
              </a:rPr>
              <a:t>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0da257bab0_1_12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g10da257bab0_1_12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21" name="Google Shape;121;g10da257bab0_1_12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Themes</a:t>
            </a:r>
            <a:endParaRPr sz="4700">
              <a:latin typeface="Short Stack"/>
              <a:ea typeface="Short Stack"/>
              <a:cs typeface="Short Stack"/>
              <a:sym typeface="Short Stack"/>
            </a:endParaRPr>
          </a:p>
        </p:txBody>
      </p:sp>
      <p:sp>
        <p:nvSpPr>
          <p:cNvPr id="122" name="Google Shape;122;g10da257bab0_1_129"/>
          <p:cNvSpPr txBox="1"/>
          <p:nvPr/>
        </p:nvSpPr>
        <p:spPr>
          <a:xfrm>
            <a:off x="63825" y="1207800"/>
            <a:ext cx="6464700" cy="649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Subjects to be seen in level 3</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a:t>
            </a:r>
            <a:r>
              <a:rPr lang="fr-FR" sz="2100">
                <a:solidFill>
                  <a:srgbClr val="666666"/>
                </a:solidFill>
                <a:latin typeface="Calibri"/>
                <a:ea typeface="Calibri"/>
                <a:cs typeface="Calibri"/>
                <a:sym typeface="Calibri"/>
              </a:rPr>
              <a:t>eviewing your positioning in the hack</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In</a:t>
            </a:r>
            <a:r>
              <a:rPr lang="fr-FR" sz="2100">
                <a:solidFill>
                  <a:srgbClr val="666666"/>
                </a:solidFill>
                <a:latin typeface="Calibri"/>
                <a:ea typeface="Calibri"/>
                <a:cs typeface="Calibri"/>
                <a:sym typeface="Calibri"/>
              </a:rPr>
              <a:t>troduction to sliding with a broom</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Perfe</a:t>
            </a:r>
            <a:r>
              <a:rPr lang="fr-FR" sz="2100">
                <a:solidFill>
                  <a:srgbClr val="666666"/>
                </a:solidFill>
                <a:latin typeface="Calibri"/>
                <a:ea typeface="Calibri"/>
                <a:cs typeface="Calibri"/>
                <a:sym typeface="Calibri"/>
              </a:rPr>
              <a:t>cting the steps for the proper slide (draw vs take-outs)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Improving your sweeping techniques in the open stance and introduction to the closed sweeping position</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a:t>
            </a:r>
            <a:r>
              <a:rPr lang="fr-FR" sz="2100">
                <a:solidFill>
                  <a:srgbClr val="666666"/>
                </a:solidFill>
                <a:latin typeface="Calibri"/>
                <a:ea typeface="Calibri"/>
                <a:cs typeface="Calibri"/>
                <a:sym typeface="Calibri"/>
              </a:rPr>
              <a:t>eviewing and applying the release zone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Introduction </a:t>
            </a:r>
            <a:r>
              <a:rPr lang="fr-FR" sz="2100">
                <a:solidFill>
                  <a:srgbClr val="666666"/>
                </a:solidFill>
                <a:latin typeface="Calibri"/>
                <a:ea typeface="Calibri"/>
                <a:cs typeface="Calibri"/>
                <a:sym typeface="Calibri"/>
              </a:rPr>
              <a:t>to hitting angles and the drag effect</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123" name="Google Shape;123;g10da257bab0_1_129"/>
          <p:cNvSpPr txBox="1"/>
          <p:nvPr/>
        </p:nvSpPr>
        <p:spPr>
          <a:xfrm>
            <a:off x="6541875" y="2505975"/>
            <a:ext cx="5574000" cy="2932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Introduction </a:t>
            </a:r>
            <a:r>
              <a:rPr lang="fr-FR" sz="2100">
                <a:solidFill>
                  <a:srgbClr val="666666"/>
                </a:solidFill>
                <a:latin typeface="Calibri"/>
                <a:ea typeface="Calibri"/>
                <a:cs typeface="Calibri"/>
                <a:sym typeface="Calibri"/>
              </a:rPr>
              <a:t>to a shot-making routine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Evolving your strategic planning and understanding shot tolerance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Improving your communication system and signals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Introduction </a:t>
            </a:r>
            <a:r>
              <a:rPr lang="fr-FR" sz="2100">
                <a:solidFill>
                  <a:srgbClr val="666666"/>
                </a:solidFill>
                <a:latin typeface="Calibri"/>
                <a:ea typeface="Calibri"/>
                <a:cs typeface="Calibri"/>
                <a:sym typeface="Calibri"/>
              </a:rPr>
              <a:t>to tournaments (Colts circuit)</a:t>
            </a:r>
            <a:endParaRPr b="0" i="0" sz="2100" u="none" cap="none" strike="noStrike">
              <a:solidFill>
                <a:srgbClr val="666666"/>
              </a:solidFill>
              <a:latin typeface="Calibri"/>
              <a:ea typeface="Calibri"/>
              <a:cs typeface="Calibri"/>
              <a:sym typeface="Calibri"/>
            </a:endParaRPr>
          </a:p>
        </p:txBody>
      </p:sp>
      <p:sp>
        <p:nvSpPr>
          <p:cNvPr id="124" name="Google Shape;124;g10da257bab0_1_129"/>
          <p:cNvSpPr txBox="1"/>
          <p:nvPr/>
        </p:nvSpPr>
        <p:spPr>
          <a:xfrm>
            <a:off x="10695975" y="0"/>
            <a:ext cx="150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d1e050df0c_0_4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d1e050df0c_0_41"/>
          <p:cNvSpPr txBox="1"/>
          <p:nvPr/>
        </p:nvSpPr>
        <p:spPr>
          <a:xfrm>
            <a:off x="10654000" y="0"/>
            <a:ext cx="1550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602" name="Google Shape;602;gd1e050df0c_0_4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03" name="Google Shape;603;gd1e050df0c_0_4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Role of the players - Skip</a:t>
            </a:r>
            <a:endParaRPr sz="3900">
              <a:latin typeface="Short Stack"/>
              <a:ea typeface="Short Stack"/>
              <a:cs typeface="Short Stack"/>
              <a:sym typeface="Short Stack"/>
            </a:endParaRPr>
          </a:p>
        </p:txBody>
      </p:sp>
      <p:sp>
        <p:nvSpPr>
          <p:cNvPr id="604" name="Google Shape;604;gd1e050df0c_0_41"/>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Cap</a:t>
            </a:r>
            <a:r>
              <a:rPr b="1" lang="fr-FR" sz="2100">
                <a:solidFill>
                  <a:srgbClr val="666666"/>
                </a:solidFill>
                <a:latin typeface="Calibri"/>
                <a:ea typeface="Calibri"/>
                <a:cs typeface="Calibri"/>
                <a:sym typeface="Calibri"/>
              </a:rPr>
              <a:t>tain (Skip)</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Is the ‘’leader’’ of the team</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Sets the strategy</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Communicates clearly and efficiently each shot to play</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a:t>
            </a:r>
            <a:r>
              <a:rPr lang="fr-FR" sz="2100">
                <a:solidFill>
                  <a:srgbClr val="666666"/>
                </a:solidFill>
                <a:latin typeface="Calibri"/>
                <a:ea typeface="Calibri"/>
                <a:cs typeface="Calibri"/>
                <a:sym typeface="Calibri"/>
              </a:rPr>
              <a:t>municates with teammates during the game (ice conditions, strategy, feedback on shots, etc.)</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Ice reading</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a:t>
            </a:r>
            <a:r>
              <a:rPr lang="fr-FR" sz="2100">
                <a:solidFill>
                  <a:srgbClr val="666666"/>
                </a:solidFill>
                <a:latin typeface="Calibri"/>
                <a:ea typeface="Calibri"/>
                <a:cs typeface="Calibri"/>
                <a:sym typeface="Calibri"/>
              </a:rPr>
              <a:t>djusts the strategy </a:t>
            </a:r>
            <a:r>
              <a:rPr lang="fr-FR" sz="2100">
                <a:solidFill>
                  <a:srgbClr val="666666"/>
                </a:solidFill>
                <a:latin typeface="Calibri"/>
                <a:ea typeface="Calibri"/>
                <a:cs typeface="Calibri"/>
                <a:sym typeface="Calibri"/>
              </a:rPr>
              <a:t>according to the strengths and weaknesses of the team and the opponents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Excels with draws and shots under pressure</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605" name="Google Shape;605;gd1e050df0c_0_41"/>
          <p:cNvPicPr preferRelativeResize="0"/>
          <p:nvPr/>
        </p:nvPicPr>
        <p:blipFill rotWithShape="1">
          <a:blip r:embed="rId4">
            <a:alphaModFix/>
          </a:blip>
          <a:srcRect b="0" l="0" r="0" t="0"/>
          <a:stretch/>
        </p:blipFill>
        <p:spPr>
          <a:xfrm>
            <a:off x="7343400" y="2508786"/>
            <a:ext cx="4411500" cy="2823900"/>
          </a:xfrm>
          <a:prstGeom prst="snip1Rect">
            <a:avLst>
              <a:gd fmla="val 16667" name="adj"/>
            </a:avLst>
          </a:prstGeom>
          <a:noFill/>
          <a:ln>
            <a:noFill/>
          </a:ln>
        </p:spPr>
      </p:pic>
      <p:sp>
        <p:nvSpPr>
          <p:cNvPr id="606" name="Google Shape;606;gd1e050df0c_0_41"/>
          <p:cNvSpPr txBox="1"/>
          <p:nvPr/>
        </p:nvSpPr>
        <p:spPr>
          <a:xfrm rot="451686">
            <a:off x="9199949" y="1049711"/>
            <a:ext cx="2935603" cy="8003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rgbClr val="666666"/>
                </a:solidFill>
                <a:latin typeface="Calibri"/>
                <a:ea typeface="Calibri"/>
                <a:cs typeface="Calibri"/>
                <a:sym typeface="Calibri"/>
              </a:rPr>
              <a:t>R</a:t>
            </a:r>
            <a:r>
              <a:rPr b="1" lang="fr-FR" sz="4000">
                <a:solidFill>
                  <a:srgbClr val="666666"/>
                </a:solidFill>
                <a:latin typeface="Calibri"/>
                <a:ea typeface="Calibri"/>
                <a:cs typeface="Calibri"/>
                <a:sym typeface="Calibri"/>
              </a:rPr>
              <a:t>eminder</a:t>
            </a:r>
            <a:r>
              <a:rPr b="1" i="0" lang="fr-FR" sz="4000" u="none" cap="none" strike="noStrike">
                <a:solidFill>
                  <a:srgbClr val="666666"/>
                </a:solidFill>
                <a:latin typeface="Calibri"/>
                <a:ea typeface="Calibri"/>
                <a:cs typeface="Calibri"/>
                <a:sym typeface="Calibri"/>
              </a:rPr>
              <a:t> !!</a:t>
            </a:r>
            <a:endParaRPr b="1" i="0" sz="4000" u="none" cap="none" strike="noStrike">
              <a:solidFill>
                <a:srgbClr val="666666"/>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1148046fac8_0_18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1148046fac8_0_180"/>
          <p:cNvSpPr txBox="1"/>
          <p:nvPr/>
        </p:nvSpPr>
        <p:spPr>
          <a:xfrm>
            <a:off x="10654000" y="0"/>
            <a:ext cx="1539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613" name="Google Shape;613;g1148046fac8_0_18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14" name="Google Shape;614;g1148046fac8_0_18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The shot routine</a:t>
            </a:r>
            <a:endParaRPr sz="3900">
              <a:latin typeface="Short Stack"/>
              <a:ea typeface="Short Stack"/>
              <a:cs typeface="Short Stack"/>
              <a:sym typeface="Short Stack"/>
            </a:endParaRPr>
          </a:p>
        </p:txBody>
      </p:sp>
      <p:sp>
        <p:nvSpPr>
          <p:cNvPr id="615" name="Google Shape;615;g1148046fac8_0_180"/>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6" name="Google Shape;616;g1148046fac8_0_180"/>
          <p:cNvSpPr txBox="1"/>
          <p:nvPr/>
        </p:nvSpPr>
        <p:spPr>
          <a:xfrm>
            <a:off x="3202975" y="2388500"/>
            <a:ext cx="5806800" cy="374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lang="fr-FR" sz="3300">
                <a:solidFill>
                  <a:srgbClr val="666666"/>
                </a:solidFill>
                <a:latin typeface="Calibri"/>
                <a:ea typeface="Calibri"/>
                <a:cs typeface="Calibri"/>
                <a:sym typeface="Calibri"/>
              </a:rPr>
              <a:t>What is a routine</a:t>
            </a:r>
            <a:r>
              <a:rPr b="1" i="0" lang="fr-FR" sz="3300" u="none" cap="none" strike="noStrike">
                <a:solidFill>
                  <a:srgbClr val="666666"/>
                </a:solidFill>
                <a:latin typeface="Calibri"/>
                <a:ea typeface="Calibri"/>
                <a:cs typeface="Calibri"/>
                <a:sym typeface="Calibri"/>
              </a:rPr>
              <a:t>?</a:t>
            </a:r>
            <a:endParaRPr b="1"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rPr b="1" lang="fr-FR" sz="3300">
                <a:solidFill>
                  <a:srgbClr val="666666"/>
                </a:solidFill>
                <a:latin typeface="Calibri"/>
                <a:ea typeface="Calibri"/>
                <a:cs typeface="Calibri"/>
                <a:sym typeface="Calibri"/>
              </a:rPr>
              <a:t>What is the purpose of a routine</a:t>
            </a:r>
            <a:r>
              <a:rPr b="1" i="0" lang="fr-FR" sz="3300" u="none" cap="none" strike="noStrike">
                <a:solidFill>
                  <a:srgbClr val="666666"/>
                </a:solidFill>
                <a:latin typeface="Calibri"/>
                <a:ea typeface="Calibri"/>
                <a:cs typeface="Calibri"/>
                <a:sym typeface="Calibri"/>
              </a:rPr>
              <a:t>?</a:t>
            </a:r>
            <a:endParaRPr b="1"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1"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rPr b="1" lang="fr-FR" sz="3300">
                <a:solidFill>
                  <a:srgbClr val="666666"/>
                </a:solidFill>
                <a:latin typeface="Calibri"/>
                <a:ea typeface="Calibri"/>
                <a:cs typeface="Calibri"/>
                <a:sym typeface="Calibri"/>
              </a:rPr>
              <a:t>Should all players have a routine</a:t>
            </a:r>
            <a:r>
              <a:rPr b="1" i="0" lang="fr-FR" sz="3300" u="none" cap="none" strike="noStrike">
                <a:solidFill>
                  <a:srgbClr val="666666"/>
                </a:solidFill>
                <a:latin typeface="Calibri"/>
                <a:ea typeface="Calibri"/>
                <a:cs typeface="Calibri"/>
                <a:sym typeface="Calibri"/>
              </a:rPr>
              <a:t>?</a:t>
            </a:r>
            <a:endParaRPr b="1" i="0" sz="3300" u="none" cap="none" strike="noStrike">
              <a:solidFill>
                <a:srgbClr val="666666"/>
              </a:solidFill>
              <a:latin typeface="Calibri"/>
              <a:ea typeface="Calibri"/>
              <a:cs typeface="Calibri"/>
              <a:sym typeface="Calibri"/>
            </a:endParaRPr>
          </a:p>
        </p:txBody>
      </p:sp>
      <p:pic>
        <p:nvPicPr>
          <p:cNvPr id="617" name="Google Shape;617;g1148046fac8_0_180"/>
          <p:cNvPicPr preferRelativeResize="0"/>
          <p:nvPr/>
        </p:nvPicPr>
        <p:blipFill rotWithShape="1">
          <a:blip r:embed="rId4">
            <a:alphaModFix/>
          </a:blip>
          <a:srcRect b="0" l="0" r="0" t="0"/>
          <a:stretch/>
        </p:blipFill>
        <p:spPr>
          <a:xfrm>
            <a:off x="100750" y="2996600"/>
            <a:ext cx="3023100" cy="2016300"/>
          </a:xfrm>
          <a:prstGeom prst="rect">
            <a:avLst/>
          </a:prstGeom>
          <a:noFill/>
          <a:ln>
            <a:noFill/>
          </a:ln>
        </p:spPr>
      </p:pic>
      <p:pic>
        <p:nvPicPr>
          <p:cNvPr id="618" name="Google Shape;618;g1148046fac8_0_180"/>
          <p:cNvPicPr preferRelativeResize="0"/>
          <p:nvPr/>
        </p:nvPicPr>
        <p:blipFill rotWithShape="1">
          <a:blip r:embed="rId5">
            <a:alphaModFix/>
          </a:blip>
          <a:srcRect b="0" l="0" r="0" t="0"/>
          <a:stretch/>
        </p:blipFill>
        <p:spPr>
          <a:xfrm>
            <a:off x="9092350" y="2998076"/>
            <a:ext cx="3023100" cy="2014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1148046fac8_0_196"/>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1148046fac8_0_196"/>
          <p:cNvSpPr txBox="1"/>
          <p:nvPr/>
        </p:nvSpPr>
        <p:spPr>
          <a:xfrm>
            <a:off x="10654000" y="0"/>
            <a:ext cx="1572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625" name="Google Shape;625;g1148046fac8_0_19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26" name="Google Shape;626;g1148046fac8_0_19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The shot routine</a:t>
            </a:r>
            <a:r>
              <a:rPr lang="fr-FR" sz="3400">
                <a:latin typeface="Short Stack"/>
                <a:ea typeface="Short Stack"/>
                <a:cs typeface="Short Stack"/>
                <a:sym typeface="Short Stack"/>
              </a:rPr>
              <a:t> - Definition</a:t>
            </a:r>
            <a:endParaRPr sz="3400">
              <a:latin typeface="Short Stack"/>
              <a:ea typeface="Short Stack"/>
              <a:cs typeface="Short Stack"/>
              <a:sym typeface="Short Stack"/>
            </a:endParaRPr>
          </a:p>
        </p:txBody>
      </p:sp>
      <p:sp>
        <p:nvSpPr>
          <p:cNvPr id="627" name="Google Shape;627;g1148046fac8_0_196"/>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8" name="Google Shape;628;g1148046fac8_0_196"/>
          <p:cNvSpPr txBox="1"/>
          <p:nvPr/>
        </p:nvSpPr>
        <p:spPr>
          <a:xfrm>
            <a:off x="347475" y="2013675"/>
            <a:ext cx="10272900" cy="331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Routine definition</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52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Mechanical</a:t>
            </a:r>
            <a:r>
              <a:rPr lang="fr-FR" sz="2100">
                <a:solidFill>
                  <a:srgbClr val="666666"/>
                </a:solidFill>
                <a:latin typeface="Calibri"/>
                <a:ea typeface="Calibri"/>
                <a:cs typeface="Calibri"/>
                <a:sym typeface="Calibri"/>
              </a:rPr>
              <a:t> habit, </a:t>
            </a:r>
            <a:r>
              <a:rPr b="1" lang="fr-FR" sz="2100" u="sng">
                <a:solidFill>
                  <a:srgbClr val="666666"/>
                </a:solidFill>
                <a:latin typeface="Calibri"/>
                <a:ea typeface="Calibri"/>
                <a:cs typeface="Calibri"/>
                <a:sym typeface="Calibri"/>
              </a:rPr>
              <a:t>unvarying</a:t>
            </a:r>
            <a:r>
              <a:rPr lang="fr-FR" sz="2100">
                <a:solidFill>
                  <a:srgbClr val="666666"/>
                </a:solidFill>
                <a:latin typeface="Calibri"/>
                <a:ea typeface="Calibri"/>
                <a:cs typeface="Calibri"/>
                <a:sym typeface="Calibri"/>
              </a:rPr>
              <a:t> movement that results in repeating actions regularly followed.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52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Goals</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framework to reach our objectives</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Brings a sense of confidence </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Part of mental preparation</a:t>
            </a:r>
            <a:endParaRPr b="0" i="0" sz="21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It helps you repeat the same preparation for each shot</a:t>
            </a:r>
            <a:endParaRPr b="0" i="0" sz="2100" u="none" cap="none" strike="noStrike">
              <a:solidFill>
                <a:srgbClr val="666666"/>
              </a:solidFill>
              <a:latin typeface="Arial"/>
              <a:ea typeface="Arial"/>
              <a:cs typeface="Arial"/>
              <a:sym typeface="Arial"/>
            </a:endParaRPr>
          </a:p>
        </p:txBody>
      </p:sp>
      <p:pic>
        <p:nvPicPr>
          <p:cNvPr id="629" name="Google Shape;629;g1148046fac8_0_196"/>
          <p:cNvPicPr preferRelativeResize="0"/>
          <p:nvPr/>
        </p:nvPicPr>
        <p:blipFill rotWithShape="1">
          <a:blip r:embed="rId4">
            <a:alphaModFix/>
          </a:blip>
          <a:srcRect b="0" l="0" r="0" t="0"/>
          <a:stretch/>
        </p:blipFill>
        <p:spPr>
          <a:xfrm>
            <a:off x="8127975" y="3146350"/>
            <a:ext cx="3410700" cy="2270100"/>
          </a:xfrm>
          <a:prstGeom prst="snip1Rect">
            <a:avLst>
              <a:gd fmla="val 16667" name="adj"/>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1148046fac8_0_21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g1148046fac8_0_210"/>
          <p:cNvSpPr txBox="1"/>
          <p:nvPr/>
        </p:nvSpPr>
        <p:spPr>
          <a:xfrm>
            <a:off x="10654000" y="0"/>
            <a:ext cx="1550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chemeClr val="dk1"/>
              </a:solidFill>
              <a:latin typeface="Josefin Sans"/>
              <a:ea typeface="Josefin Sans"/>
              <a:cs typeface="Josefin Sans"/>
              <a:sym typeface="Josefin Sans"/>
            </a:endParaRPr>
          </a:p>
        </p:txBody>
      </p:sp>
      <p:pic>
        <p:nvPicPr>
          <p:cNvPr id="636" name="Google Shape;636;g1148046fac8_0_21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37" name="Google Shape;637;g1148046fac8_0_21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The shot routine</a:t>
            </a:r>
            <a:r>
              <a:rPr lang="fr-FR" sz="3400">
                <a:latin typeface="Short Stack"/>
                <a:ea typeface="Short Stack"/>
                <a:cs typeface="Short Stack"/>
                <a:sym typeface="Short Stack"/>
              </a:rPr>
              <a:t> - Examples</a:t>
            </a:r>
            <a:endParaRPr sz="3400">
              <a:latin typeface="Short Stack"/>
              <a:ea typeface="Short Stack"/>
              <a:cs typeface="Short Stack"/>
              <a:sym typeface="Short Stack"/>
            </a:endParaRPr>
          </a:p>
        </p:txBody>
      </p:sp>
      <p:sp>
        <p:nvSpPr>
          <p:cNvPr id="638" name="Google Shape;638;g1148046fac8_0_210"/>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9" name="Google Shape;639;g1148046fac8_0_210"/>
          <p:cNvSpPr txBox="1"/>
          <p:nvPr/>
        </p:nvSpPr>
        <p:spPr>
          <a:xfrm>
            <a:off x="402325" y="2151900"/>
            <a:ext cx="10177200" cy="3747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lang="fr-FR" sz="2800" u="sng">
                <a:solidFill>
                  <a:srgbClr val="666666"/>
                </a:solidFill>
                <a:latin typeface="Calibri"/>
                <a:ea typeface="Calibri"/>
                <a:cs typeface="Calibri"/>
                <a:sym typeface="Calibri"/>
              </a:rPr>
              <a:t>Every</a:t>
            </a:r>
            <a:r>
              <a:rPr b="1" lang="fr-FR" sz="2800">
                <a:solidFill>
                  <a:srgbClr val="666666"/>
                </a:solidFill>
                <a:latin typeface="Calibri"/>
                <a:ea typeface="Calibri"/>
                <a:cs typeface="Calibri"/>
                <a:sym typeface="Calibri"/>
              </a:rPr>
              <a:t> players should have a shot routine</a:t>
            </a:r>
            <a:r>
              <a:rPr b="1" i="0" lang="fr-FR" sz="2800" u="none" cap="none" strike="noStrike">
                <a:solidFill>
                  <a:srgbClr val="666666"/>
                </a:solidFill>
                <a:latin typeface="Calibri"/>
                <a:ea typeface="Calibri"/>
                <a:cs typeface="Calibri"/>
                <a:sym typeface="Calibri"/>
              </a:rPr>
              <a:t>! </a:t>
            </a:r>
            <a:endParaRPr b="0" i="0" sz="2800" u="none" cap="none" strike="noStrike">
              <a:solidFill>
                <a:srgbClr val="666666"/>
              </a:solidFill>
              <a:latin typeface="Calibri"/>
              <a:ea typeface="Calibri"/>
              <a:cs typeface="Calibri"/>
              <a:sym typeface="Calibri"/>
            </a:endParaRPr>
          </a:p>
          <a:p>
            <a:pPr indent="0" lvl="0" marL="0" marR="0" rtl="0" algn="l">
              <a:lnSpc>
                <a:spcPct val="100000"/>
              </a:lnSpc>
              <a:spcBef>
                <a:spcPts val="518"/>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518"/>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Ex</a:t>
            </a:r>
            <a:r>
              <a:rPr b="1" lang="fr-FR" sz="2100">
                <a:solidFill>
                  <a:srgbClr val="666666"/>
                </a:solidFill>
                <a:latin typeface="Calibri"/>
                <a:ea typeface="Calibri"/>
                <a:cs typeface="Calibri"/>
                <a:sym typeface="Calibri"/>
              </a:rPr>
              <a:t>amples of repetitive habits in the hack by athletes</a:t>
            </a:r>
            <a:r>
              <a:rPr b="1" i="0" lang="fr-FR" sz="2100" u="none" cap="none" strike="noStrike">
                <a:solidFill>
                  <a:srgbClr val="666666"/>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518"/>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50000"/>
              </a:lnSpc>
              <a:spcBef>
                <a:spcPts val="481"/>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Jennifer Jones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Rubs her right thigh</a:t>
            </a:r>
            <a:r>
              <a:rPr b="0"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481"/>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Kevin Koe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Cleans behind the rock with his broom then passes under his left leg</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481"/>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Rachel Homan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Before sliding, she lightly tilts her head to bring her dominant eye on the line of delivery and visualize the shot</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g10cab4fc2cb_0_98"/>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45" name="Google Shape;645;g10cab4fc2cb_0_98"/>
          <p:cNvSpPr txBox="1"/>
          <p:nvPr/>
        </p:nvSpPr>
        <p:spPr>
          <a:xfrm>
            <a:off x="10657775" y="0"/>
            <a:ext cx="153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5</a:t>
            </a:r>
            <a:endParaRPr b="0" i="0" sz="1200" u="none" cap="none" strike="noStrike">
              <a:solidFill>
                <a:srgbClr val="000000"/>
              </a:solidFill>
              <a:latin typeface="Josefin Sans"/>
              <a:ea typeface="Josefin Sans"/>
              <a:cs typeface="Josefin Sans"/>
              <a:sym typeface="Josefin Sans"/>
            </a:endParaRPr>
          </a:p>
        </p:txBody>
      </p:sp>
      <p:sp>
        <p:nvSpPr>
          <p:cNvPr id="646" name="Google Shape;646;g10cab4fc2cb_0_98"/>
          <p:cNvSpPr txBox="1"/>
          <p:nvPr/>
        </p:nvSpPr>
        <p:spPr>
          <a:xfrm>
            <a:off x="430850" y="2080500"/>
            <a:ext cx="11181000" cy="4050900"/>
          </a:xfrm>
          <a:prstGeom prst="rect">
            <a:avLst/>
          </a:prstGeom>
          <a:noFill/>
          <a:ln>
            <a:noFill/>
          </a:ln>
        </p:spPr>
        <p:txBody>
          <a:bodyPr anchorCtr="0" anchor="t" bIns="45700" lIns="91425" spcFirstLastPara="1" rIns="91425" wrap="square" tIns="45700">
            <a:noAutofit/>
          </a:bodyPr>
          <a:lstStyle/>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a routine helps you get into your bubble and removes distractions.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Your routine will bring you to a zone of comfort, well being and confidence.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Your routine will evolve with time. You will add movements and remove others.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We must be conscious of our body and what makes us comfortable.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i="0" lang="fr-FR" sz="2500" u="none" cap="none" strike="noStrike">
                <a:solidFill>
                  <a:srgbClr val="666666"/>
                </a:solidFill>
                <a:latin typeface="Calibri"/>
                <a:ea typeface="Calibri"/>
                <a:cs typeface="Calibri"/>
                <a:sym typeface="Calibri"/>
              </a:rPr>
              <a:t>Routine = Co</a:t>
            </a:r>
            <a:r>
              <a:rPr b="1" lang="fr-FR" sz="2500">
                <a:solidFill>
                  <a:srgbClr val="666666"/>
                </a:solidFill>
                <a:latin typeface="Calibri"/>
                <a:ea typeface="Calibri"/>
                <a:cs typeface="Calibri"/>
                <a:sym typeface="Calibri"/>
              </a:rPr>
              <a:t>m</a:t>
            </a:r>
            <a:r>
              <a:rPr b="1" i="0" lang="fr-FR" sz="2500" u="none" cap="none" strike="noStrike">
                <a:solidFill>
                  <a:srgbClr val="666666"/>
                </a:solidFill>
                <a:latin typeface="Calibri"/>
                <a:ea typeface="Calibri"/>
                <a:cs typeface="Calibri"/>
                <a:sym typeface="Calibri"/>
              </a:rPr>
              <a:t>fort = Confi</a:t>
            </a:r>
            <a:r>
              <a:rPr b="1" lang="fr-FR" sz="2500">
                <a:solidFill>
                  <a:srgbClr val="666666"/>
                </a:solidFill>
                <a:latin typeface="Calibri"/>
                <a:ea typeface="Calibri"/>
                <a:cs typeface="Calibri"/>
                <a:sym typeface="Calibri"/>
              </a:rPr>
              <a:t>den</a:t>
            </a:r>
            <a:r>
              <a:rPr b="1" i="0" lang="fr-FR" sz="2500" u="none" cap="none" strike="noStrike">
                <a:solidFill>
                  <a:srgbClr val="666666"/>
                </a:solidFill>
                <a:latin typeface="Calibri"/>
                <a:ea typeface="Calibri"/>
                <a:cs typeface="Calibri"/>
                <a:sym typeface="Calibri"/>
              </a:rPr>
              <a:t>ce </a:t>
            </a:r>
            <a:endParaRPr b="0" i="0" sz="2200" u="none" cap="none" strike="noStrike">
              <a:solidFill>
                <a:srgbClr val="666666"/>
              </a:solidFill>
              <a:latin typeface="Calibri"/>
              <a:ea typeface="Calibri"/>
              <a:cs typeface="Calibri"/>
              <a:sym typeface="Calibri"/>
            </a:endParaRPr>
          </a:p>
        </p:txBody>
      </p:sp>
      <p:sp>
        <p:nvSpPr>
          <p:cNvPr id="647" name="Google Shape;647;g10cab4fc2cb_0_98"/>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648" name="Google Shape;648;g10cab4fc2cb_0_98"/>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649" name="Google Shape;649;g10cab4fc2cb_0_98"/>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g10cab4fc2cb_0_107"/>
          <p:cNvPicPr preferRelativeResize="0"/>
          <p:nvPr/>
        </p:nvPicPr>
        <p:blipFill rotWithShape="1">
          <a:blip r:embed="rId3">
            <a:alphaModFix amt="70000"/>
          </a:blip>
          <a:srcRect b="0" l="0" r="0" t="0"/>
          <a:stretch/>
        </p:blipFill>
        <p:spPr>
          <a:xfrm>
            <a:off x="-237750" y="-76200"/>
            <a:ext cx="12658350" cy="8881849"/>
          </a:xfrm>
          <a:prstGeom prst="rect">
            <a:avLst/>
          </a:prstGeom>
          <a:noFill/>
          <a:ln>
            <a:noFill/>
          </a:ln>
        </p:spPr>
      </p:pic>
      <p:sp>
        <p:nvSpPr>
          <p:cNvPr id="655" name="Google Shape;655;g10cab4fc2cb_0_107"/>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10cab4fc2cb_0_107"/>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WEEK</a:t>
            </a:r>
            <a:r>
              <a:rPr lang="fr-FR">
                <a:latin typeface="Caveat Brush"/>
                <a:ea typeface="Caveat Brush"/>
                <a:cs typeface="Caveat Brush"/>
                <a:sym typeface="Caveat Brush"/>
              </a:rPr>
              <a:t> 6 - STRATEGY</a:t>
            </a:r>
            <a:endParaRPr>
              <a:latin typeface="Caveat Brush"/>
              <a:ea typeface="Caveat Brush"/>
              <a:cs typeface="Caveat Brush"/>
              <a:sym typeface="Caveat Brush"/>
            </a:endParaRPr>
          </a:p>
        </p:txBody>
      </p:sp>
      <p:pic>
        <p:nvPicPr>
          <p:cNvPr id="657" name="Google Shape;657;g10cab4fc2cb_0_107"/>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10cab4fc2cb_0_11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10cab4fc2cb_0_115"/>
          <p:cNvSpPr txBox="1"/>
          <p:nvPr/>
        </p:nvSpPr>
        <p:spPr>
          <a:xfrm>
            <a:off x="10616825" y="0"/>
            <a:ext cx="15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664" name="Google Shape;664;g10cab4fc2cb_0_11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65" name="Google Shape;665;g10cab4fc2cb_0_11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Strategy - Influential factors</a:t>
            </a:r>
            <a:endParaRPr sz="3600">
              <a:latin typeface="Short Stack"/>
              <a:ea typeface="Short Stack"/>
              <a:cs typeface="Short Stack"/>
              <a:sym typeface="Short Stack"/>
            </a:endParaRPr>
          </a:p>
        </p:txBody>
      </p:sp>
      <p:sp>
        <p:nvSpPr>
          <p:cNvPr id="666" name="Google Shape;666;g10cab4fc2cb_0_115"/>
          <p:cNvSpPr txBox="1"/>
          <p:nvPr/>
        </p:nvSpPr>
        <p:spPr>
          <a:xfrm>
            <a:off x="231450" y="1928100"/>
            <a:ext cx="11511300" cy="4887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factors that can influence your </a:t>
            </a:r>
            <a:r>
              <a:rPr b="1" lang="fr-FR" sz="2500">
                <a:solidFill>
                  <a:srgbClr val="666666"/>
                </a:solidFill>
                <a:latin typeface="Calibri"/>
                <a:ea typeface="Calibri"/>
                <a:cs typeface="Calibri"/>
                <a:sym typeface="Calibri"/>
              </a:rPr>
              <a:t>choice</a:t>
            </a:r>
            <a:r>
              <a:rPr b="1" lang="fr-FR" sz="2500">
                <a:solidFill>
                  <a:srgbClr val="666666"/>
                </a:solidFill>
                <a:latin typeface="Calibri"/>
                <a:ea typeface="Calibri"/>
                <a:cs typeface="Calibri"/>
                <a:sym typeface="Calibri"/>
              </a:rPr>
              <a:t> of strategy</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Do you have the hammer or not?</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Are we at the beginning, midway or at the end of the game?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Which player is throwing?</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What are the strengths or weaknesses of our team, the opponents?</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What is the current score?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What is our objective (take 2, blank, give up 1 point…)?</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How many ends are left?</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What are the ice conditions now?</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d1e050df0c_0_12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d1e050df0c_0_122"/>
          <p:cNvSpPr txBox="1"/>
          <p:nvPr/>
        </p:nvSpPr>
        <p:spPr>
          <a:xfrm>
            <a:off x="10616825" y="0"/>
            <a:ext cx="1587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673" name="Google Shape;673;gd1e050df0c_0_12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74" name="Google Shape;674;gd1e050df0c_0_12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Strategy - With the hammer</a:t>
            </a:r>
            <a:endParaRPr sz="3200">
              <a:latin typeface="Short Stack"/>
              <a:ea typeface="Short Stack"/>
              <a:cs typeface="Short Stack"/>
              <a:sym typeface="Short Stack"/>
            </a:endParaRPr>
          </a:p>
        </p:txBody>
      </p:sp>
      <p:sp>
        <p:nvSpPr>
          <p:cNvPr id="675" name="Google Shape;675;gd1e050df0c_0_122"/>
          <p:cNvSpPr txBox="1"/>
          <p:nvPr/>
        </p:nvSpPr>
        <p:spPr>
          <a:xfrm>
            <a:off x="9010625" y="1243600"/>
            <a:ext cx="1225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676" name="Google Shape;676;gd1e050df0c_0_122"/>
          <p:cNvSpPr txBox="1"/>
          <p:nvPr/>
        </p:nvSpPr>
        <p:spPr>
          <a:xfrm>
            <a:off x="289400" y="2014725"/>
            <a:ext cx="10396800" cy="412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Different types of strategy </a:t>
            </a:r>
            <a:r>
              <a:rPr b="1" lang="fr-FR" sz="2500" u="sng">
                <a:solidFill>
                  <a:srgbClr val="666666"/>
                </a:solidFill>
                <a:latin typeface="Calibri"/>
                <a:ea typeface="Calibri"/>
                <a:cs typeface="Calibri"/>
                <a:sym typeface="Calibri"/>
              </a:rPr>
              <a:t>WITH</a:t>
            </a:r>
            <a:r>
              <a:rPr b="1" lang="fr-FR" sz="2500">
                <a:solidFill>
                  <a:srgbClr val="666666"/>
                </a:solidFill>
                <a:latin typeface="Calibri"/>
                <a:ea typeface="Calibri"/>
                <a:cs typeface="Calibri"/>
                <a:sym typeface="Calibri"/>
              </a:rPr>
              <a:t> the hammer</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a:t>
            </a:r>
            <a:r>
              <a:rPr b="1" lang="fr-FR" sz="2100">
                <a:solidFill>
                  <a:srgbClr val="666666"/>
                </a:solidFill>
                <a:latin typeface="Calibri"/>
                <a:ea typeface="Calibri"/>
                <a:cs typeface="Calibri"/>
                <a:sym typeface="Calibri"/>
              </a:rPr>
              <a:t>ursuing strategy</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offensive strategy, we want to maximize the number of rocks in play. The primary objective to score 2 points or more.</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a:t>
            </a:r>
            <a:r>
              <a:rPr b="1" lang="fr-FR" sz="2100">
                <a:solidFill>
                  <a:srgbClr val="666666"/>
                </a:solidFill>
                <a:latin typeface="Calibri"/>
                <a:ea typeface="Calibri"/>
                <a:cs typeface="Calibri"/>
                <a:sym typeface="Calibri"/>
              </a:rPr>
              <a:t>obing strategy</a:t>
            </a:r>
            <a:r>
              <a:rPr b="0" i="0" lang="fr-FR" sz="2100" u="none" cap="none" strike="noStrike">
                <a:solidFill>
                  <a:srgbClr val="666666"/>
                </a:solidFill>
                <a:latin typeface="Calibri"/>
                <a:ea typeface="Calibri"/>
                <a:cs typeface="Calibri"/>
                <a:sym typeface="Calibri"/>
              </a:rPr>
              <a:t>:</a:t>
            </a:r>
            <a:r>
              <a:rPr b="1"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conservative strategy, the team is using a mix between offensive </a:t>
            </a:r>
            <a:r>
              <a:rPr lang="fr-FR" sz="2100">
                <a:solidFill>
                  <a:srgbClr val="666666"/>
                </a:solidFill>
                <a:latin typeface="Calibri"/>
                <a:ea typeface="Calibri"/>
                <a:cs typeface="Calibri"/>
                <a:sym typeface="Calibri"/>
              </a:rPr>
              <a:t>and</a:t>
            </a:r>
            <a:r>
              <a:rPr lang="fr-FR" sz="2100">
                <a:solidFill>
                  <a:srgbClr val="666666"/>
                </a:solidFill>
                <a:latin typeface="Calibri"/>
                <a:ea typeface="Calibri"/>
                <a:cs typeface="Calibri"/>
                <a:sym typeface="Calibri"/>
              </a:rPr>
              <a:t> defensive. The primary objective is to score 2 points or to blank the end.</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Protecti</a:t>
            </a:r>
            <a:r>
              <a:rPr b="1" lang="fr-FR" sz="2100">
                <a:solidFill>
                  <a:srgbClr val="666666"/>
                </a:solidFill>
                <a:latin typeface="Calibri"/>
                <a:ea typeface="Calibri"/>
                <a:cs typeface="Calibri"/>
                <a:sym typeface="Calibri"/>
              </a:rPr>
              <a:t>ng strategy</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defensive strategy, </a:t>
            </a:r>
            <a:r>
              <a:rPr lang="fr-FR" sz="2100">
                <a:solidFill>
                  <a:srgbClr val="666666"/>
                </a:solidFill>
                <a:latin typeface="Calibri"/>
                <a:ea typeface="Calibri"/>
                <a:cs typeface="Calibri"/>
                <a:sym typeface="Calibri"/>
              </a:rPr>
              <a:t>the team wants to minimize the number of rocks in play. The primary objective is to blank the end.</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11497afd38c_0_18"/>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11497afd38c_0_18"/>
          <p:cNvSpPr txBox="1"/>
          <p:nvPr/>
        </p:nvSpPr>
        <p:spPr>
          <a:xfrm>
            <a:off x="106168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683" name="Google Shape;683;g11497afd38c_0_18"/>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684" name="Google Shape;684;g11497afd38c_0_18"/>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Strategy - With the hammer</a:t>
            </a:r>
            <a:endParaRPr sz="3200">
              <a:latin typeface="Short Stack"/>
              <a:ea typeface="Short Stack"/>
              <a:cs typeface="Short Stack"/>
              <a:sym typeface="Short Stack"/>
            </a:endParaRPr>
          </a:p>
        </p:txBody>
      </p:sp>
      <p:sp>
        <p:nvSpPr>
          <p:cNvPr id="685" name="Google Shape;685;g11497afd38c_0_18"/>
          <p:cNvSpPr txBox="1"/>
          <p:nvPr/>
        </p:nvSpPr>
        <p:spPr>
          <a:xfrm>
            <a:off x="9696425" y="1077475"/>
            <a:ext cx="1225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686" name="Google Shape;686;g11497afd38c_0_18"/>
          <p:cNvSpPr txBox="1"/>
          <p:nvPr/>
        </p:nvSpPr>
        <p:spPr>
          <a:xfrm>
            <a:off x="587449" y="2573760"/>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4F6128"/>
                </a:solidFill>
                <a:latin typeface="Calibri"/>
                <a:ea typeface="Calibri"/>
                <a:cs typeface="Calibri"/>
                <a:sym typeface="Calibri"/>
              </a:rPr>
              <a:t>P</a:t>
            </a:r>
            <a:r>
              <a:rPr b="1" lang="fr-FR" sz="2800">
                <a:solidFill>
                  <a:srgbClr val="4F6128"/>
                </a:solidFill>
                <a:latin typeface="Calibri"/>
                <a:ea typeface="Calibri"/>
                <a:cs typeface="Calibri"/>
                <a:sym typeface="Calibri"/>
              </a:rPr>
              <a:t>ursuing</a:t>
            </a:r>
            <a:endParaRPr b="1" i="0" sz="2800" u="none" cap="none" strike="noStrike">
              <a:solidFill>
                <a:srgbClr val="4F6128"/>
              </a:solidFill>
              <a:latin typeface="Calibri"/>
              <a:ea typeface="Calibri"/>
              <a:cs typeface="Calibri"/>
              <a:sym typeface="Calibri"/>
            </a:endParaRPr>
          </a:p>
        </p:txBody>
      </p:sp>
      <p:sp>
        <p:nvSpPr>
          <p:cNvPr id="687" name="Google Shape;687;g11497afd38c_0_18"/>
          <p:cNvSpPr txBox="1"/>
          <p:nvPr/>
        </p:nvSpPr>
        <p:spPr>
          <a:xfrm>
            <a:off x="4510552"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E36C09"/>
                </a:solidFill>
                <a:latin typeface="Calibri"/>
                <a:ea typeface="Calibri"/>
                <a:cs typeface="Calibri"/>
                <a:sym typeface="Calibri"/>
              </a:rPr>
              <a:t>Pr</a:t>
            </a:r>
            <a:r>
              <a:rPr b="1" lang="fr-FR" sz="2800">
                <a:solidFill>
                  <a:srgbClr val="E36C09"/>
                </a:solidFill>
                <a:latin typeface="Calibri"/>
                <a:ea typeface="Calibri"/>
                <a:cs typeface="Calibri"/>
                <a:sym typeface="Calibri"/>
              </a:rPr>
              <a:t>obing</a:t>
            </a:r>
            <a:endParaRPr b="1" i="0" sz="2800" u="none" cap="none" strike="noStrike">
              <a:solidFill>
                <a:srgbClr val="E36C09"/>
              </a:solidFill>
              <a:latin typeface="Calibri"/>
              <a:ea typeface="Calibri"/>
              <a:cs typeface="Calibri"/>
              <a:sym typeface="Calibri"/>
            </a:endParaRPr>
          </a:p>
        </p:txBody>
      </p:sp>
      <p:sp>
        <p:nvSpPr>
          <p:cNvPr id="688" name="Google Shape;688;g11497afd38c_0_18"/>
          <p:cNvSpPr txBox="1"/>
          <p:nvPr/>
        </p:nvSpPr>
        <p:spPr>
          <a:xfrm>
            <a:off x="8620256"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FF0000"/>
                </a:solidFill>
                <a:latin typeface="Calibri"/>
                <a:ea typeface="Calibri"/>
                <a:cs typeface="Calibri"/>
                <a:sym typeface="Calibri"/>
              </a:rPr>
              <a:t>Protect</a:t>
            </a:r>
            <a:r>
              <a:rPr b="1" lang="fr-FR" sz="2800">
                <a:solidFill>
                  <a:srgbClr val="FF0000"/>
                </a:solidFill>
                <a:latin typeface="Calibri"/>
                <a:ea typeface="Calibri"/>
                <a:cs typeface="Calibri"/>
                <a:sym typeface="Calibri"/>
              </a:rPr>
              <a:t>ing</a:t>
            </a:r>
            <a:endParaRPr b="1" i="0" sz="2800" u="none" cap="none" strike="noStrike">
              <a:solidFill>
                <a:srgbClr val="FF0000"/>
              </a:solidFill>
              <a:latin typeface="Calibri"/>
              <a:ea typeface="Calibri"/>
              <a:cs typeface="Calibri"/>
              <a:sym typeface="Calibri"/>
            </a:endParaRPr>
          </a:p>
        </p:txBody>
      </p:sp>
      <p:sp>
        <p:nvSpPr>
          <p:cNvPr id="689" name="Google Shape;689;g11497afd38c_0_18"/>
          <p:cNvSpPr txBox="1"/>
          <p:nvPr/>
        </p:nvSpPr>
        <p:spPr>
          <a:xfrm>
            <a:off x="351973" y="3367128"/>
            <a:ext cx="27561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Score 2 points or more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Score 1 point</a:t>
            </a:r>
            <a:endParaRPr b="0" i="0" sz="2100" u="none" cap="none" strike="noStrike">
              <a:solidFill>
                <a:srgbClr val="666666"/>
              </a:solidFill>
              <a:latin typeface="Calibri"/>
              <a:ea typeface="Calibri"/>
              <a:cs typeface="Calibri"/>
              <a:sym typeface="Calibri"/>
            </a:endParaRPr>
          </a:p>
        </p:txBody>
      </p:sp>
      <p:sp>
        <p:nvSpPr>
          <p:cNvPr id="690" name="Google Shape;690;g11497afd38c_0_18"/>
          <p:cNvSpPr txBox="1"/>
          <p:nvPr/>
        </p:nvSpPr>
        <p:spPr>
          <a:xfrm>
            <a:off x="4352738" y="3319537"/>
            <a:ext cx="2804700" cy="235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Score 2 points or blank the end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Score 2 points or score 1 point</a:t>
            </a:r>
            <a:endParaRPr b="0" i="0" sz="2100" u="none" cap="none" strike="noStrike">
              <a:solidFill>
                <a:srgbClr val="666666"/>
              </a:solidFill>
              <a:latin typeface="Calibri"/>
              <a:ea typeface="Calibri"/>
              <a:cs typeface="Calibri"/>
              <a:sym typeface="Calibri"/>
            </a:endParaRPr>
          </a:p>
        </p:txBody>
      </p:sp>
      <p:sp>
        <p:nvSpPr>
          <p:cNvPr id="691" name="Google Shape;691;g11497afd38c_0_18"/>
          <p:cNvSpPr txBox="1"/>
          <p:nvPr/>
        </p:nvSpPr>
        <p:spPr>
          <a:xfrm>
            <a:off x="8475068" y="3300231"/>
            <a:ext cx="28083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Blank end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Score 1 point</a:t>
            </a:r>
            <a:endParaRPr b="0" i="0" sz="2100" u="none" cap="none" strike="noStrike">
              <a:solidFill>
                <a:srgbClr val="666666"/>
              </a:solidFill>
              <a:latin typeface="Calibri"/>
              <a:ea typeface="Calibri"/>
              <a:cs typeface="Calibri"/>
              <a:sym typeface="Calibri"/>
            </a:endParaRPr>
          </a:p>
        </p:txBody>
      </p:sp>
      <p:cxnSp>
        <p:nvCxnSpPr>
          <p:cNvPr id="692" name="Google Shape;692;g11497afd38c_0_18"/>
          <p:cNvCxnSpPr/>
          <p:nvPr/>
        </p:nvCxnSpPr>
        <p:spPr>
          <a:xfrm>
            <a:off x="7802463" y="2613225"/>
            <a:ext cx="27600" cy="3004200"/>
          </a:xfrm>
          <a:prstGeom prst="straightConnector1">
            <a:avLst/>
          </a:prstGeom>
          <a:noFill/>
          <a:ln cap="flat" cmpd="sng" w="19050">
            <a:solidFill>
              <a:schemeClr val="dk1"/>
            </a:solidFill>
            <a:prstDash val="solid"/>
            <a:round/>
            <a:headEnd len="sm" w="sm" type="none"/>
            <a:tailEnd len="sm" w="sm" type="none"/>
          </a:ln>
        </p:spPr>
      </p:cxnSp>
      <p:cxnSp>
        <p:nvCxnSpPr>
          <p:cNvPr id="693" name="Google Shape;693;g11497afd38c_0_18"/>
          <p:cNvCxnSpPr/>
          <p:nvPr/>
        </p:nvCxnSpPr>
        <p:spPr>
          <a:xfrm>
            <a:off x="3512150" y="2613225"/>
            <a:ext cx="27600" cy="3004200"/>
          </a:xfrm>
          <a:prstGeom prst="straightConnector1">
            <a:avLst/>
          </a:prstGeom>
          <a:noFill/>
          <a:ln cap="flat" cmpd="sng" w="19050">
            <a:solidFill>
              <a:schemeClr val="dk1"/>
            </a:solidFill>
            <a:prstDash val="solid"/>
            <a:round/>
            <a:headEnd len="sm" w="sm" type="none"/>
            <a:tailEnd len="sm" w="sm" type="none"/>
          </a:ln>
        </p:spPr>
      </p:cxnSp>
      <p:sp>
        <p:nvSpPr>
          <p:cNvPr id="694" name="Google Shape;694;g11497afd38c_0_18"/>
          <p:cNvSpPr txBox="1"/>
          <p:nvPr/>
        </p:nvSpPr>
        <p:spPr>
          <a:xfrm>
            <a:off x="47175" y="1567075"/>
            <a:ext cx="3077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With the hammer</a:t>
            </a:r>
            <a:endParaRPr b="1" i="0" sz="2500" u="none" cap="none" strike="noStrike">
              <a:solidFill>
                <a:srgbClr val="666666"/>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11497afd38c_0_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g11497afd38c_0_5"/>
          <p:cNvSpPr txBox="1"/>
          <p:nvPr/>
        </p:nvSpPr>
        <p:spPr>
          <a:xfrm>
            <a:off x="106168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701" name="Google Shape;701;g11497afd38c_0_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02" name="Google Shape;702;g11497afd38c_0_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Strategy - Without the hammer</a:t>
            </a:r>
            <a:endParaRPr sz="3200">
              <a:latin typeface="Short Stack"/>
              <a:ea typeface="Short Stack"/>
              <a:cs typeface="Short Stack"/>
              <a:sym typeface="Short Stack"/>
            </a:endParaRPr>
          </a:p>
        </p:txBody>
      </p:sp>
      <p:sp>
        <p:nvSpPr>
          <p:cNvPr id="703" name="Google Shape;703;g11497afd38c_0_5"/>
          <p:cNvSpPr txBox="1"/>
          <p:nvPr/>
        </p:nvSpPr>
        <p:spPr>
          <a:xfrm>
            <a:off x="9266675" y="905275"/>
            <a:ext cx="1403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704" name="Google Shape;704;g11497afd38c_0_5"/>
          <p:cNvSpPr txBox="1"/>
          <p:nvPr/>
        </p:nvSpPr>
        <p:spPr>
          <a:xfrm>
            <a:off x="274300" y="2004300"/>
            <a:ext cx="96774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Different types of strategy </a:t>
            </a:r>
            <a:r>
              <a:rPr b="1" lang="fr-FR" sz="2500" u="sng">
                <a:solidFill>
                  <a:srgbClr val="666666"/>
                </a:solidFill>
                <a:latin typeface="Calibri"/>
                <a:ea typeface="Calibri"/>
                <a:cs typeface="Calibri"/>
                <a:sym typeface="Calibri"/>
              </a:rPr>
              <a:t>WITHOUT</a:t>
            </a:r>
            <a:r>
              <a:rPr b="1" lang="fr-FR" sz="2500">
                <a:solidFill>
                  <a:srgbClr val="666666"/>
                </a:solidFill>
                <a:latin typeface="Calibri"/>
                <a:ea typeface="Calibri"/>
                <a:cs typeface="Calibri"/>
                <a:sym typeface="Calibri"/>
              </a:rPr>
              <a:t> the hammer</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a:t>
            </a:r>
            <a:r>
              <a:rPr b="1" lang="fr-FR" sz="2100">
                <a:solidFill>
                  <a:srgbClr val="666666"/>
                </a:solidFill>
                <a:latin typeface="Calibri"/>
                <a:ea typeface="Calibri"/>
                <a:cs typeface="Calibri"/>
                <a:sym typeface="Calibri"/>
              </a:rPr>
              <a:t>ursuing</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offensive strategy, we want to maximize the number of rocks in play. The primary objective is to steal 1 or more points.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a:t>
            </a:r>
            <a:r>
              <a:rPr b="1" lang="fr-FR" sz="2100">
                <a:solidFill>
                  <a:srgbClr val="666666"/>
                </a:solidFill>
                <a:latin typeface="Calibri"/>
                <a:ea typeface="Calibri"/>
                <a:cs typeface="Calibri"/>
                <a:sym typeface="Calibri"/>
              </a:rPr>
              <a:t>obing</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conservative strategy, the team is using a mix between offensive and defensive. The primary objective is to force the opposition to take 1 point or to steal 1 point.</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Protecti</a:t>
            </a:r>
            <a:r>
              <a:rPr b="1" lang="fr-FR" sz="2100">
                <a:solidFill>
                  <a:srgbClr val="666666"/>
                </a:solidFill>
                <a:latin typeface="Calibri"/>
                <a:ea typeface="Calibri"/>
                <a:cs typeface="Calibri"/>
                <a:sym typeface="Calibri"/>
              </a:rPr>
              <a:t>ng</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more defensive strategy, the team wants to minimize the number of rocks in play. The primary objective is to force the opposition to take 1 point.</a:t>
            </a:r>
            <a:endParaRPr b="0" i="0" sz="2100" u="none" cap="none" strike="noStrike">
              <a:solidFill>
                <a:srgbClr val="666666"/>
              </a:solidFill>
              <a:latin typeface="Arial"/>
              <a:ea typeface="Arial"/>
              <a:cs typeface="Arial"/>
              <a:sym typeface="Arial"/>
            </a:endParaRPr>
          </a:p>
        </p:txBody>
      </p:sp>
      <p:sp>
        <p:nvSpPr>
          <p:cNvPr id="705" name="Google Shape;705;g11497afd38c_0_5"/>
          <p:cNvSpPr txBox="1"/>
          <p:nvPr/>
        </p:nvSpPr>
        <p:spPr>
          <a:xfrm rot="-5401054">
            <a:off x="9390990" y="981483"/>
            <a:ext cx="978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0da257bab0_1_13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g10da257bab0_1_137"/>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31" name="Google Shape;131;g10da257bab0_1_137"/>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Security</a:t>
            </a:r>
            <a:endParaRPr sz="4700">
              <a:latin typeface="Short Stack"/>
              <a:ea typeface="Short Stack"/>
              <a:cs typeface="Short Stack"/>
              <a:sym typeface="Short Stack"/>
            </a:endParaRPr>
          </a:p>
        </p:txBody>
      </p:sp>
      <p:sp>
        <p:nvSpPr>
          <p:cNvPr id="132" name="Google Shape;132;g10da257bab0_1_137"/>
          <p:cNvSpPr txBox="1"/>
          <p:nvPr/>
        </p:nvSpPr>
        <p:spPr>
          <a:xfrm>
            <a:off x="429425" y="1851900"/>
            <a:ext cx="10133700" cy="4371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risk factors</a:t>
            </a:r>
            <a:r>
              <a:rPr b="1" i="0" lang="fr-FR" sz="2500" u="none" cap="none" strike="noStrike">
                <a:solidFill>
                  <a:srgbClr val="666666"/>
                </a:solidFill>
                <a:latin typeface="Calibri"/>
                <a:ea typeface="Calibri"/>
                <a:cs typeface="Calibri"/>
                <a:sym typeface="Calibri"/>
              </a:rPr>
              <a:t>:</a:t>
            </a:r>
            <a:endParaRPr b="1"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Mechanical factors</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Grippers</a:t>
            </a:r>
            <a:r>
              <a:rPr b="0" i="0" lang="fr-FR" sz="2100" u="none" cap="none" strike="noStrike">
                <a:solidFill>
                  <a:srgbClr val="666666"/>
                </a:solidFill>
                <a:latin typeface="Calibri"/>
                <a:ea typeface="Calibri"/>
                <a:cs typeface="Calibri"/>
                <a:sym typeface="Calibri"/>
              </a:rPr>
              <a:t>, s</a:t>
            </a:r>
            <a:r>
              <a:rPr lang="fr-FR" sz="2100">
                <a:solidFill>
                  <a:srgbClr val="666666"/>
                </a:solidFill>
                <a:latin typeface="Calibri"/>
                <a:ea typeface="Calibri"/>
                <a:cs typeface="Calibri"/>
                <a:sym typeface="Calibri"/>
              </a:rPr>
              <a:t>liders</a:t>
            </a:r>
            <a:r>
              <a:rPr b="0" i="0" lang="fr-FR" sz="2100" u="none" cap="none" strike="noStrike">
                <a:solidFill>
                  <a:srgbClr val="666666"/>
                </a:solidFill>
                <a:latin typeface="Calibri"/>
                <a:ea typeface="Calibri"/>
                <a:cs typeface="Calibri"/>
                <a:sym typeface="Calibri"/>
              </a:rPr>
              <a:t>, s</a:t>
            </a:r>
            <a:r>
              <a:rPr lang="fr-FR" sz="2100">
                <a:solidFill>
                  <a:srgbClr val="666666"/>
                </a:solidFill>
                <a:latin typeface="Calibri"/>
                <a:ea typeface="Calibri"/>
                <a:cs typeface="Calibri"/>
                <a:sym typeface="Calibri"/>
              </a:rPr>
              <a:t>hoes</a:t>
            </a:r>
            <a:r>
              <a:rPr b="0" i="0" lang="fr-FR" sz="2100" u="none" cap="none" strike="noStrike">
                <a:solidFill>
                  <a:srgbClr val="666666"/>
                </a:solidFill>
                <a:latin typeface="Calibri"/>
                <a:ea typeface="Calibri"/>
                <a:cs typeface="Calibri"/>
                <a:sym typeface="Calibri"/>
              </a:rPr>
              <a:t>, bro</a:t>
            </a:r>
            <a:r>
              <a:rPr lang="fr-FR" sz="2100">
                <a:solidFill>
                  <a:srgbClr val="666666"/>
                </a:solidFill>
                <a:latin typeface="Calibri"/>
                <a:ea typeface="Calibri"/>
                <a:cs typeface="Calibri"/>
                <a:sym typeface="Calibri"/>
              </a:rPr>
              <a:t>oms</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ice making equipment, stones</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startAt="2"/>
            </a:pPr>
            <a:r>
              <a:rPr b="1" lang="fr-FR" sz="2100" u="sng">
                <a:solidFill>
                  <a:srgbClr val="666666"/>
                </a:solidFill>
                <a:latin typeface="Calibri"/>
                <a:ea typeface="Calibri"/>
                <a:cs typeface="Calibri"/>
                <a:sym typeface="Calibri"/>
              </a:rPr>
              <a:t>Environmental factors</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Cold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Dehydration</a:t>
            </a:r>
            <a:endParaRPr b="0"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startAt="3"/>
            </a:pPr>
            <a:r>
              <a:rPr b="1" lang="fr-FR" sz="2100" u="sng">
                <a:solidFill>
                  <a:srgbClr val="666666"/>
                </a:solidFill>
                <a:latin typeface="Calibri"/>
                <a:ea typeface="Calibri"/>
                <a:cs typeface="Calibri"/>
                <a:sym typeface="Calibri"/>
              </a:rPr>
              <a:t>Human factors</a:t>
            </a:r>
            <a:endParaRPr b="1" i="0" sz="2100" u="sng"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Parti</a:t>
            </a:r>
            <a:r>
              <a:rPr lang="fr-FR" sz="2100">
                <a:solidFill>
                  <a:srgbClr val="666666"/>
                </a:solidFill>
                <a:latin typeface="Calibri"/>
                <a:ea typeface="Calibri"/>
                <a:cs typeface="Calibri"/>
                <a:sym typeface="Calibri"/>
              </a:rPr>
              <a:t>cipants, instructors, officials, coaches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0da257bab0_1_137"/>
          <p:cNvSpPr txBox="1"/>
          <p:nvPr/>
        </p:nvSpPr>
        <p:spPr>
          <a:xfrm>
            <a:off x="10695975" y="0"/>
            <a:ext cx="1574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
        <p:nvSpPr>
          <p:cNvPr id="134" name="Google Shape;134;g10da257bab0_1_137"/>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11497afd38c_0_3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11497afd38c_0_37"/>
          <p:cNvSpPr txBox="1"/>
          <p:nvPr/>
        </p:nvSpPr>
        <p:spPr>
          <a:xfrm>
            <a:off x="10616825" y="0"/>
            <a:ext cx="1609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712" name="Google Shape;712;g11497afd38c_0_3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13" name="Google Shape;713;g11497afd38c_0_3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Strategy - Without the hammer</a:t>
            </a:r>
            <a:endParaRPr sz="3200">
              <a:latin typeface="Short Stack"/>
              <a:ea typeface="Short Stack"/>
              <a:cs typeface="Short Stack"/>
              <a:sym typeface="Short Stack"/>
            </a:endParaRPr>
          </a:p>
        </p:txBody>
      </p:sp>
      <p:sp>
        <p:nvSpPr>
          <p:cNvPr id="714" name="Google Shape;714;g11497afd38c_0_37"/>
          <p:cNvSpPr txBox="1"/>
          <p:nvPr/>
        </p:nvSpPr>
        <p:spPr>
          <a:xfrm>
            <a:off x="587449" y="2573760"/>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4F6128"/>
                </a:solidFill>
                <a:latin typeface="Calibri"/>
                <a:ea typeface="Calibri"/>
                <a:cs typeface="Calibri"/>
                <a:sym typeface="Calibri"/>
              </a:rPr>
              <a:t>P</a:t>
            </a:r>
            <a:r>
              <a:rPr b="1" lang="fr-FR" sz="2800">
                <a:solidFill>
                  <a:srgbClr val="4F6128"/>
                </a:solidFill>
                <a:latin typeface="Calibri"/>
                <a:ea typeface="Calibri"/>
                <a:cs typeface="Calibri"/>
                <a:sym typeface="Calibri"/>
              </a:rPr>
              <a:t>ursuing</a:t>
            </a:r>
            <a:endParaRPr b="1" i="0" sz="2800" u="none" cap="none" strike="noStrike">
              <a:solidFill>
                <a:srgbClr val="4F6128"/>
              </a:solidFill>
              <a:latin typeface="Calibri"/>
              <a:ea typeface="Calibri"/>
              <a:cs typeface="Calibri"/>
              <a:sym typeface="Calibri"/>
            </a:endParaRPr>
          </a:p>
        </p:txBody>
      </p:sp>
      <p:sp>
        <p:nvSpPr>
          <p:cNvPr id="715" name="Google Shape;715;g11497afd38c_0_37"/>
          <p:cNvSpPr txBox="1"/>
          <p:nvPr/>
        </p:nvSpPr>
        <p:spPr>
          <a:xfrm>
            <a:off x="4510552"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E36C09"/>
                </a:solidFill>
                <a:latin typeface="Calibri"/>
                <a:ea typeface="Calibri"/>
                <a:cs typeface="Calibri"/>
                <a:sym typeface="Calibri"/>
              </a:rPr>
              <a:t>Pr</a:t>
            </a:r>
            <a:r>
              <a:rPr b="1" lang="fr-FR" sz="2800">
                <a:solidFill>
                  <a:srgbClr val="E36C09"/>
                </a:solidFill>
                <a:latin typeface="Calibri"/>
                <a:ea typeface="Calibri"/>
                <a:cs typeface="Calibri"/>
                <a:sym typeface="Calibri"/>
              </a:rPr>
              <a:t>obing</a:t>
            </a:r>
            <a:endParaRPr b="1" i="0" sz="2800" u="none" cap="none" strike="noStrike">
              <a:solidFill>
                <a:srgbClr val="E36C09"/>
              </a:solidFill>
              <a:latin typeface="Calibri"/>
              <a:ea typeface="Calibri"/>
              <a:cs typeface="Calibri"/>
              <a:sym typeface="Calibri"/>
            </a:endParaRPr>
          </a:p>
        </p:txBody>
      </p:sp>
      <p:sp>
        <p:nvSpPr>
          <p:cNvPr id="716" name="Google Shape;716;g11497afd38c_0_37"/>
          <p:cNvSpPr txBox="1"/>
          <p:nvPr/>
        </p:nvSpPr>
        <p:spPr>
          <a:xfrm>
            <a:off x="8620256"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rgbClr val="FF0000"/>
                </a:solidFill>
                <a:latin typeface="Calibri"/>
                <a:ea typeface="Calibri"/>
                <a:cs typeface="Calibri"/>
                <a:sym typeface="Calibri"/>
              </a:rPr>
              <a:t>Protect</a:t>
            </a:r>
            <a:r>
              <a:rPr b="1" lang="fr-FR" sz="2800">
                <a:solidFill>
                  <a:srgbClr val="FF0000"/>
                </a:solidFill>
                <a:latin typeface="Calibri"/>
                <a:ea typeface="Calibri"/>
                <a:cs typeface="Calibri"/>
                <a:sym typeface="Calibri"/>
              </a:rPr>
              <a:t>ing</a:t>
            </a:r>
            <a:endParaRPr b="1" i="0" sz="2800" u="none" cap="none" strike="noStrike">
              <a:solidFill>
                <a:srgbClr val="FF0000"/>
              </a:solidFill>
              <a:latin typeface="Calibri"/>
              <a:ea typeface="Calibri"/>
              <a:cs typeface="Calibri"/>
              <a:sym typeface="Calibri"/>
            </a:endParaRPr>
          </a:p>
        </p:txBody>
      </p:sp>
      <p:cxnSp>
        <p:nvCxnSpPr>
          <p:cNvPr id="717" name="Google Shape;717;g11497afd38c_0_37"/>
          <p:cNvCxnSpPr/>
          <p:nvPr/>
        </p:nvCxnSpPr>
        <p:spPr>
          <a:xfrm>
            <a:off x="7802463" y="2613225"/>
            <a:ext cx="33900" cy="4016100"/>
          </a:xfrm>
          <a:prstGeom prst="straightConnector1">
            <a:avLst/>
          </a:prstGeom>
          <a:noFill/>
          <a:ln cap="flat" cmpd="sng" w="19050">
            <a:solidFill>
              <a:schemeClr val="dk1"/>
            </a:solidFill>
            <a:prstDash val="solid"/>
            <a:round/>
            <a:headEnd len="sm" w="sm" type="none"/>
            <a:tailEnd len="sm" w="sm" type="none"/>
          </a:ln>
        </p:spPr>
      </p:cxnSp>
      <p:cxnSp>
        <p:nvCxnSpPr>
          <p:cNvPr id="718" name="Google Shape;718;g11497afd38c_0_37"/>
          <p:cNvCxnSpPr/>
          <p:nvPr/>
        </p:nvCxnSpPr>
        <p:spPr>
          <a:xfrm>
            <a:off x="3512150" y="2613225"/>
            <a:ext cx="35700" cy="3979500"/>
          </a:xfrm>
          <a:prstGeom prst="straightConnector1">
            <a:avLst/>
          </a:prstGeom>
          <a:noFill/>
          <a:ln cap="flat" cmpd="sng" w="19050">
            <a:solidFill>
              <a:schemeClr val="dk1"/>
            </a:solidFill>
            <a:prstDash val="solid"/>
            <a:round/>
            <a:headEnd len="sm" w="sm" type="none"/>
            <a:tailEnd len="sm" w="sm" type="none"/>
          </a:ln>
        </p:spPr>
      </p:cxnSp>
      <p:sp>
        <p:nvSpPr>
          <p:cNvPr id="719" name="Google Shape;719;g11497afd38c_0_37"/>
          <p:cNvSpPr txBox="1"/>
          <p:nvPr/>
        </p:nvSpPr>
        <p:spPr>
          <a:xfrm>
            <a:off x="9266675" y="905275"/>
            <a:ext cx="1403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720" name="Google Shape;720;g11497afd38c_0_37"/>
          <p:cNvSpPr txBox="1"/>
          <p:nvPr/>
        </p:nvSpPr>
        <p:spPr>
          <a:xfrm rot="-5401054">
            <a:off x="9390990" y="981483"/>
            <a:ext cx="978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200"/>
              <a:buFont typeface="Arial"/>
              <a:buNone/>
            </a:pPr>
            <a:r>
              <a:rPr b="0" i="0" lang="fr-FR" sz="7200" u="none" cap="none" strike="noStrike">
                <a:solidFill>
                  <a:srgbClr val="000000"/>
                </a:solidFill>
                <a:latin typeface="Calibri"/>
                <a:ea typeface="Calibri"/>
                <a:cs typeface="Calibri"/>
                <a:sym typeface="Calibri"/>
              </a:rPr>
              <a:t>🚫</a:t>
            </a:r>
            <a:endParaRPr b="0" i="0" sz="7200" u="none" cap="none" strike="noStrike">
              <a:solidFill>
                <a:srgbClr val="000000"/>
              </a:solidFill>
              <a:latin typeface="Calibri"/>
              <a:ea typeface="Calibri"/>
              <a:cs typeface="Calibri"/>
              <a:sym typeface="Calibri"/>
            </a:endParaRPr>
          </a:p>
        </p:txBody>
      </p:sp>
      <p:sp>
        <p:nvSpPr>
          <p:cNvPr id="721" name="Google Shape;721;g11497afd38c_0_37"/>
          <p:cNvSpPr txBox="1"/>
          <p:nvPr/>
        </p:nvSpPr>
        <p:spPr>
          <a:xfrm>
            <a:off x="351982" y="3395720"/>
            <a:ext cx="27561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Steal 1 point or more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opposing team scores </a:t>
            </a:r>
            <a:r>
              <a:rPr lang="fr-FR" sz="2100">
                <a:solidFill>
                  <a:srgbClr val="666666"/>
                </a:solidFill>
                <a:latin typeface="Calibri"/>
                <a:ea typeface="Calibri"/>
                <a:cs typeface="Calibri"/>
                <a:sym typeface="Calibri"/>
              </a:rPr>
              <a:t>only 1 point</a:t>
            </a:r>
            <a:endParaRPr b="0" i="0" sz="2100" u="none" cap="none" strike="noStrike">
              <a:solidFill>
                <a:srgbClr val="666666"/>
              </a:solidFill>
              <a:latin typeface="Calibri"/>
              <a:ea typeface="Calibri"/>
              <a:cs typeface="Calibri"/>
              <a:sym typeface="Calibri"/>
            </a:endParaRPr>
          </a:p>
        </p:txBody>
      </p:sp>
      <p:sp>
        <p:nvSpPr>
          <p:cNvPr id="722" name="Google Shape;722;g11497afd38c_0_37"/>
          <p:cNvSpPr txBox="1"/>
          <p:nvPr/>
        </p:nvSpPr>
        <p:spPr>
          <a:xfrm>
            <a:off x="4344313" y="3325545"/>
            <a:ext cx="2804700" cy="300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The opposing team scores 1 point or steal 1 point</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Steal 1 point or the opposing team scores 1 point</a:t>
            </a:r>
            <a:endParaRPr b="0" i="0" sz="2200" u="none" cap="none" strike="noStrike">
              <a:solidFill>
                <a:srgbClr val="000000"/>
              </a:solidFill>
              <a:latin typeface="Calibri"/>
              <a:ea typeface="Calibri"/>
              <a:cs typeface="Calibri"/>
              <a:sym typeface="Calibri"/>
            </a:endParaRPr>
          </a:p>
        </p:txBody>
      </p:sp>
      <p:sp>
        <p:nvSpPr>
          <p:cNvPr id="723" name="Google Shape;723;g11497afd38c_0_37"/>
          <p:cNvSpPr txBox="1"/>
          <p:nvPr/>
        </p:nvSpPr>
        <p:spPr>
          <a:xfrm>
            <a:off x="8479893" y="3307127"/>
            <a:ext cx="28083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Primary objective</a:t>
            </a:r>
            <a:endParaRPr b="0" i="0" sz="2100" u="sng" cap="none" strike="noStrike">
              <a:solidFill>
                <a:srgbClr val="666666"/>
              </a:solidFill>
              <a:latin typeface="Calibri"/>
              <a:ea typeface="Calibri"/>
              <a:cs typeface="Calibri"/>
              <a:sym typeface="Calibri"/>
            </a:endParaRPr>
          </a:p>
          <a:p>
            <a:pPr indent="-279400" lvl="0" marL="285750" marR="0" rtl="0" algn="l">
              <a:lnSpc>
                <a:spcPct val="100000"/>
              </a:lnSpc>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The opposing team scores only 1 point</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Secondary objective</a:t>
            </a:r>
            <a:endParaRPr b="0" i="0" sz="2100" u="sng"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Blank end</a:t>
            </a:r>
            <a:endParaRPr b="0" i="0" sz="2100" u="none" cap="none" strike="noStrike">
              <a:solidFill>
                <a:srgbClr val="666666"/>
              </a:solidFill>
              <a:latin typeface="Calibri"/>
              <a:ea typeface="Calibri"/>
              <a:cs typeface="Calibri"/>
              <a:sym typeface="Calibri"/>
            </a:endParaRPr>
          </a:p>
        </p:txBody>
      </p:sp>
      <p:sp>
        <p:nvSpPr>
          <p:cNvPr id="724" name="Google Shape;724;g11497afd38c_0_37"/>
          <p:cNvSpPr txBox="1"/>
          <p:nvPr/>
        </p:nvSpPr>
        <p:spPr>
          <a:xfrm>
            <a:off x="47175" y="1567075"/>
            <a:ext cx="3077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Without the hammer</a:t>
            </a:r>
            <a:endParaRPr b="1" i="0" sz="2500" u="none" cap="none" strike="noStrike">
              <a:solidFill>
                <a:srgbClr val="666666"/>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11497afd38c_0_60"/>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11497afd38c_0_60"/>
          <p:cNvSpPr txBox="1"/>
          <p:nvPr/>
        </p:nvSpPr>
        <p:spPr>
          <a:xfrm>
            <a:off x="10616825" y="0"/>
            <a:ext cx="1566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731" name="Google Shape;731;g11497afd38c_0_6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32" name="Google Shape;732;g11497afd38c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latin typeface="Short Stack"/>
                <a:ea typeface="Short Stack"/>
                <a:cs typeface="Short Stack"/>
                <a:sym typeface="Short Stack"/>
              </a:rPr>
              <a:t>Strategy - Scenarios</a:t>
            </a:r>
            <a:endParaRPr sz="4000">
              <a:latin typeface="Short Stack"/>
              <a:ea typeface="Short Stack"/>
              <a:cs typeface="Short Stack"/>
              <a:sym typeface="Short Stack"/>
            </a:endParaRPr>
          </a:p>
        </p:txBody>
      </p:sp>
      <p:sp>
        <p:nvSpPr>
          <p:cNvPr id="733" name="Google Shape;733;g11497afd38c_0_60"/>
          <p:cNvSpPr txBox="1"/>
          <p:nvPr/>
        </p:nvSpPr>
        <p:spPr>
          <a:xfrm>
            <a:off x="325501" y="1851900"/>
            <a:ext cx="9129000" cy="467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Scenarios</a:t>
            </a:r>
            <a:r>
              <a:rPr b="1" i="0" lang="fr-FR" sz="2500" u="none" cap="none" strike="noStrike">
                <a:solidFill>
                  <a:srgbClr val="666666"/>
                </a:solidFill>
                <a:latin typeface="Calibri"/>
                <a:ea typeface="Calibri"/>
                <a:cs typeface="Calibri"/>
                <a:sym typeface="Calibri"/>
              </a:rPr>
              <a:t>: </a:t>
            </a:r>
            <a:endParaRPr b="0" i="0" sz="13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A</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Start of the game</a:t>
            </a:r>
            <a:r>
              <a:rPr b="0" i="0" lang="fr-FR" sz="2100" u="none" cap="none" strike="noStrike">
                <a:solidFill>
                  <a:srgbClr val="666666"/>
                </a:solidFill>
                <a:latin typeface="Calibri"/>
                <a:ea typeface="Calibri"/>
                <a:cs typeface="Calibri"/>
                <a:sym typeface="Calibri"/>
              </a:rPr>
              <a:t> – 1</a:t>
            </a:r>
            <a:r>
              <a:rPr lang="fr-FR" sz="2100">
                <a:solidFill>
                  <a:srgbClr val="666666"/>
                </a:solidFill>
                <a:latin typeface="Calibri"/>
                <a:ea typeface="Calibri"/>
                <a:cs typeface="Calibri"/>
                <a:sym typeface="Calibri"/>
              </a:rPr>
              <a:t>st end, your team does not have the hammer, what is your plan with a </a:t>
            </a:r>
            <a:r>
              <a:rPr b="1" lang="fr-FR" sz="2100">
                <a:solidFill>
                  <a:srgbClr val="666666"/>
                </a:solidFill>
                <a:latin typeface="Calibri"/>
                <a:ea typeface="Calibri"/>
                <a:cs typeface="Calibri"/>
                <a:sym typeface="Calibri"/>
              </a:rPr>
              <a:t>probing</a:t>
            </a:r>
            <a:r>
              <a:rPr lang="fr-FR" sz="2100">
                <a:solidFill>
                  <a:srgbClr val="666666"/>
                </a:solidFill>
                <a:latin typeface="Calibri"/>
                <a:ea typeface="Calibri"/>
                <a:cs typeface="Calibri"/>
                <a:sym typeface="Calibri"/>
              </a:rPr>
              <a:t> strategy?</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B</a:t>
            </a:r>
            <a:r>
              <a:rPr b="0" i="0" lang="fr-FR" sz="2100" u="none" cap="none" strike="noStrike">
                <a:solidFill>
                  <a:srgbClr val="666666"/>
                </a:solidFill>
                <a:latin typeface="Calibri"/>
                <a:ea typeface="Calibri"/>
                <a:cs typeface="Calibri"/>
                <a:sym typeface="Calibri"/>
              </a:rPr>
              <a:t>: Mi</a:t>
            </a:r>
            <a:r>
              <a:rPr lang="fr-FR" sz="2100">
                <a:solidFill>
                  <a:srgbClr val="666666"/>
                </a:solidFill>
                <a:latin typeface="Calibri"/>
                <a:ea typeface="Calibri"/>
                <a:cs typeface="Calibri"/>
                <a:sym typeface="Calibri"/>
              </a:rPr>
              <a:t>d-game</a:t>
            </a:r>
            <a:r>
              <a:rPr b="0" i="0" lang="fr-FR" sz="2100" u="none" cap="none" strike="noStrike">
                <a:solidFill>
                  <a:srgbClr val="666666"/>
                </a:solidFill>
                <a:latin typeface="Calibri"/>
                <a:ea typeface="Calibri"/>
                <a:cs typeface="Calibri"/>
                <a:sym typeface="Calibri"/>
              </a:rPr>
              <a:t> – 4</a:t>
            </a:r>
            <a:r>
              <a:rPr lang="fr-FR" sz="2100">
                <a:solidFill>
                  <a:srgbClr val="666666"/>
                </a:solidFill>
                <a:latin typeface="Calibri"/>
                <a:ea typeface="Calibri"/>
                <a:cs typeface="Calibri"/>
                <a:sym typeface="Calibri"/>
              </a:rPr>
              <a:t>th end</a:t>
            </a:r>
            <a:r>
              <a:rPr b="0" i="0" lang="fr-FR" sz="2100" u="none" cap="none" strike="noStrike">
                <a:solidFill>
                  <a:srgbClr val="666666"/>
                </a:solidFill>
                <a:latin typeface="Calibri"/>
                <a:ea typeface="Calibri"/>
                <a:cs typeface="Calibri"/>
                <a:sym typeface="Calibri"/>
              </a:rPr>
              <a:t>, your team is losin</a:t>
            </a:r>
            <a:r>
              <a:rPr lang="fr-FR" sz="2100">
                <a:solidFill>
                  <a:srgbClr val="666666"/>
                </a:solidFill>
                <a:latin typeface="Calibri"/>
                <a:ea typeface="Calibri"/>
                <a:cs typeface="Calibri"/>
                <a:sym typeface="Calibri"/>
              </a:rPr>
              <a:t>g by 2 points, you have the hammer, what is your plan with a </a:t>
            </a:r>
            <a:r>
              <a:rPr b="1" lang="fr-FR" sz="2100">
                <a:solidFill>
                  <a:srgbClr val="666666"/>
                </a:solidFill>
                <a:latin typeface="Calibri"/>
                <a:ea typeface="Calibri"/>
                <a:cs typeface="Calibri"/>
                <a:sym typeface="Calibri"/>
              </a:rPr>
              <a:t>pursuing</a:t>
            </a:r>
            <a:r>
              <a:rPr lang="fr-FR" sz="2100">
                <a:solidFill>
                  <a:srgbClr val="666666"/>
                </a:solidFill>
                <a:latin typeface="Calibri"/>
                <a:ea typeface="Calibri"/>
                <a:cs typeface="Calibri"/>
                <a:sym typeface="Calibri"/>
              </a:rPr>
              <a:t> strategy?</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C</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End of the game</a:t>
            </a:r>
            <a:r>
              <a:rPr b="0" i="0" lang="fr-FR" sz="2100" u="none" cap="none" strike="noStrike">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last end</a:t>
            </a:r>
            <a:r>
              <a:rPr b="0" i="0" lang="fr-FR" sz="2100" u="none" cap="none" strike="noStrike">
                <a:solidFill>
                  <a:srgbClr val="666666"/>
                </a:solidFill>
                <a:latin typeface="Calibri"/>
                <a:ea typeface="Calibri"/>
                <a:cs typeface="Calibri"/>
                <a:sym typeface="Calibri"/>
              </a:rPr>
              <a:t>, you are winning by 1 point, you do not have the hammer, what is your pla</a:t>
            </a:r>
            <a:r>
              <a:rPr lang="fr-FR" sz="2100">
                <a:solidFill>
                  <a:srgbClr val="666666"/>
                </a:solidFill>
                <a:latin typeface="Calibri"/>
                <a:ea typeface="Calibri"/>
                <a:cs typeface="Calibri"/>
                <a:sym typeface="Calibri"/>
              </a:rPr>
              <a:t>n with a </a:t>
            </a:r>
            <a:r>
              <a:rPr b="1" lang="fr-FR" sz="2100">
                <a:solidFill>
                  <a:srgbClr val="666666"/>
                </a:solidFill>
                <a:latin typeface="Calibri"/>
                <a:ea typeface="Calibri"/>
                <a:cs typeface="Calibri"/>
                <a:sym typeface="Calibri"/>
              </a:rPr>
              <a:t>protecting</a:t>
            </a:r>
            <a:r>
              <a:rPr lang="fr-FR" sz="2100">
                <a:solidFill>
                  <a:srgbClr val="666666"/>
                </a:solidFill>
                <a:latin typeface="Calibri"/>
                <a:ea typeface="Calibri"/>
                <a:cs typeface="Calibri"/>
                <a:sym typeface="Calibri"/>
              </a:rPr>
              <a:t> strategy?</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11497afd38c_0_7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g11497afd38c_0_79"/>
          <p:cNvSpPr txBox="1"/>
          <p:nvPr/>
        </p:nvSpPr>
        <p:spPr>
          <a:xfrm>
            <a:off x="10693025" y="0"/>
            <a:ext cx="1544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pic>
        <p:nvPicPr>
          <p:cNvPr id="740" name="Google Shape;740;g11497afd38c_0_7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41" name="Google Shape;741;g11497afd38c_0_7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Strategy - Possible answers</a:t>
            </a:r>
            <a:endParaRPr sz="3200">
              <a:latin typeface="Short Stack"/>
              <a:ea typeface="Short Stack"/>
              <a:cs typeface="Short Stack"/>
              <a:sym typeface="Short Stack"/>
            </a:endParaRPr>
          </a:p>
        </p:txBody>
      </p:sp>
      <p:sp>
        <p:nvSpPr>
          <p:cNvPr id="742" name="Google Shape;742;g11497afd38c_0_79"/>
          <p:cNvSpPr txBox="1"/>
          <p:nvPr/>
        </p:nvSpPr>
        <p:spPr>
          <a:xfrm>
            <a:off x="198100" y="1731275"/>
            <a:ext cx="9408900" cy="509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Réponses possibles : </a:t>
            </a:r>
            <a:endParaRPr b="0" i="0" sz="13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A</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tactic for the end could be to begin with a center guard with the idea to steal 1 point. If during the end you start to have too many rocks in play, then your probing strategy changes to a more defensive one to hopefully just give up 1 point.</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B</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a:t>
            </a:r>
            <a:r>
              <a:rPr lang="fr-FR" sz="2100">
                <a:solidFill>
                  <a:srgbClr val="666666"/>
                </a:solidFill>
                <a:latin typeface="Calibri"/>
                <a:ea typeface="Calibri"/>
                <a:cs typeface="Calibri"/>
                <a:sym typeface="Calibri"/>
              </a:rPr>
              <a:t>traffic</a:t>
            </a:r>
            <a:r>
              <a:rPr lang="fr-FR" sz="2100">
                <a:solidFill>
                  <a:srgbClr val="666666"/>
                </a:solidFill>
                <a:latin typeface="Calibri"/>
                <a:ea typeface="Calibri"/>
                <a:cs typeface="Calibri"/>
                <a:sym typeface="Calibri"/>
              </a:rPr>
              <a:t> for this end is to be offensive and to take at least 2 points. The objective will be to have as many rocks in play as possible.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Team</a:t>
            </a:r>
            <a:r>
              <a:rPr b="1" i="0" lang="fr-FR" sz="2100" u="sng" cap="none" strike="noStrike">
                <a:solidFill>
                  <a:srgbClr val="666666"/>
                </a:solidFill>
                <a:latin typeface="Calibri"/>
                <a:ea typeface="Calibri"/>
                <a:cs typeface="Calibri"/>
                <a:sym typeface="Calibri"/>
              </a:rPr>
              <a:t> C</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tactic for this end is to maintain a very defensive game to limit the opponent to only 1 point and to get the hammer for the extra end.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g10cab4fc2cb_0_12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48" name="Google Shape;748;g10cab4fc2cb_0_125"/>
          <p:cNvSpPr txBox="1"/>
          <p:nvPr/>
        </p:nvSpPr>
        <p:spPr>
          <a:xfrm>
            <a:off x="10634975" y="0"/>
            <a:ext cx="1580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6</a:t>
            </a:r>
            <a:endParaRPr b="0" i="0" sz="1200" u="none" cap="none" strike="noStrike">
              <a:solidFill>
                <a:srgbClr val="000000"/>
              </a:solidFill>
              <a:latin typeface="Josefin Sans"/>
              <a:ea typeface="Josefin Sans"/>
              <a:cs typeface="Josefin Sans"/>
              <a:sym typeface="Josefin Sans"/>
            </a:endParaRPr>
          </a:p>
        </p:txBody>
      </p:sp>
      <p:sp>
        <p:nvSpPr>
          <p:cNvPr id="749" name="Google Shape;749;g10cab4fc2cb_0_125"/>
          <p:cNvSpPr txBox="1"/>
          <p:nvPr/>
        </p:nvSpPr>
        <p:spPr>
          <a:xfrm>
            <a:off x="430850" y="1929775"/>
            <a:ext cx="11181000" cy="40947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I</a:t>
            </a:r>
            <a:r>
              <a:rPr lang="fr-FR" sz="2100">
                <a:solidFill>
                  <a:srgbClr val="666666"/>
                </a:solidFill>
                <a:latin typeface="Calibri"/>
                <a:ea typeface="Calibri"/>
                <a:cs typeface="Calibri"/>
                <a:sym typeface="Calibri"/>
              </a:rPr>
              <a:t>t is important to know the different types of strategies in order to have a specific plan at any moment of the game considering the score. We call this managing the score board.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Communicating this plan with all mem</a:t>
            </a:r>
            <a:r>
              <a:rPr lang="fr-FR" sz="2100">
                <a:solidFill>
                  <a:srgbClr val="666666"/>
                </a:solidFill>
                <a:latin typeface="Calibri"/>
                <a:ea typeface="Calibri"/>
                <a:cs typeface="Calibri"/>
                <a:sym typeface="Calibri"/>
              </a:rPr>
              <a:t>bers of the team is crucial.</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Each player must know the game plan and the tolerance of each shot in order to obtain the objectives.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 not forget that your strategy can change throughout a game even during an end.</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Games conditions and who we play against are also factors that may change your strategy. One must be able to adapt to any game conditions.</a:t>
            </a:r>
            <a:endParaRPr b="0" i="0" sz="2100" u="none" cap="none" strike="noStrike">
              <a:solidFill>
                <a:srgbClr val="666666"/>
              </a:solidFill>
              <a:latin typeface="Calibri"/>
              <a:ea typeface="Calibri"/>
              <a:cs typeface="Calibri"/>
              <a:sym typeface="Calibri"/>
            </a:endParaRPr>
          </a:p>
        </p:txBody>
      </p:sp>
      <p:sp>
        <p:nvSpPr>
          <p:cNvPr id="750" name="Google Shape;750;g10cab4fc2cb_0_125"/>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751" name="Google Shape;751;g10cab4fc2cb_0_125"/>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52" name="Google Shape;752;g10cab4fc2cb_0_125"/>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g10cab4fc2cb_0_134"/>
          <p:cNvPicPr preferRelativeResize="0"/>
          <p:nvPr/>
        </p:nvPicPr>
        <p:blipFill rotWithShape="1">
          <a:blip r:embed="rId3">
            <a:alphaModFix amt="70000"/>
          </a:blip>
          <a:srcRect b="0" l="0" r="0" t="0"/>
          <a:stretch/>
        </p:blipFill>
        <p:spPr>
          <a:xfrm>
            <a:off x="-103625" y="-112775"/>
            <a:ext cx="12603474" cy="8160250"/>
          </a:xfrm>
          <a:prstGeom prst="rect">
            <a:avLst/>
          </a:prstGeom>
          <a:noFill/>
          <a:ln>
            <a:noFill/>
          </a:ln>
        </p:spPr>
      </p:pic>
      <p:sp>
        <p:nvSpPr>
          <p:cNvPr id="758" name="Google Shape;758;g10cab4fc2cb_0_134"/>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10cab4fc2cb_0_134"/>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WEEK</a:t>
            </a:r>
            <a:r>
              <a:rPr lang="fr-FR" sz="6600">
                <a:latin typeface="Caveat Brush"/>
                <a:ea typeface="Caveat Brush"/>
                <a:cs typeface="Caveat Brush"/>
                <a:sym typeface="Caveat Brush"/>
              </a:rPr>
              <a:t> 7 - THE ROUTINE</a:t>
            </a:r>
            <a:endParaRPr sz="6600">
              <a:latin typeface="Caveat Brush"/>
              <a:ea typeface="Caveat Brush"/>
              <a:cs typeface="Caveat Brush"/>
              <a:sym typeface="Caveat Brush"/>
            </a:endParaRPr>
          </a:p>
        </p:txBody>
      </p:sp>
      <p:pic>
        <p:nvPicPr>
          <p:cNvPr id="760" name="Google Shape;760;g10cab4fc2cb_0_134"/>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10cab4fc2cb_0_14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10cab4fc2cb_0_142"/>
          <p:cNvSpPr txBox="1"/>
          <p:nvPr/>
        </p:nvSpPr>
        <p:spPr>
          <a:xfrm>
            <a:off x="10684775" y="0"/>
            <a:ext cx="157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767" name="Google Shape;767;g10cab4fc2cb_0_14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68" name="Google Shape;768;g10cab4fc2cb_0_14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The routine</a:t>
            </a:r>
            <a:endParaRPr sz="3600">
              <a:latin typeface="Short Stack"/>
              <a:ea typeface="Short Stack"/>
              <a:cs typeface="Short Stack"/>
              <a:sym typeface="Short Stack"/>
            </a:endParaRPr>
          </a:p>
        </p:txBody>
      </p:sp>
      <p:sp>
        <p:nvSpPr>
          <p:cNvPr id="769" name="Google Shape;769;g10cab4fc2cb_0_142"/>
          <p:cNvSpPr txBox="1"/>
          <p:nvPr/>
        </p:nvSpPr>
        <p:spPr>
          <a:xfrm>
            <a:off x="271250" y="1752600"/>
            <a:ext cx="9488100" cy="451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the routine and its benefits</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Routine definition</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Mechanical</a:t>
            </a:r>
            <a:r>
              <a:rPr lang="fr-FR" sz="2100">
                <a:solidFill>
                  <a:srgbClr val="666666"/>
                </a:solidFill>
                <a:latin typeface="Calibri"/>
                <a:ea typeface="Calibri"/>
                <a:cs typeface="Calibri"/>
                <a:sym typeface="Calibri"/>
              </a:rPr>
              <a:t> habit</a:t>
            </a:r>
            <a:r>
              <a:rPr b="0" i="0" lang="fr-FR" sz="2100" u="none" cap="none" strike="noStrike">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 </a:t>
            </a:r>
            <a:r>
              <a:rPr b="1" lang="fr-FR" sz="2100" u="sng">
                <a:solidFill>
                  <a:srgbClr val="666666"/>
                </a:solidFill>
                <a:latin typeface="Calibri"/>
                <a:ea typeface="Calibri"/>
                <a:cs typeface="Calibri"/>
                <a:sym typeface="Calibri"/>
              </a:rPr>
              <a:t>unvarying</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movement that results in repeating actions regularly followed.</a:t>
            </a:r>
            <a:endParaRPr i="0" sz="2100" u="none" cap="none" strike="noStrike">
              <a:solidFill>
                <a:srgbClr val="666666"/>
              </a:solidFill>
              <a:latin typeface="Calibri"/>
              <a:ea typeface="Calibri"/>
              <a:cs typeface="Calibri"/>
              <a:sym typeface="Calibri"/>
            </a:endParaRPr>
          </a:p>
          <a:p>
            <a:pPr indent="0" lvl="0" marL="0" marR="0" rtl="0" algn="l">
              <a:lnSpc>
                <a:spcPct val="100000"/>
              </a:lnSpc>
              <a:spcBef>
                <a:spcPts val="28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Goals</a:t>
            </a:r>
            <a:r>
              <a:rPr b="1"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0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framework to reach our objectives</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0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Brings a sense of confidence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0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Part of mental preparation</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0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It allows you to repeat the same preparation for each shot</a:t>
            </a:r>
            <a:endParaRPr b="0" i="0" sz="2100" u="none" cap="none" strike="noStrike">
              <a:solidFill>
                <a:srgbClr val="666666"/>
              </a:solidFill>
              <a:latin typeface="Arial"/>
              <a:ea typeface="Arial"/>
              <a:cs typeface="Arial"/>
              <a:sym typeface="Arial"/>
            </a:endParaRPr>
          </a:p>
        </p:txBody>
      </p:sp>
      <p:pic>
        <p:nvPicPr>
          <p:cNvPr id="770" name="Google Shape;770;g10cab4fc2cb_0_142"/>
          <p:cNvPicPr preferRelativeResize="0"/>
          <p:nvPr/>
        </p:nvPicPr>
        <p:blipFill rotWithShape="1">
          <a:blip r:embed="rId4">
            <a:alphaModFix/>
          </a:blip>
          <a:srcRect b="0" l="0" r="0" t="0"/>
          <a:stretch/>
        </p:blipFill>
        <p:spPr>
          <a:xfrm>
            <a:off x="8933667" y="683225"/>
            <a:ext cx="2945100" cy="2252100"/>
          </a:xfrm>
          <a:prstGeom prst="round2DiagRect">
            <a:avLst>
              <a:gd fmla="val 16667" name="adj1"/>
              <a:gd fmla="val 0" name="adj2"/>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d1e050df0c_0_15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d1e050df0c_0_153"/>
          <p:cNvSpPr txBox="1"/>
          <p:nvPr/>
        </p:nvSpPr>
        <p:spPr>
          <a:xfrm>
            <a:off x="10684775" y="0"/>
            <a:ext cx="156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777" name="Google Shape;777;gd1e050df0c_0_15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78" name="Google Shape;778;gd1e050df0c_0_15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Athlete </a:t>
            </a:r>
            <a:r>
              <a:rPr lang="fr-FR" sz="3500">
                <a:latin typeface="Short Stack"/>
                <a:ea typeface="Short Stack"/>
                <a:cs typeface="Short Stack"/>
                <a:sym typeface="Short Stack"/>
              </a:rPr>
              <a:t>throwing</a:t>
            </a:r>
            <a:r>
              <a:rPr lang="fr-FR" sz="3500">
                <a:latin typeface="Short Stack"/>
                <a:ea typeface="Short Stack"/>
                <a:cs typeface="Short Stack"/>
                <a:sym typeface="Short Stack"/>
              </a:rPr>
              <a:t> routine</a:t>
            </a:r>
            <a:endParaRPr sz="3500">
              <a:latin typeface="Short Stack"/>
              <a:ea typeface="Short Stack"/>
              <a:cs typeface="Short Stack"/>
              <a:sym typeface="Short Stack"/>
            </a:endParaRPr>
          </a:p>
        </p:txBody>
      </p:sp>
      <p:sp>
        <p:nvSpPr>
          <p:cNvPr id="779" name="Google Shape;779;gd1e050df0c_0_153"/>
          <p:cNvSpPr txBox="1"/>
          <p:nvPr/>
        </p:nvSpPr>
        <p:spPr>
          <a:xfrm>
            <a:off x="152400" y="1905000"/>
            <a:ext cx="11347800" cy="446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Athlete throwing routine</a:t>
            </a:r>
            <a:r>
              <a:rPr b="1" i="0" lang="fr-FR" sz="2500" u="none" cap="none" strike="noStrike">
                <a:solidFill>
                  <a:srgbClr val="666666"/>
                </a:solidFill>
                <a:latin typeface="Calibri"/>
                <a:ea typeface="Calibri"/>
                <a:cs typeface="Calibri"/>
                <a:sym typeface="Calibri"/>
              </a:rPr>
              <a:t> – </a:t>
            </a:r>
            <a:r>
              <a:rPr b="1" lang="fr-FR" sz="2500">
                <a:solidFill>
                  <a:srgbClr val="666666"/>
                </a:solidFill>
                <a:latin typeface="Calibri"/>
                <a:ea typeface="Calibri"/>
                <a:cs typeface="Calibri"/>
                <a:sym typeface="Calibri"/>
              </a:rPr>
              <a:t>Testimony of a vice captain</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457200" marR="0" rtl="0" algn="just">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My routine begins as soon as the opponent’s rocks has been released. I move toward the hack while watching the trajectory of the thrown rock. I already think of what shot I might have to make.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b="1" i="0" lang="fr-FR" sz="2100" u="none" cap="none" strike="noStrike">
                <a:solidFill>
                  <a:srgbClr val="666666"/>
                </a:solidFill>
                <a:latin typeface="Calibri"/>
                <a:ea typeface="Calibri"/>
                <a:cs typeface="Calibri"/>
                <a:sym typeface="Calibri"/>
              </a:rPr>
              <a:t>Option 1</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 bring my rock to the hack while still watching the other shot and its trajectory. I get to a squatting position, I lift my rock with my right hand, I clean under the rock with my left hand (I wear a mitt), I clean the ice also with my left hand and slowly lower the rock back on the ice.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b="1" i="0" lang="fr-FR" sz="2100" u="none" cap="none" strike="noStrike">
                <a:solidFill>
                  <a:srgbClr val="666666"/>
                </a:solidFill>
                <a:latin typeface="Calibri"/>
                <a:ea typeface="Calibri"/>
                <a:cs typeface="Calibri"/>
                <a:sym typeface="Calibri"/>
              </a:rPr>
              <a:t>Option 2</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If I am talking with the skip while the opponents rock is thrown, I like it when one of the sweepers brings my rock to the hack in order to save time.</a:t>
            </a:r>
            <a:endParaRPr sz="2100">
              <a:solidFill>
                <a:srgbClr val="666666"/>
              </a:solidFill>
              <a:latin typeface="Calibri"/>
              <a:ea typeface="Calibri"/>
              <a:cs typeface="Calibri"/>
              <a:sym typeface="Calibri"/>
            </a:endParaRPr>
          </a:p>
          <a:p>
            <a:pPr indent="0" lvl="0" marL="457200" marR="0" rtl="0" algn="just">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When the rock is cleaned, I put my broom on the ice and then get up, always keeping my right foot on the high part of the hack.</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11497afd38c_0_9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11497afd38c_0_97"/>
          <p:cNvSpPr txBox="1"/>
          <p:nvPr/>
        </p:nvSpPr>
        <p:spPr>
          <a:xfrm>
            <a:off x="10684775" y="0"/>
            <a:ext cx="1542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786" name="Google Shape;786;g11497afd38c_0_9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87" name="Google Shape;787;g11497afd38c_0_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Athlete throwing routine </a:t>
            </a:r>
            <a:endParaRPr sz="3500">
              <a:latin typeface="Short Stack"/>
              <a:ea typeface="Short Stack"/>
              <a:cs typeface="Short Stack"/>
              <a:sym typeface="Short Stack"/>
            </a:endParaRPr>
          </a:p>
        </p:txBody>
      </p:sp>
      <p:sp>
        <p:nvSpPr>
          <p:cNvPr id="788" name="Google Shape;788;g11497afd38c_0_97"/>
          <p:cNvSpPr txBox="1"/>
          <p:nvPr/>
        </p:nvSpPr>
        <p:spPr>
          <a:xfrm>
            <a:off x="152400" y="2057400"/>
            <a:ext cx="11347800" cy="386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Athlete throwing routine</a:t>
            </a:r>
            <a:r>
              <a:rPr b="1" i="0" lang="fr-FR" sz="2500" u="none" cap="none" strike="noStrike">
                <a:solidFill>
                  <a:srgbClr val="666666"/>
                </a:solidFill>
                <a:latin typeface="Calibri"/>
                <a:ea typeface="Calibri"/>
                <a:cs typeface="Calibri"/>
                <a:sym typeface="Calibri"/>
              </a:rPr>
              <a:t> – T</a:t>
            </a:r>
            <a:r>
              <a:rPr b="1" lang="fr-FR" sz="2500">
                <a:solidFill>
                  <a:srgbClr val="666666"/>
                </a:solidFill>
                <a:latin typeface="Calibri"/>
                <a:ea typeface="Calibri"/>
                <a:cs typeface="Calibri"/>
                <a:sym typeface="Calibri"/>
              </a:rPr>
              <a:t>estimony of a vice captain</a:t>
            </a:r>
            <a:r>
              <a:rPr b="1" i="0" lang="fr-FR" sz="2500" u="none" cap="none" strike="noStrike">
                <a:solidFill>
                  <a:srgbClr val="666666"/>
                </a:solidFill>
                <a:latin typeface="Calibri"/>
                <a:ea typeface="Calibri"/>
                <a:cs typeface="Calibri"/>
                <a:sym typeface="Calibri"/>
              </a:rPr>
              <a:t> (</a:t>
            </a:r>
            <a:r>
              <a:rPr b="1" lang="fr-FR" sz="2500">
                <a:solidFill>
                  <a:srgbClr val="666666"/>
                </a:solidFill>
                <a:latin typeface="Calibri"/>
                <a:ea typeface="Calibri"/>
                <a:cs typeface="Calibri"/>
                <a:sym typeface="Calibri"/>
              </a:rPr>
              <a:t>cont’d</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 confirm the shot the skip asked for by making a sign with my right hand and I visualize the shot.</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 lower myself to a half-squat position, I grab my broom and put the handle on my hip, I lower my head, visualize the shot, rub my right hip with my right hand to warm it up, I breath in and lift up my head exhaling and slightly move my head to the right (dominant left eye!!!).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 breathe in another time, and begin my weight transfer while thinking about maintaining equal weight on both legs.</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Finally, pushing from the block while exhaling.</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routine can take between 25 to 45 seconds depending on the skip’s decision making time.</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11497afd38c_0_105"/>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g11497afd38c_0_105"/>
          <p:cNvSpPr txBox="1"/>
          <p:nvPr/>
        </p:nvSpPr>
        <p:spPr>
          <a:xfrm>
            <a:off x="10684775" y="0"/>
            <a:ext cx="1542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795" name="Google Shape;795;g11497afd38c_0_10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796" name="Google Shape;796;g11497afd38c_0_10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fr-FR" sz="3500">
                <a:latin typeface="Short Stack"/>
                <a:ea typeface="Short Stack"/>
                <a:cs typeface="Short Stack"/>
                <a:sym typeface="Short Stack"/>
              </a:rPr>
              <a:t>Athlete throwing routine</a:t>
            </a:r>
            <a:endParaRPr sz="3500">
              <a:latin typeface="Short Stack"/>
              <a:ea typeface="Short Stack"/>
              <a:cs typeface="Short Stack"/>
              <a:sym typeface="Short Stack"/>
            </a:endParaRPr>
          </a:p>
        </p:txBody>
      </p:sp>
      <p:sp>
        <p:nvSpPr>
          <p:cNvPr id="797" name="Google Shape;797;g11497afd38c_0_105"/>
          <p:cNvSpPr txBox="1"/>
          <p:nvPr/>
        </p:nvSpPr>
        <p:spPr>
          <a:xfrm>
            <a:off x="152400" y="1905000"/>
            <a:ext cx="11347800" cy="387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Athlete throwing routine</a:t>
            </a:r>
            <a:r>
              <a:rPr b="1" i="0" lang="fr-FR" sz="2500" u="none" cap="none" strike="noStrike">
                <a:solidFill>
                  <a:srgbClr val="666666"/>
                </a:solidFill>
                <a:latin typeface="Calibri"/>
                <a:ea typeface="Calibri"/>
                <a:cs typeface="Calibri"/>
                <a:sym typeface="Calibri"/>
              </a:rPr>
              <a:t> – T</a:t>
            </a:r>
            <a:r>
              <a:rPr b="1" lang="fr-FR" sz="2500">
                <a:solidFill>
                  <a:srgbClr val="666666"/>
                </a:solidFill>
                <a:latin typeface="Calibri"/>
                <a:ea typeface="Calibri"/>
                <a:cs typeface="Calibri"/>
                <a:sym typeface="Calibri"/>
              </a:rPr>
              <a:t>estimony of a vice captain</a:t>
            </a:r>
            <a:r>
              <a:rPr b="1" i="0" lang="fr-FR" sz="2500" u="none" cap="none" strike="noStrike">
                <a:solidFill>
                  <a:srgbClr val="666666"/>
                </a:solidFill>
                <a:latin typeface="Calibri"/>
                <a:ea typeface="Calibri"/>
                <a:cs typeface="Calibri"/>
                <a:sym typeface="Calibri"/>
              </a:rPr>
              <a:t> (</a:t>
            </a:r>
            <a:r>
              <a:rPr b="1" lang="fr-FR" sz="2500">
                <a:solidFill>
                  <a:srgbClr val="666666"/>
                </a:solidFill>
                <a:latin typeface="Calibri"/>
                <a:ea typeface="Calibri"/>
                <a:cs typeface="Calibri"/>
                <a:sym typeface="Calibri"/>
              </a:rPr>
              <a:t>cont’d</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My release generally finishes with positive motion (a little elbow extension) and I provide information to the sweepers either of my push and/or my release.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Once the stone is released, I remain squatting, my right hand on top of my broom’s head and look at the rock’s trajectory.</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If I anticipate the rock’s movement before the skip, I call on the sweepers for line.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Once the rock stops, I quickly clean the ice where I was squatting and move to the side and watch the other team’s shot or I go join the skip.</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Finally, I like to talk with at least one of the sweepers about details on the ice speed.</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d1e050df0c_0_17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d1e050df0c_0_170"/>
          <p:cNvSpPr txBox="1"/>
          <p:nvPr/>
        </p:nvSpPr>
        <p:spPr>
          <a:xfrm>
            <a:off x="10684775" y="0"/>
            <a:ext cx="1542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804" name="Google Shape;804;gd1e050df0c_0_17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05" name="Google Shape;805;gd1e050df0c_0_17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Broken routine</a:t>
            </a:r>
            <a:endParaRPr sz="3900">
              <a:latin typeface="Short Stack"/>
              <a:ea typeface="Short Stack"/>
              <a:cs typeface="Short Stack"/>
              <a:sym typeface="Short Stack"/>
            </a:endParaRPr>
          </a:p>
        </p:txBody>
      </p:sp>
      <p:sp>
        <p:nvSpPr>
          <p:cNvPr id="806" name="Google Shape;806;gd1e050df0c_0_170"/>
          <p:cNvSpPr txBox="1"/>
          <p:nvPr/>
        </p:nvSpPr>
        <p:spPr>
          <a:xfrm>
            <a:off x="467400" y="1895375"/>
            <a:ext cx="10138200" cy="1339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What to do if your routine is broken or your attention is not here?</a:t>
            </a:r>
            <a:endParaRPr b="0" i="0" sz="25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lang="fr-FR" sz="2500">
                <a:solidFill>
                  <a:srgbClr val="666666"/>
                </a:solidFill>
                <a:latin typeface="Calibri"/>
                <a:ea typeface="Calibri"/>
                <a:cs typeface="Calibri"/>
                <a:sym typeface="Calibri"/>
              </a:rPr>
              <a:t>Answer</a:t>
            </a:r>
            <a:r>
              <a:rPr b="0" i="0" lang="fr-FR" sz="2500" u="none" cap="none" strike="noStrike">
                <a:solidFill>
                  <a:srgbClr val="666666"/>
                </a:solidFill>
                <a:latin typeface="Calibri"/>
                <a:ea typeface="Calibri"/>
                <a:cs typeface="Calibri"/>
                <a:sym typeface="Calibri"/>
              </a:rPr>
              <a:t>: </a:t>
            </a:r>
            <a:r>
              <a:rPr lang="fr-FR" sz="2500">
                <a:solidFill>
                  <a:srgbClr val="666666"/>
                </a:solidFill>
                <a:latin typeface="Calibri"/>
                <a:ea typeface="Calibri"/>
                <a:cs typeface="Calibri"/>
                <a:sym typeface="Calibri"/>
              </a:rPr>
              <a:t>Start your routine from the </a:t>
            </a:r>
            <a:r>
              <a:rPr lang="fr-FR" sz="2500">
                <a:solidFill>
                  <a:srgbClr val="666666"/>
                </a:solidFill>
                <a:latin typeface="Calibri"/>
                <a:ea typeface="Calibri"/>
                <a:cs typeface="Calibri"/>
                <a:sym typeface="Calibri"/>
              </a:rPr>
              <a:t>beginning</a:t>
            </a:r>
            <a:r>
              <a:rPr lang="fr-FR" sz="2500">
                <a:solidFill>
                  <a:srgbClr val="666666"/>
                </a:solidFill>
                <a:latin typeface="Calibri"/>
                <a:ea typeface="Calibri"/>
                <a:cs typeface="Calibri"/>
                <a:sym typeface="Calibri"/>
              </a:rPr>
              <a:t> one in the hack!</a:t>
            </a:r>
            <a:endParaRPr b="0" i="0" sz="2500" u="none" cap="none" strike="noStrike">
              <a:solidFill>
                <a:srgbClr val="666666"/>
              </a:solidFill>
              <a:latin typeface="Calibri"/>
              <a:ea typeface="Calibri"/>
              <a:cs typeface="Calibri"/>
              <a:sym typeface="Calibri"/>
            </a:endParaRPr>
          </a:p>
        </p:txBody>
      </p:sp>
      <p:sp>
        <p:nvSpPr>
          <p:cNvPr id="807" name="Google Shape;807;gd1e050df0c_0_170"/>
          <p:cNvSpPr txBox="1"/>
          <p:nvPr/>
        </p:nvSpPr>
        <p:spPr>
          <a:xfrm>
            <a:off x="5644350" y="3399163"/>
            <a:ext cx="3000000" cy="3093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Your routine will evolve with time. Find a procedure that will bring you into a comfort zone. You have to feel good and confident</a:t>
            </a:r>
            <a:r>
              <a:rPr b="0"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Amélie Blais</a:t>
            </a:r>
            <a:endParaRPr b="0" i="0" sz="21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C</a:t>
            </a:r>
            <a:r>
              <a:rPr lang="fr-FR" sz="2100">
                <a:solidFill>
                  <a:srgbClr val="666666"/>
                </a:solidFill>
                <a:latin typeface="Calibri"/>
                <a:ea typeface="Calibri"/>
                <a:cs typeface="Calibri"/>
                <a:sym typeface="Calibri"/>
              </a:rPr>
              <a:t>anadian Mixed 2020 champion</a:t>
            </a:r>
            <a:endParaRPr b="0" i="0" sz="2100" u="none" cap="none" strike="noStrike">
              <a:solidFill>
                <a:srgbClr val="666666"/>
              </a:solidFill>
              <a:latin typeface="Calibri"/>
              <a:ea typeface="Calibri"/>
              <a:cs typeface="Calibri"/>
              <a:sym typeface="Calibri"/>
            </a:endParaRPr>
          </a:p>
        </p:txBody>
      </p:sp>
      <p:pic>
        <p:nvPicPr>
          <p:cNvPr id="808" name="Google Shape;808;gd1e050df0c_0_170"/>
          <p:cNvPicPr preferRelativeResize="0"/>
          <p:nvPr/>
        </p:nvPicPr>
        <p:blipFill rotWithShape="1">
          <a:blip r:embed="rId4">
            <a:alphaModFix/>
          </a:blip>
          <a:srcRect b="0" l="0" r="0" t="0"/>
          <a:stretch/>
        </p:blipFill>
        <p:spPr>
          <a:xfrm>
            <a:off x="3206577" y="3354538"/>
            <a:ext cx="2273650" cy="318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0da257bab0_1_14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g10da257bab0_1_14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41" name="Google Shape;141;g10da257bab0_1_14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Security</a:t>
            </a:r>
            <a:endParaRPr sz="4700">
              <a:latin typeface="Short Stack"/>
              <a:ea typeface="Short Stack"/>
              <a:cs typeface="Short Stack"/>
              <a:sym typeface="Short Stack"/>
            </a:endParaRPr>
          </a:p>
        </p:txBody>
      </p:sp>
      <p:sp>
        <p:nvSpPr>
          <p:cNvPr id="142" name="Google Shape;142;g10da257bab0_1_149"/>
          <p:cNvSpPr txBox="1"/>
          <p:nvPr/>
        </p:nvSpPr>
        <p:spPr>
          <a:xfrm>
            <a:off x="424800" y="1977150"/>
            <a:ext cx="10392900" cy="417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eminder of elements related to safety on the ice</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Warm-up</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Always step on the ice with the gripper foot first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a:t>
            </a:r>
            <a:r>
              <a:rPr lang="fr-FR" sz="2100">
                <a:solidFill>
                  <a:srgbClr val="666666"/>
                </a:solidFill>
                <a:latin typeface="Calibri"/>
                <a:ea typeface="Calibri"/>
                <a:cs typeface="Calibri"/>
                <a:sym typeface="Calibri"/>
              </a:rPr>
              <a:t>ver run or walk backwards on the ice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coach must always have an emergency action plan to minimize risk</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instructors organize appropriate activities that fit the participants’ skill level</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Always have adequate equipment: grippers, clean broom</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Knowing where the emergency kit and the </a:t>
            </a:r>
            <a:r>
              <a:rPr lang="fr-FR" sz="2100">
                <a:solidFill>
                  <a:srgbClr val="666666"/>
                </a:solidFill>
                <a:latin typeface="Calibri"/>
                <a:ea typeface="Calibri"/>
                <a:cs typeface="Calibri"/>
                <a:sym typeface="Calibri"/>
              </a:rPr>
              <a:t>defibrillator</a:t>
            </a:r>
            <a:endParaRPr b="0" i="0" sz="2100" u="none" cap="none" strike="noStrike">
              <a:solidFill>
                <a:srgbClr val="666666"/>
              </a:solidFill>
              <a:latin typeface="Calibri"/>
              <a:ea typeface="Calibri"/>
              <a:cs typeface="Calibri"/>
              <a:sym typeface="Calibri"/>
            </a:endParaRPr>
          </a:p>
        </p:txBody>
      </p:sp>
      <p:sp>
        <p:nvSpPr>
          <p:cNvPr id="143" name="Google Shape;143;g10da257bab0_1_149"/>
          <p:cNvSpPr txBox="1"/>
          <p:nvPr/>
        </p:nvSpPr>
        <p:spPr>
          <a:xfrm>
            <a:off x="10619775" y="0"/>
            <a:ext cx="155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
        <p:nvSpPr>
          <p:cNvPr id="144" name="Google Shape;144;g10da257bab0_1_149"/>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d1e050df0c_0_18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d1e050df0c_0_182"/>
          <p:cNvSpPr txBox="1"/>
          <p:nvPr/>
        </p:nvSpPr>
        <p:spPr>
          <a:xfrm>
            <a:off x="10684775" y="0"/>
            <a:ext cx="1552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815" name="Google Shape;815;gd1e050df0c_0_18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16" name="Google Shape;816;gd1e050df0c_0_18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Draw to the button</a:t>
            </a:r>
            <a:endParaRPr sz="3500">
              <a:latin typeface="Short Stack"/>
              <a:ea typeface="Short Stack"/>
              <a:cs typeface="Short Stack"/>
              <a:sym typeface="Short Stack"/>
            </a:endParaRPr>
          </a:p>
        </p:txBody>
      </p:sp>
      <p:sp>
        <p:nvSpPr>
          <p:cNvPr id="817" name="Google Shape;817;gd1e050df0c_0_182"/>
          <p:cNvSpPr txBox="1"/>
          <p:nvPr/>
        </p:nvSpPr>
        <p:spPr>
          <a:xfrm>
            <a:off x="152400" y="1699500"/>
            <a:ext cx="10495200" cy="422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Team draw to the button</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Each player throws on rock, one after another from the lead to the skip.</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a:t>
            </a:r>
            <a:r>
              <a:rPr lang="fr-FR" sz="2100">
                <a:solidFill>
                  <a:srgbClr val="666666"/>
                </a:solidFill>
                <a:latin typeface="Calibri"/>
                <a:ea typeface="Calibri"/>
                <a:cs typeface="Calibri"/>
                <a:sym typeface="Calibri"/>
              </a:rPr>
              <a:t>objective</a:t>
            </a:r>
            <a:r>
              <a:rPr lang="fr-FR" sz="2100">
                <a:solidFill>
                  <a:srgbClr val="666666"/>
                </a:solidFill>
                <a:latin typeface="Calibri"/>
                <a:ea typeface="Calibri"/>
                <a:cs typeface="Calibri"/>
                <a:sym typeface="Calibri"/>
              </a:rPr>
              <a:t> is to get a close as possible to the button.</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distance can be measured in three different ways:</a:t>
            </a:r>
            <a:endParaRPr b="0" i="0" sz="2100" u="none" cap="none" strike="noStrike">
              <a:solidFill>
                <a:srgbClr val="666666"/>
              </a:solidFill>
              <a:latin typeface="Calibri"/>
              <a:ea typeface="Calibri"/>
              <a:cs typeface="Calibri"/>
              <a:sym typeface="Calibri"/>
            </a:endParaRPr>
          </a:p>
          <a:p>
            <a:pPr indent="0" lvl="0" marL="91440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With a measuring tape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From the center of the button to the </a:t>
            </a:r>
            <a:r>
              <a:rPr lang="fr-FR" sz="2100">
                <a:solidFill>
                  <a:srgbClr val="666666"/>
                </a:solidFill>
                <a:latin typeface="Calibri"/>
                <a:ea typeface="Calibri"/>
                <a:cs typeface="Calibri"/>
                <a:sym typeface="Calibri"/>
              </a:rPr>
              <a:t>closest</a:t>
            </a:r>
            <a:r>
              <a:rPr lang="fr-FR" sz="2100">
                <a:solidFill>
                  <a:srgbClr val="666666"/>
                </a:solidFill>
                <a:latin typeface="Calibri"/>
                <a:ea typeface="Calibri"/>
                <a:cs typeface="Calibri"/>
                <a:sym typeface="Calibri"/>
              </a:rPr>
              <a:t> edge from the center of the rock</a:t>
            </a:r>
            <a:endParaRPr b="0" i="0" sz="2100" u="none" cap="none" strike="noStrike">
              <a:solidFill>
                <a:srgbClr val="666666"/>
              </a:solidFill>
              <a:latin typeface="Calibri"/>
              <a:ea typeface="Calibri"/>
              <a:cs typeface="Calibri"/>
              <a:sym typeface="Calibri"/>
            </a:endParaRPr>
          </a:p>
          <a:p>
            <a:pPr indent="0" lvl="0" marL="91440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With a laser (more precise measure) </a:t>
            </a: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laser is installed at the center of the house and calculates the distance of the rock at its closest point</a:t>
            </a:r>
            <a:endParaRPr b="0" i="0" sz="2100" u="none" cap="none" strike="noStrike">
              <a:solidFill>
                <a:srgbClr val="666666"/>
              </a:solidFill>
              <a:latin typeface="Calibri"/>
              <a:ea typeface="Calibri"/>
              <a:cs typeface="Calibri"/>
              <a:sym typeface="Calibri"/>
            </a:endParaRPr>
          </a:p>
          <a:p>
            <a:pPr indent="0" lvl="0" marL="914400" marR="0" rtl="0" algn="l">
              <a:lnSpc>
                <a:spcPct val="115000"/>
              </a:lnSpc>
              <a:spcBef>
                <a:spcPts val="44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Triangulation (when a rock touches part of the button, we then cannot use the two other </a:t>
            </a:r>
            <a:r>
              <a:rPr lang="fr-FR" sz="2100">
                <a:solidFill>
                  <a:srgbClr val="666666"/>
                </a:solidFill>
                <a:latin typeface="Calibri"/>
                <a:ea typeface="Calibri"/>
                <a:cs typeface="Calibri"/>
                <a:sym typeface="Calibri"/>
              </a:rPr>
              <a:t>methods</a:t>
            </a:r>
            <a:r>
              <a:rPr lang="fr-FR" sz="2100">
                <a:solidFill>
                  <a:srgbClr val="666666"/>
                </a:solidFill>
                <a:latin typeface="Calibri"/>
                <a:ea typeface="Calibri"/>
                <a:cs typeface="Calibri"/>
                <a:sym typeface="Calibri"/>
              </a:rPr>
              <a:t>)</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d1e050df0c_0_19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d1e050df0c_0_197"/>
          <p:cNvSpPr txBox="1"/>
          <p:nvPr/>
        </p:nvSpPr>
        <p:spPr>
          <a:xfrm>
            <a:off x="10684775" y="0"/>
            <a:ext cx="1586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824" name="Google Shape;824;gd1e050df0c_0_197"/>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25" name="Google Shape;825;gd1e050df0c_0_1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100">
                <a:latin typeface="Short Stack"/>
                <a:ea typeface="Short Stack"/>
                <a:cs typeface="Short Stack"/>
                <a:sym typeface="Short Stack"/>
              </a:rPr>
              <a:t>Draw to the button</a:t>
            </a:r>
            <a:r>
              <a:rPr lang="fr-FR" sz="3100">
                <a:latin typeface="Short Stack"/>
                <a:ea typeface="Short Stack"/>
                <a:cs typeface="Short Stack"/>
                <a:sym typeface="Short Stack"/>
              </a:rPr>
              <a:t> - Triangulation</a:t>
            </a:r>
            <a:endParaRPr sz="3100">
              <a:latin typeface="Short Stack"/>
              <a:ea typeface="Short Stack"/>
              <a:cs typeface="Short Stack"/>
              <a:sym typeface="Short Stack"/>
            </a:endParaRPr>
          </a:p>
        </p:txBody>
      </p:sp>
      <p:sp>
        <p:nvSpPr>
          <p:cNvPr id="826" name="Google Shape;826;gd1e050df0c_0_197"/>
          <p:cNvSpPr txBox="1"/>
          <p:nvPr/>
        </p:nvSpPr>
        <p:spPr>
          <a:xfrm>
            <a:off x="304800" y="1665500"/>
            <a:ext cx="10991400" cy="468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Triangulation</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0" lvl="0" marL="0" marR="0" rtl="0" algn="l">
              <a:lnSpc>
                <a:spcPct val="100000"/>
              </a:lnSpc>
              <a:spcBef>
                <a:spcPts val="444"/>
              </a:spcBef>
              <a:spcAft>
                <a:spcPts val="0"/>
              </a:spcAft>
              <a:buClr>
                <a:srgbClr val="000000"/>
              </a:buClr>
              <a:buSzPts val="2100"/>
              <a:buFont typeface="Arial"/>
              <a:buNone/>
            </a:pPr>
            <a:r>
              <a:rPr lang="fr-FR" sz="2100">
                <a:solidFill>
                  <a:srgbClr val="666666"/>
                </a:solidFill>
                <a:latin typeface="Calibri"/>
                <a:ea typeface="Calibri"/>
                <a:cs typeface="Calibri"/>
                <a:sym typeface="Calibri"/>
              </a:rPr>
              <a:t>The laser is installed at two specific points on the outside of the four foot circle in order to take two measures and triangulates the distance from the center of the house and the center of the stone.</a:t>
            </a:r>
            <a:endParaRPr b="0" i="0" sz="2100" u="none" cap="none" strike="noStrike">
              <a:solidFill>
                <a:srgbClr val="666666"/>
              </a:solidFill>
              <a:latin typeface="Calibri"/>
              <a:ea typeface="Calibri"/>
              <a:cs typeface="Calibri"/>
              <a:sym typeface="Calibri"/>
            </a:endParaRPr>
          </a:p>
          <a:p>
            <a:pPr indent="-201930" lvl="0" marL="342900" marR="0" rtl="0" algn="l">
              <a:lnSpc>
                <a:spcPct val="100000"/>
              </a:lnSpc>
              <a:spcBef>
                <a:spcPts val="444"/>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201930" lvl="0" marL="342900" marR="0" rtl="0" algn="l">
              <a:lnSpc>
                <a:spcPct val="100000"/>
              </a:lnSpc>
              <a:spcBef>
                <a:spcPts val="444"/>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44"/>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Laser</a:t>
            </a:r>
            <a:r>
              <a:rPr b="1" i="0" lang="fr-FR" sz="2100" u="none" cap="none" strike="noStrike">
                <a:solidFill>
                  <a:srgbClr val="666666"/>
                </a:solidFill>
                <a:latin typeface="Calibri"/>
                <a:ea typeface="Calibri"/>
                <a:cs typeface="Calibri"/>
                <a:sym typeface="Calibri"/>
              </a:rPr>
              <a:t>:</a:t>
            </a:r>
            <a:endParaRPr b="1" i="0" sz="2100" u="none" cap="none" strike="noStrike">
              <a:solidFill>
                <a:srgbClr val="666666"/>
              </a:solidFill>
              <a:latin typeface="Calibri"/>
              <a:ea typeface="Calibri"/>
              <a:cs typeface="Calibri"/>
              <a:sym typeface="Calibri"/>
            </a:endParaRPr>
          </a:p>
          <a:p>
            <a:pPr indent="0" lvl="0" marL="0" marR="0" rtl="0" algn="l">
              <a:lnSpc>
                <a:spcPct val="100000"/>
              </a:lnSpc>
              <a:spcBef>
                <a:spcPts val="444"/>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201930" lvl="0" marL="342900" marR="0" rtl="0" algn="l">
              <a:lnSpc>
                <a:spcPct val="100000"/>
              </a:lnSpc>
              <a:spcBef>
                <a:spcPts val="444"/>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44"/>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457200" marR="0" rtl="0" algn="l">
              <a:lnSpc>
                <a:spcPct val="100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results of the four shots are added to give a grand total for each team.</a:t>
            </a:r>
            <a:endParaRPr sz="2100">
              <a:solidFill>
                <a:srgbClr val="666666"/>
              </a:solidFill>
              <a:latin typeface="Calibri"/>
              <a:ea typeface="Calibri"/>
              <a:cs typeface="Calibri"/>
              <a:sym typeface="Calibri"/>
            </a:endParaRPr>
          </a:p>
          <a:p>
            <a:pPr indent="0" lvl="0" marL="457200" marR="0" rtl="0" algn="l">
              <a:lnSpc>
                <a:spcPct val="100000"/>
              </a:lnSpc>
              <a:spcBef>
                <a:spcPts val="444"/>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team with the lowest result gains the advantage of the hammer for the first end.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07"/>
              </a:spcBef>
              <a:spcAft>
                <a:spcPts val="0"/>
              </a:spcAft>
              <a:buClr>
                <a:srgbClr val="000000"/>
              </a:buClr>
              <a:buSzPts val="2100"/>
              <a:buFont typeface="Arial"/>
              <a:buNone/>
            </a:pPr>
            <a:r>
              <a:rPr i="0" lang="fr-FR" sz="1600" u="none" cap="none" strike="noStrike">
                <a:solidFill>
                  <a:schemeClr val="dk1"/>
                </a:solidFill>
                <a:latin typeface="Calibri"/>
                <a:ea typeface="Calibri"/>
                <a:cs typeface="Calibri"/>
                <a:sym typeface="Calibri"/>
              </a:rPr>
              <a:t>*</a:t>
            </a:r>
            <a:r>
              <a:rPr lang="fr-FR" sz="1600">
                <a:solidFill>
                  <a:schemeClr val="dk1"/>
                </a:solidFill>
                <a:latin typeface="Calibri"/>
                <a:ea typeface="Calibri"/>
                <a:cs typeface="Calibri"/>
                <a:sym typeface="Calibri"/>
              </a:rPr>
              <a:t>For some tournaments, they will take the top 3 shots and remove the worst shot in the calculation.</a:t>
            </a:r>
            <a:r>
              <a:rPr i="0" lang="fr-FR" sz="1600" u="none" cap="none" strike="noStrike">
                <a:solidFill>
                  <a:schemeClr val="dk1"/>
                </a:solidFill>
                <a:latin typeface="Calibri"/>
                <a:ea typeface="Calibri"/>
                <a:cs typeface="Calibri"/>
                <a:sym typeface="Calibri"/>
              </a:rPr>
              <a:t> </a:t>
            </a:r>
            <a:r>
              <a:rPr b="1" i="0" lang="fr-FR" sz="2100" u="none" cap="none" strike="noStrike">
                <a:solidFill>
                  <a:srgbClr val="666666"/>
                </a:solidFill>
                <a:latin typeface="Calibri"/>
                <a:ea typeface="Calibri"/>
                <a:cs typeface="Calibri"/>
                <a:sym typeface="Calibri"/>
              </a:rPr>
              <a:t> </a:t>
            </a:r>
            <a:endParaRPr b="1" i="0" sz="2100" u="none" cap="none" strike="noStrike">
              <a:solidFill>
                <a:srgbClr val="666666"/>
              </a:solidFill>
            </a:endParaRPr>
          </a:p>
        </p:txBody>
      </p:sp>
      <p:pic>
        <p:nvPicPr>
          <p:cNvPr id="827" name="Google Shape;827;gd1e050df0c_0_197"/>
          <p:cNvPicPr preferRelativeResize="0"/>
          <p:nvPr/>
        </p:nvPicPr>
        <p:blipFill rotWithShape="1">
          <a:blip r:embed="rId4">
            <a:alphaModFix/>
          </a:blip>
          <a:srcRect b="5014" l="16389" r="19362" t="0"/>
          <a:stretch/>
        </p:blipFill>
        <p:spPr>
          <a:xfrm>
            <a:off x="1578750" y="3084950"/>
            <a:ext cx="1888498" cy="17589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d1e050df0c_0_20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d1e050df0c_0_209"/>
          <p:cNvSpPr txBox="1"/>
          <p:nvPr/>
        </p:nvSpPr>
        <p:spPr>
          <a:xfrm>
            <a:off x="10608575" y="0"/>
            <a:ext cx="156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834" name="Google Shape;834;gd1e050df0c_0_20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35" name="Google Shape;835;gd1e050df0c_0_20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Draw to the button - One player</a:t>
            </a:r>
            <a:endParaRPr sz="3400">
              <a:latin typeface="Short Stack"/>
              <a:ea typeface="Short Stack"/>
              <a:cs typeface="Short Stack"/>
              <a:sym typeface="Short Stack"/>
            </a:endParaRPr>
          </a:p>
        </p:txBody>
      </p:sp>
      <p:sp>
        <p:nvSpPr>
          <p:cNvPr id="836" name="Google Shape;836;gd1e050df0c_0_209"/>
          <p:cNvSpPr txBox="1"/>
          <p:nvPr/>
        </p:nvSpPr>
        <p:spPr>
          <a:xfrm>
            <a:off x="186675" y="2012100"/>
            <a:ext cx="9713400" cy="291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Draw to the button by just one player per team</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One player per team is chosen to make the draw.</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Often, it will be the skip or the lead to make the shot in order to rapidly find the speed of the ice and gain confidence.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The best result between both teams gains the hammer to begin the game.</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11497afd38c_0_126"/>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11497afd38c_0_126"/>
          <p:cNvSpPr txBox="1"/>
          <p:nvPr/>
        </p:nvSpPr>
        <p:spPr>
          <a:xfrm>
            <a:off x="10684775" y="0"/>
            <a:ext cx="156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pic>
        <p:nvPicPr>
          <p:cNvPr id="843" name="Google Shape;843;g11497afd38c_0_12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44" name="Google Shape;844;g11497afd38c_0_12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Draw to the button -</a:t>
            </a:r>
            <a:r>
              <a:rPr lang="fr-FR" sz="3400">
                <a:latin typeface="Short Stack"/>
                <a:ea typeface="Short Stack"/>
                <a:cs typeface="Short Stack"/>
                <a:sym typeface="Short Stack"/>
              </a:rPr>
              <a:t> 2 players</a:t>
            </a:r>
            <a:endParaRPr sz="3300">
              <a:latin typeface="Short Stack"/>
              <a:ea typeface="Short Stack"/>
              <a:cs typeface="Short Stack"/>
              <a:sym typeface="Short Stack"/>
            </a:endParaRPr>
          </a:p>
        </p:txBody>
      </p:sp>
      <p:sp>
        <p:nvSpPr>
          <p:cNvPr id="845" name="Google Shape;845;g11497afd38c_0_126"/>
          <p:cNvSpPr txBox="1"/>
          <p:nvPr/>
        </p:nvSpPr>
        <p:spPr>
          <a:xfrm>
            <a:off x="186675" y="1859700"/>
            <a:ext cx="9713400" cy="447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Draw to the button by two players per team</a:t>
            </a:r>
            <a:r>
              <a:rPr b="1" i="0" lang="fr-FR" sz="2500" u="none" cap="none" strike="noStrike">
                <a:solidFill>
                  <a:srgbClr val="666666"/>
                </a:solidFill>
                <a:latin typeface="Calibri"/>
                <a:ea typeface="Calibri"/>
                <a:cs typeface="Calibri"/>
                <a:sym typeface="Calibri"/>
              </a:rPr>
              <a:t>:</a:t>
            </a:r>
            <a:endParaRPr b="0"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Two players per team are chosen to make the draw.</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Often, it will be the skip and the lead that will make the shot in order to rapidly find the speed of the ice for the draws and to gain the advantage at the beginning of the game. However, during a Championship, each player of the team will have to do one or two draws to the button depending on how many games will be played in the preliminary round. </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best result between both team determines the hammer advantage for the first end.</a:t>
            </a:r>
            <a:endParaRPr b="1" i="0" sz="2100" u="none" cap="none" strike="noStrike">
              <a:solidFill>
                <a:srgbClr val="666666"/>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g10cab4fc2cb_0_18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51" name="Google Shape;851;g10cab4fc2cb_0_186"/>
          <p:cNvSpPr txBox="1"/>
          <p:nvPr/>
        </p:nvSpPr>
        <p:spPr>
          <a:xfrm>
            <a:off x="10682775" y="0"/>
            <a:ext cx="157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7</a:t>
            </a:r>
            <a:endParaRPr b="0" i="0" sz="1200" u="none" cap="none" strike="noStrike">
              <a:solidFill>
                <a:srgbClr val="000000"/>
              </a:solidFill>
              <a:latin typeface="Josefin Sans"/>
              <a:ea typeface="Josefin Sans"/>
              <a:cs typeface="Josefin Sans"/>
              <a:sym typeface="Josefin Sans"/>
            </a:endParaRPr>
          </a:p>
        </p:txBody>
      </p:sp>
      <p:sp>
        <p:nvSpPr>
          <p:cNvPr id="852" name="Google Shape;852;g10cab4fc2cb_0_186"/>
          <p:cNvSpPr txBox="1"/>
          <p:nvPr/>
        </p:nvSpPr>
        <p:spPr>
          <a:xfrm>
            <a:off x="430850" y="2082175"/>
            <a:ext cx="11181000" cy="4099800"/>
          </a:xfrm>
          <a:prstGeom prst="rect">
            <a:avLst/>
          </a:prstGeom>
          <a:noFill/>
          <a:ln>
            <a:noFill/>
          </a:ln>
        </p:spPr>
        <p:txBody>
          <a:bodyPr anchorCtr="0" anchor="t" bIns="45700" lIns="91425" spcFirstLastPara="1" rIns="91425" wrap="square" tIns="45700">
            <a:noAutofit/>
          </a:bodyPr>
          <a:lstStyle/>
          <a:p>
            <a:pPr indent="457200" lvl="0" marL="0" marR="0" rtl="0" algn="l">
              <a:lnSpc>
                <a:spcPct val="115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a shot routine you get into the comfort zone.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better you feel and more confident you are, the better your focus will be on the objective : throw the right weight and be on the broom.</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During your practices, do practice draws to the button. It will help you get comfortable during different ice conditions and to rapidly find your draw weight.</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entire warm up done by the teams you see on TV is entirely done in order to win the hammer advantage for the first end.</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18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i="0" lang="fr-FR" sz="2500" u="none" cap="none" strike="noStrike">
                <a:solidFill>
                  <a:srgbClr val="666666"/>
                </a:solidFill>
                <a:latin typeface="Calibri"/>
                <a:ea typeface="Calibri"/>
                <a:cs typeface="Calibri"/>
                <a:sym typeface="Calibri"/>
              </a:rPr>
              <a:t>Pra</a:t>
            </a:r>
            <a:r>
              <a:rPr b="1" lang="fr-FR" sz="2500">
                <a:solidFill>
                  <a:srgbClr val="666666"/>
                </a:solidFill>
                <a:latin typeface="Calibri"/>
                <a:ea typeface="Calibri"/>
                <a:cs typeface="Calibri"/>
                <a:sym typeface="Calibri"/>
              </a:rPr>
              <a:t>ctice</a:t>
            </a:r>
            <a:r>
              <a:rPr b="1" i="0" lang="fr-FR" sz="2500" u="none" cap="none" strike="noStrike">
                <a:solidFill>
                  <a:srgbClr val="666666"/>
                </a:solidFill>
                <a:latin typeface="Calibri"/>
                <a:ea typeface="Calibri"/>
                <a:cs typeface="Calibri"/>
                <a:sym typeface="Calibri"/>
              </a:rPr>
              <a:t> = Confi</a:t>
            </a:r>
            <a:r>
              <a:rPr b="1" lang="fr-FR" sz="2500">
                <a:solidFill>
                  <a:srgbClr val="666666"/>
                </a:solidFill>
                <a:latin typeface="Calibri"/>
                <a:ea typeface="Calibri"/>
                <a:cs typeface="Calibri"/>
                <a:sym typeface="Calibri"/>
              </a:rPr>
              <a:t>den</a:t>
            </a:r>
            <a:r>
              <a:rPr b="1" i="0" lang="fr-FR" sz="2500" u="none" cap="none" strike="noStrike">
                <a:solidFill>
                  <a:srgbClr val="666666"/>
                </a:solidFill>
                <a:latin typeface="Calibri"/>
                <a:ea typeface="Calibri"/>
                <a:cs typeface="Calibri"/>
                <a:sym typeface="Calibri"/>
              </a:rPr>
              <a:t>ce = </a:t>
            </a:r>
            <a:r>
              <a:rPr b="1" lang="fr-FR" sz="2500">
                <a:solidFill>
                  <a:srgbClr val="666666"/>
                </a:solidFill>
                <a:latin typeface="Calibri"/>
                <a:ea typeface="Calibri"/>
                <a:cs typeface="Calibri"/>
                <a:sym typeface="Calibri"/>
              </a:rPr>
              <a:t>Comfort zone</a:t>
            </a:r>
            <a:r>
              <a:rPr b="1" i="0" lang="fr-FR" sz="2500" u="none" cap="none" strike="noStrike">
                <a:solidFill>
                  <a:srgbClr val="666666"/>
                </a:solidFill>
                <a:latin typeface="Calibri"/>
                <a:ea typeface="Calibri"/>
                <a:cs typeface="Calibri"/>
                <a:sym typeface="Calibri"/>
              </a:rPr>
              <a:t> = Concentration</a:t>
            </a:r>
            <a:endParaRPr b="0" i="0" sz="2500" u="none" cap="none" strike="noStrike">
              <a:solidFill>
                <a:srgbClr val="666666"/>
              </a:solidFill>
              <a:latin typeface="Calibri"/>
              <a:ea typeface="Calibri"/>
              <a:cs typeface="Calibri"/>
              <a:sym typeface="Calibri"/>
            </a:endParaRPr>
          </a:p>
        </p:txBody>
      </p:sp>
      <p:sp>
        <p:nvSpPr>
          <p:cNvPr id="853" name="Google Shape;853;g10cab4fc2cb_0_186"/>
          <p:cNvSpPr txBox="1"/>
          <p:nvPr>
            <p:ph type="title"/>
          </p:nvPr>
        </p:nvSpPr>
        <p:spPr>
          <a:xfrm>
            <a:off x="1713300" y="594575"/>
            <a:ext cx="83082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854" name="Google Shape;854;g10cab4fc2cb_0_18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855" name="Google Shape;855;g10cab4fc2cb_0_18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g10cab4fc2cb_0_195"/>
          <p:cNvPicPr preferRelativeResize="0"/>
          <p:nvPr/>
        </p:nvPicPr>
        <p:blipFill rotWithShape="1">
          <a:blip r:embed="rId3">
            <a:alphaModFix amt="70000"/>
          </a:blip>
          <a:srcRect b="0" l="0" r="0" t="0"/>
          <a:stretch/>
        </p:blipFill>
        <p:spPr>
          <a:xfrm>
            <a:off x="-94050" y="-1948350"/>
            <a:ext cx="12705298" cy="10646901"/>
          </a:xfrm>
          <a:prstGeom prst="rect">
            <a:avLst/>
          </a:prstGeom>
          <a:noFill/>
          <a:ln>
            <a:noFill/>
          </a:ln>
        </p:spPr>
      </p:pic>
      <p:sp>
        <p:nvSpPr>
          <p:cNvPr id="861" name="Google Shape;861;g10cab4fc2cb_0_195"/>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10cab4fc2cb_0_195"/>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4600">
                <a:latin typeface="Caveat Brush"/>
                <a:ea typeface="Caveat Brush"/>
                <a:cs typeface="Caveat Brush"/>
                <a:sym typeface="Caveat Brush"/>
              </a:rPr>
              <a:t>WEEK</a:t>
            </a:r>
            <a:r>
              <a:rPr lang="fr-FR" sz="4600">
                <a:latin typeface="Caveat Brush"/>
                <a:ea typeface="Caveat Brush"/>
                <a:cs typeface="Caveat Brush"/>
                <a:sym typeface="Caveat Brush"/>
              </a:rPr>
              <a:t> 8 - INTRODUCTION TO TOURNAMENTS</a:t>
            </a:r>
            <a:endParaRPr sz="4600">
              <a:latin typeface="Caveat Brush"/>
              <a:ea typeface="Caveat Brush"/>
              <a:cs typeface="Caveat Brush"/>
              <a:sym typeface="Caveat Brush"/>
            </a:endParaRPr>
          </a:p>
        </p:txBody>
      </p:sp>
      <p:pic>
        <p:nvPicPr>
          <p:cNvPr id="863" name="Google Shape;863;g10cab4fc2cb_0_195"/>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10cab4fc2cb_0_203"/>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g10cab4fc2cb_0_203"/>
          <p:cNvSpPr txBox="1"/>
          <p:nvPr/>
        </p:nvSpPr>
        <p:spPr>
          <a:xfrm>
            <a:off x="10676975" y="0"/>
            <a:ext cx="1549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chemeClr val="dk1"/>
              </a:solidFill>
              <a:latin typeface="Josefin Sans"/>
              <a:ea typeface="Josefin Sans"/>
              <a:cs typeface="Josefin Sans"/>
              <a:sym typeface="Josefin Sans"/>
            </a:endParaRPr>
          </a:p>
        </p:txBody>
      </p:sp>
      <p:pic>
        <p:nvPicPr>
          <p:cNvPr id="870" name="Google Shape;870;g10cab4fc2cb_0_20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71" name="Google Shape;871;g10cab4fc2cb_0_20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Ethics during a tournament</a:t>
            </a:r>
            <a:endParaRPr sz="3900">
              <a:latin typeface="Short Stack"/>
              <a:ea typeface="Short Stack"/>
              <a:cs typeface="Short Stack"/>
              <a:sym typeface="Short Stack"/>
            </a:endParaRPr>
          </a:p>
        </p:txBody>
      </p:sp>
      <p:sp>
        <p:nvSpPr>
          <p:cNvPr id="872" name="Google Shape;872;g10cab4fc2cb_0_203"/>
          <p:cNvSpPr txBox="1"/>
          <p:nvPr/>
        </p:nvSpPr>
        <p:spPr>
          <a:xfrm>
            <a:off x="152400" y="1851900"/>
            <a:ext cx="10221600" cy="393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Curling ethics during a tournament</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Arriv</a:t>
            </a:r>
            <a:r>
              <a:rPr lang="fr-FR" sz="2100">
                <a:solidFill>
                  <a:srgbClr val="666666"/>
                </a:solidFill>
                <a:latin typeface="Calibri"/>
                <a:ea typeface="Calibri"/>
                <a:cs typeface="Calibri"/>
                <a:sym typeface="Calibri"/>
              </a:rPr>
              <a:t>e at least 30 minutes before the scheduled practice time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 ready for when your team needs to get on the ice for the pre-game practice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Always be respectful of the opponents</a:t>
            </a:r>
            <a:r>
              <a:rPr b="0"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45720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Shake hands before and after the game</a:t>
            </a:r>
            <a:endParaRPr b="0" i="0" sz="2100" u="none" cap="none" strike="noStrike">
              <a:solidFill>
                <a:srgbClr val="666666"/>
              </a:solidFill>
              <a:latin typeface="Calibri"/>
              <a:ea typeface="Calibri"/>
              <a:cs typeface="Calibri"/>
              <a:sym typeface="Calibri"/>
            </a:endParaRPr>
          </a:p>
          <a:p>
            <a:pPr indent="0" lvl="0" marL="9144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Show good sportsmanship at all times (you are all there to learn)</a:t>
            </a:r>
            <a:endParaRPr b="0" i="0" sz="2100" u="none" cap="none" strike="noStrike">
              <a:solidFill>
                <a:srgbClr val="666666"/>
              </a:solidFill>
              <a:latin typeface="Calibri"/>
              <a:ea typeface="Calibri"/>
              <a:cs typeface="Calibri"/>
              <a:sym typeface="Calibri"/>
            </a:endParaRPr>
          </a:p>
          <a:p>
            <a:pPr indent="45720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Respec</a:t>
            </a:r>
            <a:r>
              <a:rPr lang="fr-FR" sz="2100">
                <a:solidFill>
                  <a:srgbClr val="666666"/>
                </a:solidFill>
                <a:latin typeface="Calibri"/>
                <a:ea typeface="Calibri"/>
                <a:cs typeface="Calibri"/>
                <a:sym typeface="Calibri"/>
              </a:rPr>
              <a:t>t the active and inactive positions during the game</a:t>
            </a:r>
            <a:endParaRPr b="0" i="0" sz="2100" u="none" cap="none" strike="noStrike">
              <a:solidFill>
                <a:srgbClr val="666666"/>
              </a:solidFill>
              <a:latin typeface="Calibri"/>
              <a:ea typeface="Calibri"/>
              <a:cs typeface="Calibri"/>
              <a:sym typeface="Calibri"/>
            </a:endParaRPr>
          </a:p>
          <a:p>
            <a:pPr indent="45720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 positive with your teammates and opponents</a:t>
            </a:r>
            <a:endParaRPr b="1" i="0" sz="2100" u="none" cap="none" strike="noStrike">
              <a:solidFill>
                <a:srgbClr val="666666"/>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g11497afd38c_0_13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11497afd38c_0_135"/>
          <p:cNvSpPr txBox="1"/>
          <p:nvPr/>
        </p:nvSpPr>
        <p:spPr>
          <a:xfrm>
            <a:off x="10676975" y="0"/>
            <a:ext cx="1549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chemeClr val="dk1"/>
              </a:solidFill>
              <a:latin typeface="Josefin Sans"/>
              <a:ea typeface="Josefin Sans"/>
              <a:cs typeface="Josefin Sans"/>
              <a:sym typeface="Josefin Sans"/>
            </a:endParaRPr>
          </a:p>
        </p:txBody>
      </p:sp>
      <p:pic>
        <p:nvPicPr>
          <p:cNvPr id="879" name="Google Shape;879;g11497afd38c_0_13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80" name="Google Shape;880;g11497afd38c_0_13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Ethics during a tournament</a:t>
            </a:r>
            <a:endParaRPr sz="3900">
              <a:latin typeface="Short Stack"/>
              <a:ea typeface="Short Stack"/>
              <a:cs typeface="Short Stack"/>
              <a:sym typeface="Short Stack"/>
            </a:endParaRPr>
          </a:p>
        </p:txBody>
      </p:sp>
      <p:sp>
        <p:nvSpPr>
          <p:cNvPr id="881" name="Google Shape;881;g11497afd38c_0_135"/>
          <p:cNvSpPr txBox="1"/>
          <p:nvPr/>
        </p:nvSpPr>
        <p:spPr>
          <a:xfrm>
            <a:off x="152400" y="1851900"/>
            <a:ext cx="10067400" cy="407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Curling ethics during a tournament</a:t>
            </a:r>
            <a:r>
              <a:rPr b="1" i="0" lang="fr-FR" sz="2500" u="none" cap="none" strike="noStrike">
                <a:solidFill>
                  <a:srgbClr val="666666"/>
                </a:solidFill>
                <a:latin typeface="Calibri"/>
                <a:ea typeface="Calibri"/>
                <a:cs typeface="Calibri"/>
                <a:sym typeface="Calibri"/>
              </a:rPr>
              <a:t> (</a:t>
            </a:r>
            <a:r>
              <a:rPr b="1" lang="fr-FR" sz="2500">
                <a:solidFill>
                  <a:srgbClr val="666666"/>
                </a:solidFill>
                <a:latin typeface="Calibri"/>
                <a:ea typeface="Calibri"/>
                <a:cs typeface="Calibri"/>
                <a:sym typeface="Calibri"/>
              </a:rPr>
              <a:t>cont’d</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S</a:t>
            </a:r>
            <a:r>
              <a:rPr lang="fr-FR" sz="2100">
                <a:solidFill>
                  <a:srgbClr val="666666"/>
                </a:solidFill>
                <a:latin typeface="Calibri"/>
                <a:ea typeface="Calibri"/>
                <a:cs typeface="Calibri"/>
                <a:sym typeface="Calibri"/>
              </a:rPr>
              <a:t>it with the opponents after the game to exchange</a:t>
            </a:r>
            <a:endParaRPr b="0" i="0" sz="2100" u="none" cap="none" strike="noStrike">
              <a:solidFill>
                <a:srgbClr val="666666"/>
              </a:solidFill>
              <a:latin typeface="Calibri"/>
              <a:ea typeface="Calibri"/>
              <a:cs typeface="Calibri"/>
              <a:sym typeface="Calibri"/>
            </a:endParaRPr>
          </a:p>
          <a:p>
            <a:pPr indent="0" lvl="0" marL="45720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Know your game times depending on your win or losses</a:t>
            </a:r>
            <a:endParaRPr b="0" i="0" sz="2100" u="none" cap="none" strike="noStrike">
              <a:solidFill>
                <a:srgbClr val="666666"/>
              </a:solidFill>
              <a:latin typeface="Calibri"/>
              <a:ea typeface="Calibri"/>
              <a:cs typeface="Calibri"/>
              <a:sym typeface="Calibri"/>
            </a:endParaRPr>
          </a:p>
          <a:p>
            <a:pPr indent="0" lvl="0" marL="457200" marR="0" rtl="0" algn="l">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the end of the tournament, it is thoughtful to thank the organizers and the umpires/officials</a:t>
            </a:r>
            <a:endParaRPr b="0" i="0" sz="2100" u="none" cap="none" strike="noStrike">
              <a:solidFill>
                <a:srgbClr val="666666"/>
              </a:solidFill>
              <a:latin typeface="Calibri"/>
              <a:ea typeface="Calibri"/>
              <a:cs typeface="Calibri"/>
              <a:sym typeface="Calibri"/>
            </a:endParaRPr>
          </a:p>
          <a:p>
            <a:pPr indent="-190500" lvl="0" marL="342900" marR="0" rtl="0" algn="l">
              <a:lnSpc>
                <a:spcPct val="100000"/>
              </a:lnSpc>
              <a:spcBef>
                <a:spcPts val="480"/>
              </a:spcBef>
              <a:spcAft>
                <a:spcPts val="0"/>
              </a:spcAft>
              <a:buClr>
                <a:schemeClr val="dk1"/>
              </a:buClr>
              <a:buSzPts val="2400"/>
              <a:buFont typeface="Noto Sans Symbols"/>
              <a:buNone/>
            </a:pPr>
            <a:r>
              <a:t/>
            </a:r>
            <a:endParaRPr b="0" i="0" sz="2400" u="none" cap="none" strike="noStrike">
              <a:solidFill>
                <a:srgbClr val="666666"/>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Remember when you start doing competitions, there will be ups and downs. Do not forget that we learn more in losses than in victory.</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48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gd1e050df0c_0_27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gd1e050df0c_0_274"/>
          <p:cNvSpPr txBox="1"/>
          <p:nvPr/>
        </p:nvSpPr>
        <p:spPr>
          <a:xfrm>
            <a:off x="10676975" y="0"/>
            <a:ext cx="1560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chemeClr val="dk1"/>
              </a:solidFill>
              <a:latin typeface="Josefin Sans"/>
              <a:ea typeface="Josefin Sans"/>
              <a:cs typeface="Josefin Sans"/>
              <a:sym typeface="Josefin Sans"/>
            </a:endParaRPr>
          </a:p>
        </p:txBody>
      </p:sp>
      <p:pic>
        <p:nvPicPr>
          <p:cNvPr id="888" name="Google Shape;888;gd1e050df0c_0_27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89" name="Google Shape;889;gd1e050df0c_0_2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The Colts circuit</a:t>
            </a:r>
            <a:endParaRPr sz="3900">
              <a:latin typeface="Short Stack"/>
              <a:ea typeface="Short Stack"/>
              <a:cs typeface="Short Stack"/>
              <a:sym typeface="Short Stack"/>
            </a:endParaRPr>
          </a:p>
        </p:txBody>
      </p:sp>
      <p:sp>
        <p:nvSpPr>
          <p:cNvPr id="890" name="Google Shape;890;gd1e050df0c_0_274"/>
          <p:cNvSpPr txBox="1"/>
          <p:nvPr/>
        </p:nvSpPr>
        <p:spPr>
          <a:xfrm>
            <a:off x="508525" y="2424075"/>
            <a:ext cx="5737500" cy="326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The Colts circuit is a circuit reserved for players that have less than 5 years experience in curling.</a:t>
            </a:r>
            <a:endParaRPr b="1" i="0" sz="25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This circuit offers and excellent opportunity for new curlers to visit new Clubs and play against teams of the same caliber.</a:t>
            </a:r>
            <a:endParaRPr b="1" i="0" sz="2500" u="none" cap="none" strike="noStrike">
              <a:solidFill>
                <a:srgbClr val="666666"/>
              </a:solidFill>
              <a:latin typeface="Calibri"/>
              <a:ea typeface="Calibri"/>
              <a:cs typeface="Calibri"/>
              <a:sym typeface="Calibri"/>
            </a:endParaRPr>
          </a:p>
        </p:txBody>
      </p:sp>
      <p:pic>
        <p:nvPicPr>
          <p:cNvPr id="891" name="Google Shape;891;gd1e050df0c_0_274"/>
          <p:cNvPicPr preferRelativeResize="0"/>
          <p:nvPr/>
        </p:nvPicPr>
        <p:blipFill rotWithShape="1">
          <a:blip r:embed="rId4">
            <a:alphaModFix/>
          </a:blip>
          <a:srcRect b="0" l="0" r="0" t="0"/>
          <a:stretch/>
        </p:blipFill>
        <p:spPr>
          <a:xfrm>
            <a:off x="6837476" y="2592326"/>
            <a:ext cx="4305720" cy="2926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d1e050df0c_0_223"/>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gd1e050df0c_0_223"/>
          <p:cNvSpPr txBox="1"/>
          <p:nvPr/>
        </p:nvSpPr>
        <p:spPr>
          <a:xfrm>
            <a:off x="10693025" y="0"/>
            <a:ext cx="155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rgbClr val="000000"/>
              </a:solidFill>
              <a:latin typeface="Josefin Sans"/>
              <a:ea typeface="Josefin Sans"/>
              <a:cs typeface="Josefin Sans"/>
              <a:sym typeface="Josefin Sans"/>
            </a:endParaRPr>
          </a:p>
        </p:txBody>
      </p:sp>
      <p:pic>
        <p:nvPicPr>
          <p:cNvPr id="898" name="Google Shape;898;gd1e050df0c_0_22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899" name="Google Shape;899;gd1e050df0c_0_2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500">
                <a:latin typeface="Short Stack"/>
                <a:ea typeface="Short Stack"/>
                <a:cs typeface="Short Stack"/>
                <a:sym typeface="Short Stack"/>
              </a:rPr>
              <a:t>The Colts circuit</a:t>
            </a:r>
            <a:r>
              <a:rPr lang="fr-FR" sz="2500">
                <a:latin typeface="Short Stack"/>
                <a:ea typeface="Short Stack"/>
                <a:cs typeface="Short Stack"/>
                <a:sym typeface="Short Stack"/>
              </a:rPr>
              <a:t> - Advantages and benefits</a:t>
            </a:r>
            <a:endParaRPr sz="2500">
              <a:latin typeface="Short Stack"/>
              <a:ea typeface="Short Stack"/>
              <a:cs typeface="Short Stack"/>
              <a:sym typeface="Short Stack"/>
            </a:endParaRPr>
          </a:p>
        </p:txBody>
      </p:sp>
      <p:sp>
        <p:nvSpPr>
          <p:cNvPr id="900" name="Google Shape;900;gd1e050df0c_0_223"/>
          <p:cNvSpPr txBox="1"/>
          <p:nvPr/>
        </p:nvSpPr>
        <p:spPr>
          <a:xfrm>
            <a:off x="211900" y="1775700"/>
            <a:ext cx="10023900" cy="474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Advantages and benefits in playing in tournaments</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meet new people playing the same sport as you.</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put into practice the techniques you have learned during the Ascension Program.</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learn to manage stressful situations.</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play against new teams in different Clubs (new playing </a:t>
            </a:r>
            <a:r>
              <a:rPr lang="fr-FR" sz="2100">
                <a:solidFill>
                  <a:srgbClr val="666666"/>
                </a:solidFill>
                <a:latin typeface="Calibri"/>
                <a:ea typeface="Calibri"/>
                <a:cs typeface="Calibri"/>
                <a:sym typeface="Calibri"/>
              </a:rPr>
              <a:t>conditions</a:t>
            </a:r>
            <a:r>
              <a:rPr lang="fr-FR" sz="2100">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develop physical aptitudes, techniques and strategies.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To develop the </a:t>
            </a:r>
            <a:r>
              <a:rPr lang="fr-FR" sz="2100">
                <a:solidFill>
                  <a:srgbClr val="666666"/>
                </a:solidFill>
                <a:latin typeface="Calibri"/>
                <a:ea typeface="Calibri"/>
                <a:cs typeface="Calibri"/>
                <a:sym typeface="Calibri"/>
              </a:rPr>
              <a:t>communication</a:t>
            </a:r>
            <a:r>
              <a:rPr lang="fr-FR" sz="2100">
                <a:solidFill>
                  <a:srgbClr val="666666"/>
                </a:solidFill>
                <a:latin typeface="Calibri"/>
                <a:ea typeface="Calibri"/>
                <a:cs typeface="Calibri"/>
                <a:sym typeface="Calibri"/>
              </a:rPr>
              <a:t> within your own team.</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develop yourself as a player and human being.</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 have fun playing!</a:t>
            </a:r>
            <a:endParaRPr b="0" i="0" sz="2100" u="none" cap="none" strike="noStrike">
              <a:solidFill>
                <a:srgbClr val="666666"/>
              </a:solidFill>
              <a:latin typeface="Arial"/>
              <a:ea typeface="Arial"/>
              <a:cs typeface="Arial"/>
              <a:sym typeface="Arial"/>
            </a:endParaRPr>
          </a:p>
        </p:txBody>
      </p:sp>
      <p:pic>
        <p:nvPicPr>
          <p:cNvPr id="901" name="Google Shape;901;gd1e050df0c_0_223"/>
          <p:cNvPicPr preferRelativeResize="0"/>
          <p:nvPr/>
        </p:nvPicPr>
        <p:blipFill rotWithShape="1">
          <a:blip r:embed="rId4">
            <a:alphaModFix/>
          </a:blip>
          <a:srcRect b="0" l="0" r="0" t="0"/>
          <a:stretch/>
        </p:blipFill>
        <p:spPr>
          <a:xfrm>
            <a:off x="8982550" y="608850"/>
            <a:ext cx="2904000" cy="2433600"/>
          </a:xfrm>
          <a:prstGeom prst="round2DiagRect">
            <a:avLst>
              <a:gd fmla="val 16667" name="adj1"/>
              <a:gd fmla="val 0" name="adj2"/>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0da257bab0_1_16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10da257bab0_1_16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51" name="Google Shape;151;g10da257bab0_1_16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Hack</a:t>
            </a:r>
            <a:endParaRPr sz="4700">
              <a:latin typeface="Short Stack"/>
              <a:ea typeface="Short Stack"/>
              <a:cs typeface="Short Stack"/>
              <a:sym typeface="Short Stack"/>
            </a:endParaRPr>
          </a:p>
        </p:txBody>
      </p:sp>
      <p:sp>
        <p:nvSpPr>
          <p:cNvPr id="152" name="Google Shape;152;g10da257bab0_1_161"/>
          <p:cNvSpPr txBox="1"/>
          <p:nvPr/>
        </p:nvSpPr>
        <p:spPr>
          <a:xfrm>
            <a:off x="-8950" y="1760425"/>
            <a:ext cx="8725800" cy="495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eviewing the steps to a proper slide</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shoulders are parallel to the ice and </a:t>
            </a:r>
            <a:r>
              <a:rPr lang="fr-FR" sz="2100">
                <a:solidFill>
                  <a:srgbClr val="666666"/>
                </a:solidFill>
                <a:latin typeface="Calibri"/>
                <a:ea typeface="Calibri"/>
                <a:cs typeface="Calibri"/>
                <a:sym typeface="Calibri"/>
              </a:rPr>
              <a:t>perpendicular</a:t>
            </a:r>
            <a:r>
              <a:rPr lang="fr-FR" sz="2100">
                <a:solidFill>
                  <a:srgbClr val="666666"/>
                </a:solidFill>
                <a:latin typeface="Calibri"/>
                <a:ea typeface="Calibri"/>
                <a:cs typeface="Calibri"/>
                <a:sym typeface="Calibri"/>
              </a:rPr>
              <a:t> to the line of delivery</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hips are perpendicular to the line of delivery (the left and right hip bones act as our eyes, they should aim at the line of delivery)</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The dominant eye is on the line of delivery (or close to it)</a:t>
            </a:r>
            <a:r>
              <a:rPr b="0"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broom arm is slightly flexed</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throwing arm is firm but relaxed, the elbow remains </a:t>
            </a:r>
            <a:r>
              <a:rPr lang="fr-FR" sz="2100">
                <a:solidFill>
                  <a:srgbClr val="666666"/>
                </a:solidFill>
                <a:latin typeface="Calibri"/>
                <a:ea typeface="Calibri"/>
                <a:cs typeface="Calibri"/>
                <a:sym typeface="Calibri"/>
              </a:rPr>
              <a:t>slightly</a:t>
            </a:r>
            <a:r>
              <a:rPr lang="fr-FR" sz="2100">
                <a:solidFill>
                  <a:srgbClr val="666666"/>
                </a:solidFill>
                <a:latin typeface="Calibri"/>
                <a:ea typeface="Calibri"/>
                <a:cs typeface="Calibri"/>
                <a:sym typeface="Calibri"/>
              </a:rPr>
              <a:t> flexed</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i="0" lang="fr-FR" sz="1600" u="none" cap="none" strike="noStrike">
                <a:solidFill>
                  <a:schemeClr val="dk1"/>
                </a:solidFill>
                <a:latin typeface="Calibri"/>
                <a:ea typeface="Calibri"/>
                <a:cs typeface="Calibri"/>
                <a:sym typeface="Calibri"/>
              </a:rPr>
              <a:t> *Ex</a:t>
            </a:r>
            <a:r>
              <a:rPr lang="fr-FR" sz="1600">
                <a:solidFill>
                  <a:schemeClr val="dk1"/>
                </a:solidFill>
                <a:latin typeface="Calibri"/>
                <a:ea typeface="Calibri"/>
                <a:cs typeface="Calibri"/>
                <a:sym typeface="Calibri"/>
              </a:rPr>
              <a:t>ample</a:t>
            </a:r>
            <a:r>
              <a:rPr i="0" lang="fr-FR" sz="1600" u="none" cap="none" strike="noStrike">
                <a:solidFill>
                  <a:schemeClr val="dk1"/>
                </a:solidFill>
                <a:latin typeface="Calibri"/>
                <a:ea typeface="Calibri"/>
                <a:cs typeface="Calibri"/>
                <a:sym typeface="Calibri"/>
              </a:rPr>
              <a:t>: </a:t>
            </a:r>
            <a:r>
              <a:rPr lang="fr-FR" sz="1600">
                <a:solidFill>
                  <a:schemeClr val="dk1"/>
                </a:solidFill>
                <a:latin typeface="Calibri"/>
                <a:ea typeface="Calibri"/>
                <a:cs typeface="Calibri"/>
                <a:sym typeface="Calibri"/>
              </a:rPr>
              <a:t>The dominant eye for a right hander maybe the left eye. In this case, one must move that eye towards the line of delivery.</a:t>
            </a:r>
            <a:endParaRPr i="0" sz="1600" u="none" cap="none" strike="noStrike">
              <a:solidFill>
                <a:schemeClr val="dk1"/>
              </a:solidFill>
              <a:latin typeface="Calibri"/>
              <a:ea typeface="Calibri"/>
              <a:cs typeface="Calibri"/>
              <a:sym typeface="Calibri"/>
            </a:endParaRPr>
          </a:p>
        </p:txBody>
      </p:sp>
      <p:sp>
        <p:nvSpPr>
          <p:cNvPr id="153" name="Google Shape;153;g10da257bab0_1_161"/>
          <p:cNvSpPr txBox="1"/>
          <p:nvPr/>
        </p:nvSpPr>
        <p:spPr>
          <a:xfrm>
            <a:off x="10695975" y="0"/>
            <a:ext cx="150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pic>
        <p:nvPicPr>
          <p:cNvPr id="154" name="Google Shape;154;g10da257bab0_1_161"/>
          <p:cNvPicPr preferRelativeResize="0"/>
          <p:nvPr/>
        </p:nvPicPr>
        <p:blipFill rotWithShape="1">
          <a:blip r:embed="rId4">
            <a:alphaModFix/>
          </a:blip>
          <a:srcRect b="29561" l="18634" r="16753" t="26754"/>
          <a:stretch/>
        </p:blipFill>
        <p:spPr>
          <a:xfrm>
            <a:off x="9606975" y="1133742"/>
            <a:ext cx="1877100" cy="794346"/>
          </a:xfrm>
          <a:prstGeom prst="rect">
            <a:avLst/>
          </a:prstGeom>
          <a:noFill/>
          <a:ln>
            <a:noFill/>
          </a:ln>
        </p:spPr>
      </p:pic>
      <p:pic>
        <p:nvPicPr>
          <p:cNvPr id="155" name="Google Shape;155;g10da257bab0_1_161"/>
          <p:cNvPicPr preferRelativeResize="0"/>
          <p:nvPr/>
        </p:nvPicPr>
        <p:blipFill rotWithShape="1">
          <a:blip r:embed="rId5">
            <a:alphaModFix/>
          </a:blip>
          <a:srcRect b="0" l="0" r="0" t="0"/>
          <a:stretch/>
        </p:blipFill>
        <p:spPr>
          <a:xfrm>
            <a:off x="8647825" y="2839050"/>
            <a:ext cx="3442500" cy="2298000"/>
          </a:xfrm>
          <a:prstGeom prst="snip1Rect">
            <a:avLst>
              <a:gd fmla="val 16667" name="adj"/>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10cab4fc2cb_0_21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10cab4fc2cb_0_212"/>
          <p:cNvSpPr txBox="1"/>
          <p:nvPr/>
        </p:nvSpPr>
        <p:spPr>
          <a:xfrm>
            <a:off x="10686575" y="0"/>
            <a:ext cx="159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rgbClr val="000000"/>
              </a:solidFill>
              <a:latin typeface="Josefin Sans"/>
              <a:ea typeface="Josefin Sans"/>
              <a:cs typeface="Josefin Sans"/>
              <a:sym typeface="Josefin Sans"/>
            </a:endParaRPr>
          </a:p>
        </p:txBody>
      </p:sp>
      <p:pic>
        <p:nvPicPr>
          <p:cNvPr id="908" name="Google Shape;908;g10cab4fc2cb_0_21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09" name="Google Shape;909;g10cab4fc2cb_0_21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600">
                <a:latin typeface="Short Stack"/>
                <a:ea typeface="Short Stack"/>
                <a:cs typeface="Short Stack"/>
                <a:sym typeface="Short Stack"/>
              </a:rPr>
              <a:t>The Colts circuit </a:t>
            </a:r>
            <a:r>
              <a:rPr lang="fr-FR" sz="2600">
                <a:latin typeface="Short Stack"/>
                <a:ea typeface="Short Stack"/>
                <a:cs typeface="Short Stack"/>
                <a:sym typeface="Short Stack"/>
              </a:rPr>
              <a:t>- Tournament’s unfolding</a:t>
            </a:r>
            <a:endParaRPr sz="2600">
              <a:latin typeface="Short Stack"/>
              <a:ea typeface="Short Stack"/>
              <a:cs typeface="Short Stack"/>
              <a:sym typeface="Short Stack"/>
            </a:endParaRPr>
          </a:p>
        </p:txBody>
      </p:sp>
      <p:sp>
        <p:nvSpPr>
          <p:cNvPr id="910" name="Google Shape;910;g10cab4fc2cb_0_212"/>
          <p:cNvSpPr txBox="1"/>
          <p:nvPr/>
        </p:nvSpPr>
        <p:spPr>
          <a:xfrm>
            <a:off x="143600" y="1928100"/>
            <a:ext cx="10359300" cy="3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The tournament’s unfolding</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Each team receives the timetable and the rules for the bonspiel before it takes place.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tournament usually begins Friday night and last until Sunday afternoon.</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 minimum of 3 games are guaranteed.</a:t>
            </a:r>
            <a:endParaRPr sz="2100">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Money purses are given out according to your ranking in the classes A, B et C and points are gained depending on your results with Curling Québec.</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Guaranteed fun at each tournament and a chance to qualify for the </a:t>
            </a:r>
            <a:r>
              <a:rPr b="1" lang="fr-FR" sz="2100">
                <a:solidFill>
                  <a:srgbClr val="666666"/>
                </a:solidFill>
                <a:latin typeface="Calibri"/>
                <a:ea typeface="Calibri"/>
                <a:cs typeface="Calibri"/>
                <a:sym typeface="Calibri"/>
              </a:rPr>
              <a:t>Provincial Championship</a:t>
            </a:r>
            <a:r>
              <a:rPr lang="fr-FR" sz="2100">
                <a:solidFill>
                  <a:srgbClr val="666666"/>
                </a:solidFill>
                <a:latin typeface="Calibri"/>
                <a:ea typeface="Calibri"/>
                <a:cs typeface="Calibri"/>
                <a:sym typeface="Calibri"/>
              </a:rPr>
              <a:t>.</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g11497afd38c_0_151"/>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11497afd38c_0_151"/>
          <p:cNvSpPr txBox="1"/>
          <p:nvPr/>
        </p:nvSpPr>
        <p:spPr>
          <a:xfrm>
            <a:off x="10686575" y="0"/>
            <a:ext cx="1561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rgbClr val="000000"/>
              </a:solidFill>
              <a:latin typeface="Josefin Sans"/>
              <a:ea typeface="Josefin Sans"/>
              <a:cs typeface="Josefin Sans"/>
              <a:sym typeface="Josefin Sans"/>
            </a:endParaRPr>
          </a:p>
        </p:txBody>
      </p:sp>
      <p:pic>
        <p:nvPicPr>
          <p:cNvPr id="917" name="Google Shape;917;g11497afd38c_0_15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18" name="Google Shape;918;g11497afd38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300">
                <a:latin typeface="Short Stack"/>
                <a:ea typeface="Short Stack"/>
                <a:cs typeface="Short Stack"/>
                <a:sym typeface="Short Stack"/>
              </a:rPr>
              <a:t>The Colts circuit </a:t>
            </a:r>
            <a:r>
              <a:rPr lang="fr-FR" sz="2300">
                <a:latin typeface="Short Stack"/>
                <a:ea typeface="Short Stack"/>
                <a:cs typeface="Short Stack"/>
                <a:sym typeface="Short Stack"/>
              </a:rPr>
              <a:t>- </a:t>
            </a:r>
            <a:r>
              <a:rPr lang="fr-FR" sz="2300">
                <a:latin typeface="Short Stack"/>
                <a:ea typeface="Short Stack"/>
                <a:cs typeface="Short Stack"/>
                <a:sym typeface="Short Stack"/>
              </a:rPr>
              <a:t>Advantages in having a Coach</a:t>
            </a:r>
            <a:endParaRPr sz="2300">
              <a:latin typeface="Short Stack"/>
              <a:ea typeface="Short Stack"/>
              <a:cs typeface="Short Stack"/>
              <a:sym typeface="Short Stack"/>
            </a:endParaRPr>
          </a:p>
        </p:txBody>
      </p:sp>
      <p:sp>
        <p:nvSpPr>
          <p:cNvPr id="919" name="Google Shape;919;g11497afd38c_0_151"/>
          <p:cNvSpPr txBox="1"/>
          <p:nvPr/>
        </p:nvSpPr>
        <p:spPr>
          <a:xfrm>
            <a:off x="262325" y="1775700"/>
            <a:ext cx="10104300" cy="443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Advantages in having a Coach</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coach is present to guide you during the tournament. It can be the person in charge of the team’s schedule and to have first hand knowledge of the rules.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coach is also the person that will motivate you to surpass yourself and is there to support you with techniques and strategy</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coach will help you develop your strategic plan, improve your routine during a tournament (examples : the right moment to eat, hydratation, sleep, etc.)</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coach is there to help you live a positive enriching experience.</a:t>
            </a:r>
            <a:endParaRPr b="0" i="0" sz="2100" u="none" cap="none" strike="noStrike">
              <a:solidFill>
                <a:srgbClr val="666666"/>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id="924" name="Google Shape;924;g10cab4fc2cb_0_23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25" name="Google Shape;925;g10cab4fc2cb_0_234"/>
          <p:cNvSpPr txBox="1"/>
          <p:nvPr/>
        </p:nvSpPr>
        <p:spPr>
          <a:xfrm>
            <a:off x="10645775" y="0"/>
            <a:ext cx="154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8</a:t>
            </a:r>
            <a:endParaRPr b="0" i="0" sz="1200" u="none" cap="none" strike="noStrike">
              <a:solidFill>
                <a:srgbClr val="000000"/>
              </a:solidFill>
              <a:latin typeface="Josefin Sans"/>
              <a:ea typeface="Josefin Sans"/>
              <a:cs typeface="Josefin Sans"/>
              <a:sym typeface="Josefin Sans"/>
            </a:endParaRPr>
          </a:p>
        </p:txBody>
      </p:sp>
      <p:sp>
        <p:nvSpPr>
          <p:cNvPr id="926" name="Google Shape;926;g10cab4fc2cb_0_234"/>
          <p:cNvSpPr txBox="1"/>
          <p:nvPr/>
        </p:nvSpPr>
        <p:spPr>
          <a:xfrm>
            <a:off x="430850" y="1929775"/>
            <a:ext cx="11181000" cy="4467000"/>
          </a:xfrm>
          <a:prstGeom prst="rect">
            <a:avLst/>
          </a:prstGeom>
          <a:noFill/>
          <a:ln>
            <a:noFill/>
          </a:ln>
        </p:spPr>
        <p:txBody>
          <a:bodyPr anchorCtr="0" anchor="t" bIns="45700" lIns="91425" spcFirstLastPara="1" rIns="91425" wrap="square" tIns="45700">
            <a:noAutofit/>
          </a:bodyPr>
          <a:lstStyle/>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We recommend that all participants try the Colts circuit.</a:t>
            </a:r>
            <a:r>
              <a:rPr b="0" i="0" lang="fr-FR" sz="2100" u="none" cap="none" strike="noStrike">
                <a:solidFill>
                  <a:srgbClr val="666666"/>
                </a:solidFill>
                <a:latin typeface="Calibri"/>
                <a:ea typeface="Calibri"/>
                <a:cs typeface="Calibri"/>
                <a:sym typeface="Calibri"/>
              </a:rPr>
              <a:t> </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tournaments are a great way to learn more about curling while meeting new teams and getting to know different ice conditions.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Rapidly adapting to the conditions is an important asset when playing in tournaments.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a coach will make a difference for the Colt’s team to have a positive and enjoyable experience.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1800"/>
              <a:buFont typeface="Arial"/>
              <a:buNone/>
            </a:pPr>
            <a:r>
              <a:t/>
            </a:r>
            <a:endParaRPr b="0" i="0" sz="2500" u="none" cap="none" strike="noStrike">
              <a:solidFill>
                <a:srgbClr val="666666"/>
              </a:solidFill>
              <a:latin typeface="Calibri"/>
              <a:ea typeface="Calibri"/>
              <a:cs typeface="Calibri"/>
              <a:sym typeface="Calibri"/>
            </a:endParaRPr>
          </a:p>
          <a:p>
            <a:pPr indent="0" lvl="0" marL="0" marR="0" rtl="0" algn="ctr">
              <a:lnSpc>
                <a:spcPct val="100000"/>
              </a:lnSpc>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New challenge</a:t>
            </a:r>
            <a:r>
              <a:rPr b="1" i="0" lang="fr-FR" sz="2500" u="none" cap="none" strike="noStrike">
                <a:solidFill>
                  <a:srgbClr val="666666"/>
                </a:solidFill>
                <a:latin typeface="Calibri"/>
                <a:ea typeface="Calibri"/>
                <a:cs typeface="Calibri"/>
                <a:sym typeface="Calibri"/>
              </a:rPr>
              <a:t> = Adaptation = </a:t>
            </a:r>
            <a:r>
              <a:rPr b="1" lang="fr-FR" sz="2500">
                <a:solidFill>
                  <a:srgbClr val="666666"/>
                </a:solidFill>
                <a:latin typeface="Calibri"/>
                <a:ea typeface="Calibri"/>
                <a:cs typeface="Calibri"/>
                <a:sym typeface="Calibri"/>
              </a:rPr>
              <a:t>Enjoyment</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5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p:txBody>
      </p:sp>
      <p:sp>
        <p:nvSpPr>
          <p:cNvPr id="927" name="Google Shape;927;g10cab4fc2cb_0_234"/>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928" name="Google Shape;928;g10cab4fc2cb_0_23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929" name="Google Shape;929;g10cab4fc2cb_0_23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g10cab4fc2cb_0_243"/>
          <p:cNvPicPr preferRelativeResize="0"/>
          <p:nvPr/>
        </p:nvPicPr>
        <p:blipFill rotWithShape="1">
          <a:blip r:embed="rId3">
            <a:alphaModFix amt="70000"/>
          </a:blip>
          <a:srcRect b="0" l="0" r="0" t="0"/>
          <a:stretch/>
        </p:blipFill>
        <p:spPr>
          <a:xfrm>
            <a:off x="-162025" y="-102550"/>
            <a:ext cx="12705275" cy="8455725"/>
          </a:xfrm>
          <a:prstGeom prst="rect">
            <a:avLst/>
          </a:prstGeom>
          <a:noFill/>
          <a:ln>
            <a:noFill/>
          </a:ln>
        </p:spPr>
      </p:pic>
      <p:sp>
        <p:nvSpPr>
          <p:cNvPr id="935" name="Google Shape;935;g10cab4fc2cb_0_243"/>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g10cab4fc2cb_0_243"/>
          <p:cNvSpPr txBox="1"/>
          <p:nvPr>
            <p:ph type="ctrTitle"/>
          </p:nvPr>
        </p:nvSpPr>
        <p:spPr>
          <a:xfrm>
            <a:off x="1006813" y="2907000"/>
            <a:ext cx="10178400" cy="1044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WEEK </a:t>
            </a:r>
            <a:r>
              <a:rPr lang="fr-FR">
                <a:latin typeface="Caveat Brush"/>
                <a:ea typeface="Caveat Brush"/>
                <a:cs typeface="Caveat Brush"/>
                <a:sym typeface="Caveat Brush"/>
              </a:rPr>
              <a:t>9 - REVIEW</a:t>
            </a:r>
            <a:endParaRPr>
              <a:latin typeface="Caveat Brush"/>
              <a:ea typeface="Caveat Brush"/>
              <a:cs typeface="Caveat Brush"/>
              <a:sym typeface="Caveat Brush"/>
            </a:endParaRPr>
          </a:p>
        </p:txBody>
      </p:sp>
      <p:pic>
        <p:nvPicPr>
          <p:cNvPr id="937" name="Google Shape;937;g10cab4fc2cb_0_24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g10cab4fc2cb_0_25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10cab4fc2cb_0_250"/>
          <p:cNvSpPr txBox="1"/>
          <p:nvPr/>
        </p:nvSpPr>
        <p:spPr>
          <a:xfrm>
            <a:off x="10610375" y="0"/>
            <a:ext cx="1561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9</a:t>
            </a:r>
            <a:endParaRPr b="0" i="0" sz="1200" u="none" cap="none" strike="noStrike">
              <a:solidFill>
                <a:schemeClr val="dk1"/>
              </a:solidFill>
              <a:latin typeface="Josefin Sans"/>
              <a:ea typeface="Josefin Sans"/>
              <a:cs typeface="Josefin Sans"/>
              <a:sym typeface="Josefin Sans"/>
            </a:endParaRPr>
          </a:p>
        </p:txBody>
      </p:sp>
      <p:pic>
        <p:nvPicPr>
          <p:cNvPr id="944" name="Google Shape;944;g10cab4fc2cb_0_25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45" name="Google Shape;945;g10cab4fc2cb_0_25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Review - Level 3 review</a:t>
            </a:r>
            <a:endParaRPr sz="3900">
              <a:latin typeface="Short Stack"/>
              <a:ea typeface="Short Stack"/>
              <a:cs typeface="Short Stack"/>
              <a:sym typeface="Short Stack"/>
            </a:endParaRPr>
          </a:p>
        </p:txBody>
      </p:sp>
      <p:sp>
        <p:nvSpPr>
          <p:cNvPr id="946" name="Google Shape;946;g10cab4fc2cb_0_250"/>
          <p:cNvSpPr txBox="1"/>
          <p:nvPr/>
        </p:nvSpPr>
        <p:spPr>
          <a:xfrm>
            <a:off x="288150" y="1623300"/>
            <a:ext cx="10844400" cy="48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 of level </a:t>
            </a:r>
            <a:r>
              <a:rPr b="1" i="0" lang="fr-FR" sz="2500" u="none" cap="none" strike="noStrike">
                <a:solidFill>
                  <a:srgbClr val="666666"/>
                </a:solidFill>
                <a:latin typeface="Calibri"/>
                <a:ea typeface="Calibri"/>
                <a:cs typeface="Calibri"/>
                <a:sym typeface="Calibri"/>
              </a:rPr>
              <a:t>3 – </a:t>
            </a:r>
            <a:r>
              <a:rPr b="1" lang="fr-FR" sz="2500">
                <a:solidFill>
                  <a:srgbClr val="666666"/>
                </a:solidFill>
                <a:latin typeface="Calibri"/>
                <a:ea typeface="Calibri"/>
                <a:cs typeface="Calibri"/>
                <a:sym typeface="Calibri"/>
              </a:rPr>
              <a:t>What you have learned</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Revisiting your position in the hack</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Sliding with a broom</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Perfecting your slides (draws vs take-outs)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Improving your sweeping technique in the open and closed positions</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Revisiting and applying the release zone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Hitting angles and the drag effect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throwing routine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Evolution of strategic plans and the tolerance level for each shot</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Improving your communication and sign sustems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to tournaments (Colts’ Circuit)</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g10cab4fc2cb_0_3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52" name="Google Shape;952;g10cab4fc2cb_0_314"/>
          <p:cNvSpPr txBox="1"/>
          <p:nvPr/>
        </p:nvSpPr>
        <p:spPr>
          <a:xfrm>
            <a:off x="10629575" y="0"/>
            <a:ext cx="157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9</a:t>
            </a:r>
            <a:endParaRPr b="0" i="0" sz="1200" u="none" cap="none" strike="noStrike">
              <a:solidFill>
                <a:srgbClr val="000000"/>
              </a:solidFill>
              <a:latin typeface="Josefin Sans"/>
              <a:ea typeface="Josefin Sans"/>
              <a:cs typeface="Josefin Sans"/>
              <a:sym typeface="Josefin Sans"/>
            </a:endParaRPr>
          </a:p>
        </p:txBody>
      </p:sp>
      <p:sp>
        <p:nvSpPr>
          <p:cNvPr id="953" name="Google Shape;953;g10cab4fc2cb_0_314"/>
          <p:cNvSpPr txBox="1"/>
          <p:nvPr>
            <p:ph type="title"/>
          </p:nvPr>
        </p:nvSpPr>
        <p:spPr>
          <a:xfrm>
            <a:off x="1732050" y="594575"/>
            <a:ext cx="8289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fr-FR" sz="6000">
                <a:latin typeface="Short Stack"/>
                <a:ea typeface="Short Stack"/>
                <a:cs typeface="Short Stack"/>
                <a:sym typeface="Short Stack"/>
              </a:rPr>
              <a:t>Coach’s advice</a:t>
            </a:r>
            <a:endParaRPr sz="6000">
              <a:latin typeface="Short Stack"/>
              <a:ea typeface="Short Stack"/>
              <a:cs typeface="Short Stack"/>
              <a:sym typeface="Short Stack"/>
            </a:endParaRPr>
          </a:p>
        </p:txBody>
      </p:sp>
      <p:sp>
        <p:nvSpPr>
          <p:cNvPr id="954" name="Google Shape;954;g10cab4fc2cb_0_31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955" name="Google Shape;955;g10cab4fc2cb_0_31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g10cab4fc2cb_0_314"/>
          <p:cNvSpPr txBox="1"/>
          <p:nvPr/>
        </p:nvSpPr>
        <p:spPr>
          <a:xfrm>
            <a:off x="304800" y="1975725"/>
            <a:ext cx="10700100" cy="4209900"/>
          </a:xfrm>
          <a:prstGeom prst="rect">
            <a:avLst/>
          </a:prstGeom>
          <a:noFill/>
          <a:ln>
            <a:noFill/>
          </a:ln>
        </p:spPr>
        <p:txBody>
          <a:bodyPr anchorCtr="0" anchor="t" bIns="91425" lIns="91425" spcFirstLastPara="1" rIns="91425" wrap="square" tIns="91425">
            <a:spAutoFit/>
          </a:bodyPr>
          <a:lstStyle/>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Your game technique is more advance.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You have developed your technical and tactical skills when playing.</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Participating in the Colts tournaments will help you better understand the world of curling.</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Having a coach can be a great solution to transfer knowledge and help out in your development.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Do not forget that participating will help you to improve in the long run.</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Have fun and do not hesitate to take on challenges!</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id="961" name="Google Shape;961;g10cab4fc2cb_0_323"/>
          <p:cNvPicPr preferRelativeResize="0"/>
          <p:nvPr/>
        </p:nvPicPr>
        <p:blipFill rotWithShape="1">
          <a:blip r:embed="rId3">
            <a:alphaModFix amt="70000"/>
          </a:blip>
          <a:srcRect b="0" l="0" r="0" t="0"/>
          <a:stretch/>
        </p:blipFill>
        <p:spPr>
          <a:xfrm>
            <a:off x="-90600" y="-2452800"/>
            <a:ext cx="12618598" cy="10338850"/>
          </a:xfrm>
          <a:prstGeom prst="rect">
            <a:avLst/>
          </a:prstGeom>
          <a:noFill/>
          <a:ln>
            <a:noFill/>
          </a:ln>
        </p:spPr>
      </p:pic>
      <p:sp>
        <p:nvSpPr>
          <p:cNvPr id="962" name="Google Shape;962;g10cab4fc2cb_0_323"/>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g10cab4fc2cb_0_323"/>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600">
                <a:latin typeface="Caveat Brush"/>
                <a:ea typeface="Caveat Brush"/>
                <a:cs typeface="Caveat Brush"/>
                <a:sym typeface="Caveat Brush"/>
              </a:rPr>
              <a:t>WEEK</a:t>
            </a:r>
            <a:r>
              <a:rPr lang="fr-FR" sz="5600">
                <a:latin typeface="Caveat Brush"/>
                <a:ea typeface="Caveat Brush"/>
                <a:cs typeface="Caveat Brush"/>
                <a:sym typeface="Caveat Brush"/>
              </a:rPr>
              <a:t> 10 - LEVEL 3 COMPLETED</a:t>
            </a:r>
            <a:endParaRPr sz="5600">
              <a:latin typeface="Caveat Brush"/>
              <a:ea typeface="Caveat Brush"/>
              <a:cs typeface="Caveat Brush"/>
              <a:sym typeface="Caveat Brush"/>
            </a:endParaRPr>
          </a:p>
        </p:txBody>
      </p:sp>
      <p:pic>
        <p:nvPicPr>
          <p:cNvPr id="964" name="Google Shape;964;g10cab4fc2cb_0_32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g10cab4fc2cb_0_35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g10cab4fc2cb_0_352"/>
          <p:cNvSpPr txBox="1"/>
          <p:nvPr/>
        </p:nvSpPr>
        <p:spPr>
          <a:xfrm>
            <a:off x="10614000" y="0"/>
            <a:ext cx="160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10</a:t>
            </a:r>
            <a:endParaRPr b="0" i="0" sz="1200" u="none" cap="none" strike="noStrike">
              <a:solidFill>
                <a:schemeClr val="dk1"/>
              </a:solidFill>
              <a:latin typeface="Josefin Sans"/>
              <a:ea typeface="Josefin Sans"/>
              <a:cs typeface="Josefin Sans"/>
              <a:sym typeface="Josefin Sans"/>
            </a:endParaRPr>
          </a:p>
        </p:txBody>
      </p:sp>
      <p:pic>
        <p:nvPicPr>
          <p:cNvPr id="971" name="Google Shape;971;g10cab4fc2cb_0_3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72" name="Google Shape;972;g10cab4fc2cb_0_35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Level</a:t>
            </a:r>
            <a:r>
              <a:rPr lang="fr-FR" sz="3400">
                <a:latin typeface="Short Stack"/>
                <a:ea typeface="Short Stack"/>
                <a:cs typeface="Short Stack"/>
                <a:sym typeface="Short Stack"/>
              </a:rPr>
              <a:t> 3 - What you have learned</a:t>
            </a:r>
            <a:endParaRPr sz="3400">
              <a:latin typeface="Short Stack"/>
              <a:ea typeface="Short Stack"/>
              <a:cs typeface="Short Stack"/>
              <a:sym typeface="Short Stack"/>
            </a:endParaRPr>
          </a:p>
        </p:txBody>
      </p:sp>
      <p:sp>
        <p:nvSpPr>
          <p:cNvPr id="973" name="Google Shape;973;g10cab4fc2cb_0_352"/>
          <p:cNvSpPr txBox="1"/>
          <p:nvPr/>
        </p:nvSpPr>
        <p:spPr>
          <a:xfrm>
            <a:off x="2163000" y="2040825"/>
            <a:ext cx="7866000" cy="341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lang="fr-FR" sz="3300">
                <a:solidFill>
                  <a:srgbClr val="666666"/>
                </a:solidFill>
                <a:latin typeface="Calibri"/>
                <a:ea typeface="Calibri"/>
                <a:cs typeface="Calibri"/>
                <a:sym typeface="Calibri"/>
              </a:rPr>
              <a:t>Congratulations in completing the third training level of the </a:t>
            </a:r>
            <a:r>
              <a:rPr b="1" i="0" lang="fr-FR" sz="3300" u="none" cap="none" strike="noStrike">
                <a:solidFill>
                  <a:srgbClr val="666666"/>
                </a:solidFill>
                <a:latin typeface="Calibri"/>
                <a:ea typeface="Calibri"/>
                <a:cs typeface="Calibri"/>
                <a:sym typeface="Calibri"/>
              </a:rPr>
              <a:t>ASCENSION PROGRAM!</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rPr b="0" i="0" lang="fr-FR" sz="3300" u="none" cap="none" strike="noStrike">
                <a:solidFill>
                  <a:srgbClr val="666666"/>
                </a:solidFill>
                <a:latin typeface="Calibri"/>
                <a:ea typeface="Calibri"/>
                <a:cs typeface="Calibri"/>
                <a:sym typeface="Calibri"/>
              </a:rPr>
              <a:t>Joi</a:t>
            </a:r>
            <a:r>
              <a:rPr lang="fr-FR" sz="3300">
                <a:solidFill>
                  <a:srgbClr val="666666"/>
                </a:solidFill>
                <a:latin typeface="Calibri"/>
                <a:ea typeface="Calibri"/>
                <a:cs typeface="Calibri"/>
                <a:sym typeface="Calibri"/>
              </a:rPr>
              <a:t>n us for the fourth and last level in order to improve your techniques and learn different aspects of curling</a:t>
            </a:r>
            <a:r>
              <a:rPr b="0" i="0" lang="fr-FR" sz="3300" u="none" cap="none" strike="noStrike">
                <a:solidFill>
                  <a:srgbClr val="666666"/>
                </a:solidFill>
                <a:latin typeface="Calibri"/>
                <a:ea typeface="Calibri"/>
                <a:cs typeface="Calibri"/>
                <a:sym typeface="Calibri"/>
              </a:rPr>
              <a:t>!</a:t>
            </a:r>
            <a:endParaRPr b="0" i="0" sz="3300" u="none" cap="none" strike="noStrike">
              <a:solidFill>
                <a:srgbClr val="666666"/>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g10cab4fc2cb_0_36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g10cab4fc2cb_0_366"/>
          <p:cNvSpPr txBox="1"/>
          <p:nvPr/>
        </p:nvSpPr>
        <p:spPr>
          <a:xfrm>
            <a:off x="10614000" y="0"/>
            <a:ext cx="1667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10</a:t>
            </a:r>
            <a:endParaRPr b="0" i="0" sz="1200" u="none" cap="none" strike="noStrike">
              <a:solidFill>
                <a:schemeClr val="dk1"/>
              </a:solidFill>
              <a:latin typeface="Josefin Sans"/>
              <a:ea typeface="Josefin Sans"/>
              <a:cs typeface="Josefin Sans"/>
              <a:sym typeface="Josefin Sans"/>
            </a:endParaRPr>
          </a:p>
        </p:txBody>
      </p:sp>
      <p:pic>
        <p:nvPicPr>
          <p:cNvPr id="980" name="Google Shape;980;g10cab4fc2cb_0_36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981" name="Google Shape;981;g10cab4fc2cb_0_36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600">
                <a:latin typeface="Short Stack"/>
                <a:ea typeface="Short Stack"/>
                <a:cs typeface="Short Stack"/>
                <a:sym typeface="Short Stack"/>
              </a:rPr>
              <a:t>Level</a:t>
            </a:r>
            <a:r>
              <a:rPr lang="fr-FR" sz="2600">
                <a:latin typeface="Short Stack"/>
                <a:ea typeface="Short Stack"/>
                <a:cs typeface="Short Stack"/>
                <a:sym typeface="Short Stack"/>
              </a:rPr>
              <a:t> 3 - What level 4 has in store for you</a:t>
            </a:r>
            <a:endParaRPr sz="2600">
              <a:latin typeface="Short Stack"/>
              <a:ea typeface="Short Stack"/>
              <a:cs typeface="Short Stack"/>
              <a:sym typeface="Short Stack"/>
            </a:endParaRPr>
          </a:p>
        </p:txBody>
      </p:sp>
      <p:sp>
        <p:nvSpPr>
          <p:cNvPr id="982" name="Google Shape;982;g10cab4fc2cb_0_366"/>
          <p:cNvSpPr txBox="1"/>
          <p:nvPr/>
        </p:nvSpPr>
        <p:spPr>
          <a:xfrm>
            <a:off x="410400" y="1664675"/>
            <a:ext cx="6222600" cy="423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lang="fr-FR" sz="2100">
                <a:solidFill>
                  <a:srgbClr val="666666"/>
                </a:solidFill>
                <a:latin typeface="Calibri"/>
                <a:ea typeface="Calibri"/>
                <a:cs typeface="Calibri"/>
                <a:sym typeface="Calibri"/>
              </a:rPr>
              <a:t>What level 4 will bring you</a:t>
            </a:r>
            <a:r>
              <a:rPr b="1" i="0" lang="fr-FR" sz="2100" u="none" cap="none" strike="noStrike">
                <a:solidFill>
                  <a:srgbClr val="666666"/>
                </a:solidFill>
                <a:latin typeface="Calibri"/>
                <a:ea typeface="Calibri"/>
                <a:cs typeface="Calibri"/>
                <a:sym typeface="Calibri"/>
              </a:rPr>
              <a:t>:</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Improve your </a:t>
            </a:r>
            <a:r>
              <a:rPr lang="fr-FR" sz="2100">
                <a:solidFill>
                  <a:srgbClr val="666666"/>
                </a:solidFill>
                <a:latin typeface="Calibri"/>
                <a:ea typeface="Calibri"/>
                <a:cs typeface="Calibri"/>
                <a:sym typeface="Calibri"/>
              </a:rPr>
              <a:t>balance</a:t>
            </a:r>
            <a:r>
              <a:rPr lang="fr-FR" sz="2100">
                <a:solidFill>
                  <a:srgbClr val="666666"/>
                </a:solidFill>
                <a:latin typeface="Calibri"/>
                <a:ea typeface="Calibri"/>
                <a:cs typeface="Calibri"/>
                <a:sym typeface="Calibri"/>
              </a:rPr>
              <a:t> and throwing technique</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Better release control</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Develop your throwing routine</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Improve your open and closed sweeping technique</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Understanding </a:t>
            </a:r>
            <a:r>
              <a:rPr lang="fr-FR" sz="2100">
                <a:solidFill>
                  <a:srgbClr val="666666"/>
                </a:solidFill>
                <a:latin typeface="Calibri"/>
                <a:ea typeface="Calibri"/>
                <a:cs typeface="Calibri"/>
                <a:sym typeface="Calibri"/>
              </a:rPr>
              <a:t>directional sweeping</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Improve stopwatch use</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Improve your weight consistency</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Improve your understanding and application of the different types of strategies</a:t>
            </a:r>
            <a:endParaRPr b="0" i="0" sz="2100" u="none" cap="none" strike="noStrike">
              <a:solidFill>
                <a:srgbClr val="666666"/>
              </a:solidFill>
              <a:latin typeface="Calibri"/>
              <a:ea typeface="Calibri"/>
              <a:cs typeface="Calibri"/>
              <a:sym typeface="Calibri"/>
            </a:endParaRPr>
          </a:p>
        </p:txBody>
      </p:sp>
      <p:sp>
        <p:nvSpPr>
          <p:cNvPr id="983" name="Google Shape;983;g10cab4fc2cb_0_366"/>
          <p:cNvSpPr txBox="1"/>
          <p:nvPr/>
        </p:nvSpPr>
        <p:spPr>
          <a:xfrm>
            <a:off x="6534000" y="2335800"/>
            <a:ext cx="5158500" cy="2922900"/>
          </a:xfrm>
          <a:prstGeom prst="rect">
            <a:avLst/>
          </a:prstGeom>
          <a:noFill/>
          <a:ln>
            <a:noFill/>
          </a:ln>
        </p:spPr>
        <p:txBody>
          <a:bodyPr anchorCtr="0" anchor="t" bIns="91425" lIns="91425" spcFirstLastPara="1" rIns="91425" wrap="square" tIns="91425">
            <a:spAutoFit/>
          </a:bodyPr>
          <a:lstStyle/>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to mental preparation, nutrition and physical training</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More ice time to practice the different techniques and strategies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Longer games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Guaranteed fun in learning the techniques related to the sport of curling</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d1d491f5c2_0_1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gd1d491f5c2_0_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019"/>
              </a:srgbClr>
            </a:outerShdw>
            <a:reflection blurRad="0" dir="0" dist="0" endA="0" endPos="1000" fadeDir="5400012" kx="0" rotWithShape="0" algn="bl" stPos="0" sy="-100000" ky="0"/>
          </a:effectLst>
        </p:spPr>
      </p:pic>
      <p:sp>
        <p:nvSpPr>
          <p:cNvPr id="162" name="Google Shape;162;gd1d491f5c2_0_14"/>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The throw</a:t>
            </a:r>
            <a:endParaRPr sz="4600">
              <a:latin typeface="Short Stack"/>
              <a:ea typeface="Short Stack"/>
              <a:cs typeface="Short Stack"/>
              <a:sym typeface="Short Stack"/>
            </a:endParaRPr>
          </a:p>
        </p:txBody>
      </p:sp>
      <p:sp>
        <p:nvSpPr>
          <p:cNvPr id="163" name="Google Shape;163;gd1d491f5c2_0_14"/>
          <p:cNvSpPr txBox="1"/>
          <p:nvPr/>
        </p:nvSpPr>
        <p:spPr>
          <a:xfrm>
            <a:off x="10695975" y="0"/>
            <a:ext cx="1519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chemeClr val="dk1"/>
                </a:solidFill>
                <a:latin typeface="Josefin Sans"/>
                <a:ea typeface="Josefin Sans"/>
                <a:cs typeface="Josefin Sans"/>
                <a:sym typeface="Josefin Sans"/>
              </a:rPr>
              <a:t>LEVEL</a:t>
            </a:r>
            <a:r>
              <a:rPr b="0" i="0" lang="fr-FR" sz="1200" u="none" cap="none" strike="noStrike">
                <a:solidFill>
                  <a:schemeClr val="dk1"/>
                </a:solidFill>
                <a:latin typeface="Josefin Sans"/>
                <a:ea typeface="Josefin Sans"/>
                <a:cs typeface="Josefin Sans"/>
                <a:sym typeface="Josefin Sans"/>
              </a:rPr>
              <a:t> 3 - </a:t>
            </a:r>
            <a:r>
              <a:rPr lang="fr-FR" sz="1200">
                <a:solidFill>
                  <a:schemeClr val="dk1"/>
                </a:solidFill>
                <a:latin typeface="Josefin Sans"/>
                <a:ea typeface="Josefin Sans"/>
                <a:cs typeface="Josefin Sans"/>
                <a:sym typeface="Josefin Sans"/>
              </a:rPr>
              <a:t>WEEK</a:t>
            </a:r>
            <a:r>
              <a:rPr b="0" i="0" lang="fr-FR" sz="1200" u="none" cap="none" strike="noStrike">
                <a:solidFill>
                  <a:schemeClr val="dk1"/>
                </a:solidFill>
                <a:latin typeface="Josefin Sans"/>
                <a:ea typeface="Josefin Sans"/>
                <a:cs typeface="Josefin Sans"/>
                <a:sym typeface="Josefin Sans"/>
              </a:rPr>
              <a:t> 1</a:t>
            </a:r>
            <a:endParaRPr b="0" i="0" sz="1200" u="none" cap="none" strike="noStrike">
              <a:solidFill>
                <a:srgbClr val="000000"/>
              </a:solidFill>
              <a:latin typeface="Josefin Sans"/>
              <a:ea typeface="Josefin Sans"/>
              <a:cs typeface="Josefin Sans"/>
              <a:sym typeface="Josefin Sans"/>
            </a:endParaRPr>
          </a:p>
        </p:txBody>
      </p:sp>
      <p:sp>
        <p:nvSpPr>
          <p:cNvPr id="164" name="Google Shape;164;gd1d491f5c2_0_14"/>
          <p:cNvSpPr txBox="1"/>
          <p:nvPr/>
        </p:nvSpPr>
        <p:spPr>
          <a:xfrm>
            <a:off x="183900" y="1892500"/>
            <a:ext cx="8924100" cy="4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eviewing the steps to throwing the stone</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1. </a:t>
            </a:r>
            <a:r>
              <a:rPr b="1" lang="fr-FR" sz="2100" u="sng">
                <a:solidFill>
                  <a:srgbClr val="666666"/>
                </a:solidFill>
                <a:latin typeface="Calibri"/>
                <a:ea typeface="Calibri"/>
                <a:cs typeface="Calibri"/>
                <a:sym typeface="Calibri"/>
              </a:rPr>
              <a:t>The position in the hack</a:t>
            </a:r>
            <a:r>
              <a:rPr b="1" i="0" lang="fr-FR" sz="2100" u="sng" cap="none" strike="noStrike">
                <a:solidFill>
                  <a:srgbClr val="666666"/>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Positioning of the foot in the hack and of the </a:t>
            </a:r>
            <a:r>
              <a:rPr lang="fr-FR" sz="2100">
                <a:solidFill>
                  <a:srgbClr val="666666"/>
                </a:solidFill>
                <a:latin typeface="Calibri"/>
                <a:ea typeface="Calibri"/>
                <a:cs typeface="Calibri"/>
                <a:sym typeface="Calibri"/>
              </a:rPr>
              <a:t>sliding</a:t>
            </a:r>
            <a:r>
              <a:rPr lang="fr-FR" sz="2100">
                <a:solidFill>
                  <a:srgbClr val="666666"/>
                </a:solidFill>
                <a:latin typeface="Calibri"/>
                <a:ea typeface="Calibri"/>
                <a:cs typeface="Calibri"/>
                <a:sym typeface="Calibri"/>
              </a:rPr>
              <a:t> foot</a:t>
            </a:r>
            <a:endParaRPr sz="2100">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Shoulder and hip positioning</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The supporting arm and the shooting arm</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36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The backswing</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Elevated hips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Slightly back up the sliding foot (no more than heel to toe)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Body weight equally distributed on both legs</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Pause</a:t>
            </a:r>
            <a:endParaRPr b="0" i="0" sz="2100" u="none" cap="none" strike="noStrike">
              <a:solidFill>
                <a:srgbClr val="666666"/>
              </a:solidFill>
              <a:latin typeface="Calibri"/>
              <a:ea typeface="Calibri"/>
              <a:cs typeface="Calibri"/>
              <a:sym typeface="Calibri"/>
            </a:endParaRPr>
          </a:p>
        </p:txBody>
      </p:sp>
      <p:pic>
        <p:nvPicPr>
          <p:cNvPr id="165" name="Google Shape;165;gd1d491f5c2_0_14"/>
          <p:cNvPicPr preferRelativeResize="0"/>
          <p:nvPr/>
        </p:nvPicPr>
        <p:blipFill>
          <a:blip r:embed="rId4">
            <a:alphaModFix/>
          </a:blip>
          <a:stretch>
            <a:fillRect/>
          </a:stretch>
        </p:blipFill>
        <p:spPr>
          <a:xfrm>
            <a:off x="8548200" y="1892500"/>
            <a:ext cx="2779200" cy="370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2022-01-14T18:29:24Z</dcterms:created>
  <dc:creator>marily bélanger</dc:creator>
</cp:coreProperties>
</file>