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</p:sldIdLst>
  <p:sldSz cy="6858000" cx="12192000"/>
  <p:notesSz cx="6858000" cy="9144000"/>
  <p:embeddedFontLst>
    <p:embeddedFont>
      <p:font typeface="Short Stack"/>
      <p:regular r:id="rId68"/>
    </p:embeddedFont>
    <p:embeddedFont>
      <p:font typeface="Josefin Sans"/>
      <p:regular r:id="rId69"/>
      <p:bold r:id="rId70"/>
      <p:italic r:id="rId71"/>
      <p:boldItalic r:id="rId72"/>
    </p:embeddedFont>
    <p:embeddedFont>
      <p:font typeface="Caveat Brush"/>
      <p:regular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4" roundtripDataSignature="AMtx7mh1rvtmaHgUKMNnm6VLu2dL80NT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CaveatBrush-regular.fntdata"/><Relationship Id="rId72" Type="http://schemas.openxmlformats.org/officeDocument/2006/relationships/font" Target="fonts/JosefinSans-boldItalic.fntdata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74" Type="http://customschemas.google.com/relationships/presentationmetadata" Target="metadata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font" Target="fonts/JosefinSans-italic.fntdata"/><Relationship Id="rId70" Type="http://schemas.openxmlformats.org/officeDocument/2006/relationships/font" Target="fonts/JosefinSans-bold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font" Target="fonts/ShortStack-regular.fntdata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JosefinSans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da257bab0_1_1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10da257bab0_1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e8e08926c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10e8e08926c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0e8e08926c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10e8e08926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0e8e08926c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10e8e08926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0e8e08926c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g10e8e08926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e8e08926c_0_1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10e8e08926c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0e8e08926c_0_1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10e8e08926c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0e8e08926c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g10e8e08926c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0e8e08926c_0_1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g10e8e08926c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e8e08926c_0_1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10e8e08926c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0e8e08926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g10e8e0892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0e8e08926c_0_1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10e8e08926c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0e8e08926c_0_1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g10e8e08926c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0e8e08926c_0_2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g10e8e08926c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0e8e08926c_0_2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10e8e08926c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e8e08926c_0_2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10e8e08926c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0e8e08926c_0_2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g10e8e08926c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0e8e08926c_0_2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g10e8e08926c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0e8e08926c_0_2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10e8e08926c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0e8e08926c_0_2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g10e8e08926c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0e8e08926c_0_2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g10e8e08926c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0da257bab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g10da257ba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0cab4fc2c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10cab4fc2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0cab4fc2cb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g10cab4fc2c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cab4fc2cb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10cab4fc2c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0cab4fc2cb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10cab4fc2c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0cab4fc2cb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g10cab4fc2c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0cab4fc2cb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g10cab4fc2cb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0cab4fc2cb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g10cab4fc2c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0cab4fc2cb_0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g10cab4fc2c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0cab4fc2cb_0_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g10cab4fc2cb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0cab4fc2cb_0_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10cab4fc2cb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da257bab0_1_1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g10da257bab0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0cab4fc2cb_0_1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g10cab4fc2cb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cab4fc2cb_0_1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g10cab4fc2cb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0cab4fc2cb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g10cab4fc2c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0cab4fc2cb_0_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g10cab4fc2cb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0cab4fc2cb_0_1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g10cab4fc2cb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0cab4fc2cb_0_1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g10cab4fc2cb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0cab4fc2cb_0_1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g10cab4fc2cb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0cab4fc2cb_0_1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g10cab4fc2cb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0cab4fc2cb_0_2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g10cab4fc2cb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0cab4fc2cb_0_2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5" name="Google Shape;585;g10cab4fc2cb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da257bab0_1_1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10da257bab0_1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0cab4fc2cb_0_2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4" name="Google Shape;594;g10cab4fc2cb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0cab4fc2cb_0_2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8" name="Google Shape;608;g10cab4fc2cb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0cab4fc2cb_0_2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g10cab4fc2cb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0cab4fc2cb_0_2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6" name="Google Shape;626;g10cab4fc2cb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0cab4fc2cb_0_2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g10cab4fc2cb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0cab4fc2cb_0_2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6" name="Google Shape;646;g10cab4fc2cb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0cab4fc2cb_0_2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" name="Google Shape;656;g10cab4fc2cb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10cab4fc2cb_0_2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" name="Google Shape;666;g10cab4fc2cb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0cab4fc2cb_0_3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g10cab4fc2cb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0cab4fc2cb_0_3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g10cab4fc2cb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da257bab0_1_1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10da257bab0_1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0cab4fc2cb_0_3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9" name="Google Shape;699;g10cab4fc2cb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0cab4fc2cb_0_3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7" name="Google Shape;707;g10cab4fc2cb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10cab4fc2cb_0_3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8" name="Google Shape;718;g10cab4fc2cb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0cab4fc2cb_0_3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7" name="Google Shape;727;g10cab4fc2cb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da257bab0_1_1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10da257bab0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0da257bab0_1_1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10da257bab0_1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da257bab0_1_1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10da257bab0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7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7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0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3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50.png"/><Relationship Id="rId6" Type="http://schemas.openxmlformats.org/officeDocument/2006/relationships/image" Target="../media/image60.png"/><Relationship Id="rId7" Type="http://schemas.openxmlformats.org/officeDocument/2006/relationships/image" Target="../media/image4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hyperlink" Target="http://www.curling-quebec.qc.ca/" TargetMode="External"/><Relationship Id="rId5" Type="http://schemas.openxmlformats.org/officeDocument/2006/relationships/hyperlink" Target="http://www.curlingcanada.ca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41.jpg"/><Relationship Id="rId5" Type="http://schemas.openxmlformats.org/officeDocument/2006/relationships/image" Target="../media/image35.jpg"/><Relationship Id="rId6" Type="http://schemas.openxmlformats.org/officeDocument/2006/relationships/image" Target="../media/image3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6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39.png"/><Relationship Id="rId5" Type="http://schemas.openxmlformats.org/officeDocument/2006/relationships/image" Target="../media/image55.png"/><Relationship Id="rId6" Type="http://schemas.openxmlformats.org/officeDocument/2006/relationships/image" Target="../media/image6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jpg"/><Relationship Id="rId4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54.jpg"/><Relationship Id="rId5" Type="http://schemas.openxmlformats.org/officeDocument/2006/relationships/image" Target="../media/image6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73.jpg"/><Relationship Id="rId5" Type="http://schemas.openxmlformats.org/officeDocument/2006/relationships/image" Target="../media/image7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jpg"/><Relationship Id="rId4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4" Type="http://schemas.openxmlformats.org/officeDocument/2006/relationships/image" Target="../media/image5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6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6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Relationship Id="rId4" Type="http://schemas.openxmlformats.org/officeDocument/2006/relationships/image" Target="../media/image66.jpg"/><Relationship Id="rId5" Type="http://schemas.openxmlformats.org/officeDocument/2006/relationships/image" Target="../media/image7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2.jp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.png"/><Relationship Id="rId4" Type="http://schemas.openxmlformats.org/officeDocument/2006/relationships/image" Target="../media/image7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6.jpg"/><Relationship Id="rId4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png"/><Relationship Id="rId4" Type="http://schemas.openxmlformats.org/officeDocument/2006/relationships/image" Target="../media/image80.png"/><Relationship Id="rId5" Type="http://schemas.openxmlformats.org/officeDocument/2006/relationships/image" Target="../media/image3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png"/><Relationship Id="rId4" Type="http://schemas.openxmlformats.org/officeDocument/2006/relationships/image" Target="../media/image8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9.jpg"/><Relationship Id="rId4" Type="http://schemas.openxmlformats.org/officeDocument/2006/relationships/image" Target="../media/image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2.jpg"/><Relationship Id="rId4" Type="http://schemas.openxmlformats.org/officeDocument/2006/relationships/image" Target="../media/image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.png"/><Relationship Id="rId4" Type="http://schemas.openxmlformats.org/officeDocument/2006/relationships/image" Target="../media/image8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.png"/><Relationship Id="rId4" Type="http://schemas.openxmlformats.org/officeDocument/2006/relationships/image" Target="../media/image8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.png"/><Relationship Id="rId4" Type="http://schemas.openxmlformats.org/officeDocument/2006/relationships/image" Target="../media/image86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.png"/><Relationship Id="rId4" Type="http://schemas.openxmlformats.org/officeDocument/2006/relationships/image" Target="../media/image87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.png"/><Relationship Id="rId4" Type="http://schemas.openxmlformats.org/officeDocument/2006/relationships/image" Target="../media/image89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hyperlink" Target="http://www.youtube.com/watch?v=WXHh_wadqPw" TargetMode="External"/><Relationship Id="rId5" Type="http://schemas.openxmlformats.org/officeDocument/2006/relationships/image" Target="../media/image5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8.jpg"/><Relationship Id="rId4" Type="http://schemas.openxmlformats.org/officeDocument/2006/relationships/image" Target="../media/image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0" y="0"/>
            <a:ext cx="12191999" cy="69448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6555125" y="1044475"/>
            <a:ext cx="6266400" cy="3756300"/>
          </a:xfrm>
          <a:prstGeom prst="roundRect">
            <a:avLst>
              <a:gd fmla="val 16667" name="adj"/>
            </a:avLst>
          </a:prstGeom>
          <a:solidFill>
            <a:srgbClr val="C3E4A2"/>
          </a:solidFill>
          <a:ln cap="flat" cmpd="sng" w="9525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6892800" y="1306373"/>
            <a:ext cx="52992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fr-FR" sz="51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rPr>
              <a:t>LEVEL 1</a:t>
            </a:r>
            <a:r>
              <a:rPr b="0" i="0" lang="fr-FR" sz="5100" u="none" cap="none" strike="noStrik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rPr>
              <a:t>: </a:t>
            </a:r>
            <a:r>
              <a:rPr lang="fr-FR" sz="51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rPr>
              <a:t>BEGINNER</a:t>
            </a:r>
            <a:endParaRPr b="0" i="0" sz="5100" u="none" cap="none" strike="noStrike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b="0" i="0" lang="fr-FR" sz="5100" u="none" cap="none" strike="noStrik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rPr>
              <a:t>INTRODUCTION </a:t>
            </a:r>
            <a:r>
              <a:rPr lang="fr-FR" sz="51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rPr>
              <a:t>TO THE SPORT OF CURLING</a:t>
            </a:r>
            <a:endParaRPr b="0" i="0" sz="5100" u="none" cap="none" strike="noStrike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pic>
        <p:nvPicPr>
          <p:cNvPr id="88" name="Google Shape;88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700" y="122262"/>
            <a:ext cx="5110500" cy="661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10da257bab0_1_170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173" name="Google Shape;173;g10da257bab0_1_170"/>
          <p:cNvSpPr txBox="1"/>
          <p:nvPr>
            <p:ph type="title"/>
          </p:nvPr>
        </p:nvSpPr>
        <p:spPr>
          <a:xfrm>
            <a:off x="1732050" y="594575"/>
            <a:ext cx="8289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6000">
                <a:latin typeface="Short Stack"/>
                <a:ea typeface="Short Stack"/>
                <a:cs typeface="Short Stack"/>
                <a:sym typeface="Short Stack"/>
              </a:rPr>
              <a:t>Coach’s advice</a:t>
            </a:r>
            <a:endParaRPr sz="6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74" name="Google Shape;174;g10da257bab0_1_170"/>
          <p:cNvSpPr txBox="1"/>
          <p:nvPr/>
        </p:nvSpPr>
        <p:spPr>
          <a:xfrm>
            <a:off x="113850" y="2115900"/>
            <a:ext cx="11582100" cy="44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All sports feature some level of risk. Each person has a responsibility to minimize risk.</a:t>
            </a:r>
            <a:endParaRPr b="1" sz="2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Participants: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Maintain your equipment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Wash the head of your broom regularly with dishwashing soap and a brush. For the Hardline broom, use VIM. The head needs to be totally dry before being used again on the ice. (Allow 3 days)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Regularly clean your grippers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10da257bab0_1_170"/>
          <p:cNvSpPr txBox="1"/>
          <p:nvPr/>
        </p:nvSpPr>
        <p:spPr>
          <a:xfrm>
            <a:off x="10695975" y="0"/>
            <a:ext cx="151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6" name="Google Shape;176;g10da257bab0_1_170"/>
          <p:cNvSpPr/>
          <p:nvPr/>
        </p:nvSpPr>
        <p:spPr>
          <a:xfrm>
            <a:off x="3048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10da257bab0_1_170"/>
          <p:cNvSpPr/>
          <p:nvPr/>
        </p:nvSpPr>
        <p:spPr>
          <a:xfrm>
            <a:off x="100215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10e8e08926c_0_42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204737" y="-115162"/>
            <a:ext cx="12601477" cy="70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10e8e08926c_0_42"/>
          <p:cNvSpPr/>
          <p:nvPr/>
        </p:nvSpPr>
        <p:spPr>
          <a:xfrm>
            <a:off x="852600" y="2128800"/>
            <a:ext cx="10486800" cy="260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0e8e08926c_0_42"/>
          <p:cNvSpPr txBox="1"/>
          <p:nvPr>
            <p:ph type="ctrTitle"/>
          </p:nvPr>
        </p:nvSpPr>
        <p:spPr>
          <a:xfrm>
            <a:off x="1006813" y="2907000"/>
            <a:ext cx="101784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 sz="6600">
                <a:latin typeface="Caveat Brush"/>
                <a:ea typeface="Caveat Brush"/>
                <a:cs typeface="Caveat Brush"/>
                <a:sym typeface="Caveat Brush"/>
              </a:rPr>
              <a:t>WEEK</a:t>
            </a:r>
            <a:r>
              <a:rPr lang="fr-FR" sz="6600">
                <a:latin typeface="Caveat Brush"/>
                <a:ea typeface="Caveat Brush"/>
                <a:cs typeface="Caveat Brush"/>
                <a:sym typeface="Caveat Brush"/>
              </a:rPr>
              <a:t> 2 - TERMINOLOGY</a:t>
            </a:r>
            <a:endParaRPr sz="6600">
              <a:latin typeface="Caveat Brush"/>
              <a:ea typeface="Caveat Brush"/>
              <a:cs typeface="Caveat Brush"/>
              <a:sym typeface="Caveat Brush"/>
            </a:endParaRPr>
          </a:p>
        </p:txBody>
      </p:sp>
      <p:pic>
        <p:nvPicPr>
          <p:cNvPr id="185" name="Google Shape;185;g10e8e08926c_0_42"/>
          <p:cNvPicPr preferRelativeResize="0"/>
          <p:nvPr/>
        </p:nvPicPr>
        <p:blipFill rotWithShape="1">
          <a:blip r:embed="rId4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e8e08926c_0_52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g10e8e08926c_0_52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192" name="Google Shape;192;g10e8e08926c_0_52"/>
          <p:cNvSpPr txBox="1"/>
          <p:nvPr>
            <p:ph type="title"/>
          </p:nvPr>
        </p:nvSpPr>
        <p:spPr>
          <a:xfrm>
            <a:off x="0" y="339300"/>
            <a:ext cx="7882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Terminology</a:t>
            </a:r>
            <a:endParaRPr sz="4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93" name="Google Shape;193;g10e8e08926c_0_52"/>
          <p:cNvSpPr txBox="1"/>
          <p:nvPr/>
        </p:nvSpPr>
        <p:spPr>
          <a:xfrm>
            <a:off x="10695975" y="0"/>
            <a:ext cx="154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2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194" name="Google Shape;194;g10e8e08926c_0_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1600" y="2004300"/>
            <a:ext cx="6042105" cy="421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10e8e08926c_0_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7751150" y="2180325"/>
            <a:ext cx="5416976" cy="225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0e8e08926c_0_63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10e8e08926c_0_63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202" name="Google Shape;202;g10e8e08926c_0_63"/>
          <p:cNvSpPr txBox="1"/>
          <p:nvPr>
            <p:ph type="title"/>
          </p:nvPr>
        </p:nvSpPr>
        <p:spPr>
          <a:xfrm>
            <a:off x="0" y="339300"/>
            <a:ext cx="7882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The slide</a:t>
            </a:r>
            <a:endParaRPr sz="4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03" name="Google Shape;203;g10e8e08926c_0_63"/>
          <p:cNvSpPr txBox="1"/>
          <p:nvPr/>
        </p:nvSpPr>
        <p:spPr>
          <a:xfrm>
            <a:off x="10695975" y="0"/>
            <a:ext cx="154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2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04" name="Google Shape;204;g10e8e08926c_0_63"/>
          <p:cNvSpPr txBox="1"/>
          <p:nvPr/>
        </p:nvSpPr>
        <p:spPr>
          <a:xfrm>
            <a:off x="128550" y="2035050"/>
            <a:ext cx="7228500" cy="45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Key points of the basic slide position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Shoulders are parallel to the ice and perpendicular to the line of delivery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Hips are perpendicular to the line of delivery (looking straight ahead)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sliding foot is directly under the belly button (the body’s center of gravity)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sliding foot is slightly turned outwards (the toes point outside the line of delivery)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foot on the trailing leg (used as a rudder) should point either inside or straight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g10e8e08926c_0_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6900" y="2518075"/>
            <a:ext cx="4690800" cy="3140100"/>
          </a:xfrm>
          <a:prstGeom prst="flowChartPunchedCard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0e8e08926c_0_74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g10e8e08926c_0_74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212" name="Google Shape;212;g10e8e08926c_0_74"/>
          <p:cNvSpPr txBox="1"/>
          <p:nvPr>
            <p:ph type="title"/>
          </p:nvPr>
        </p:nvSpPr>
        <p:spPr>
          <a:xfrm>
            <a:off x="0" y="339300"/>
            <a:ext cx="7882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Sliding position</a:t>
            </a:r>
            <a:endParaRPr sz="4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13" name="Google Shape;213;g10e8e08926c_0_74"/>
          <p:cNvSpPr txBox="1"/>
          <p:nvPr/>
        </p:nvSpPr>
        <p:spPr>
          <a:xfrm>
            <a:off x="10619775" y="0"/>
            <a:ext cx="156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 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2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14" name="Google Shape;214;g10e8e08926c_0_74"/>
          <p:cNvSpPr txBox="1"/>
          <p:nvPr/>
        </p:nvSpPr>
        <p:spPr>
          <a:xfrm>
            <a:off x="2887600" y="2130475"/>
            <a:ext cx="1877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TO DO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✅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10e8e08926c_0_74"/>
          <p:cNvSpPr txBox="1"/>
          <p:nvPr/>
        </p:nvSpPr>
        <p:spPr>
          <a:xfrm>
            <a:off x="8181625" y="2130475"/>
            <a:ext cx="2798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NOT TO DO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❌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g10e8e08926c_0_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8749" y="2699875"/>
            <a:ext cx="2968899" cy="19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0e8e08926c_0_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12525" y="3869625"/>
            <a:ext cx="2968899" cy="19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0e8e08926c_0_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375" y="2699875"/>
            <a:ext cx="2968899" cy="198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0e8e08926c_0_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6925" y="2997771"/>
            <a:ext cx="2798700" cy="3731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10e8e08926c_0_116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225" name="Google Shape;225;g10e8e08926c_0_116"/>
          <p:cNvSpPr txBox="1"/>
          <p:nvPr/>
        </p:nvSpPr>
        <p:spPr>
          <a:xfrm>
            <a:off x="10695975" y="0"/>
            <a:ext cx="154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2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26" name="Google Shape;226;g10e8e08926c_0_116"/>
          <p:cNvSpPr txBox="1"/>
          <p:nvPr/>
        </p:nvSpPr>
        <p:spPr>
          <a:xfrm>
            <a:off x="430850" y="2080500"/>
            <a:ext cx="11181000" cy="45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Before playing any sport, it is important to learn the terminology related to that sport.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 proper understanding of the playing area allows you to better communicate while performing that sport.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starting position in the hack is one of the key elements that will grant you better accuracy in your shots. 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Will you have to strengthen some muscles?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Will you have to increase the stretching capacity of other muscles?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 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Throughout the program, we’ll be here to help you improve your sliding technique.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10e8e08926c_0_116"/>
          <p:cNvSpPr txBox="1"/>
          <p:nvPr>
            <p:ph type="title"/>
          </p:nvPr>
        </p:nvSpPr>
        <p:spPr>
          <a:xfrm>
            <a:off x="1713300" y="594575"/>
            <a:ext cx="8308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6000">
                <a:latin typeface="Short Stack"/>
                <a:ea typeface="Short Stack"/>
                <a:cs typeface="Short Stack"/>
                <a:sym typeface="Short Stack"/>
              </a:rPr>
              <a:t>Coach’s advice</a:t>
            </a:r>
            <a:endParaRPr sz="6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28" name="Google Shape;228;g10e8e08926c_0_116"/>
          <p:cNvSpPr/>
          <p:nvPr/>
        </p:nvSpPr>
        <p:spPr>
          <a:xfrm>
            <a:off x="3048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10e8e08926c_0_116"/>
          <p:cNvSpPr/>
          <p:nvPr/>
        </p:nvSpPr>
        <p:spPr>
          <a:xfrm>
            <a:off x="100215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10e8e08926c_0_132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0" y="-456750"/>
            <a:ext cx="12679398" cy="905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10e8e08926c_0_132"/>
          <p:cNvSpPr/>
          <p:nvPr/>
        </p:nvSpPr>
        <p:spPr>
          <a:xfrm>
            <a:off x="852600" y="2128800"/>
            <a:ext cx="10486800" cy="260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0e8e08926c_0_132"/>
          <p:cNvSpPr txBox="1"/>
          <p:nvPr>
            <p:ph type="ctrTitle"/>
          </p:nvPr>
        </p:nvSpPr>
        <p:spPr>
          <a:xfrm>
            <a:off x="1006813" y="2907000"/>
            <a:ext cx="101784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 sz="5900">
                <a:latin typeface="Caveat Brush"/>
                <a:ea typeface="Caveat Brush"/>
                <a:cs typeface="Caveat Brush"/>
                <a:sym typeface="Caveat Brush"/>
              </a:rPr>
              <a:t>WEEK</a:t>
            </a:r>
            <a:r>
              <a:rPr lang="fr-FR" sz="5900">
                <a:latin typeface="Caveat Brush"/>
                <a:ea typeface="Caveat Brush"/>
                <a:cs typeface="Caveat Brush"/>
                <a:sym typeface="Caveat Brush"/>
              </a:rPr>
              <a:t> 3 - CURLING ETHICS</a:t>
            </a:r>
            <a:endParaRPr sz="5900">
              <a:latin typeface="Caveat Brush"/>
              <a:ea typeface="Caveat Brush"/>
              <a:cs typeface="Caveat Brush"/>
              <a:sym typeface="Caveat Brush"/>
            </a:endParaRPr>
          </a:p>
        </p:txBody>
      </p:sp>
      <p:pic>
        <p:nvPicPr>
          <p:cNvPr id="237" name="Google Shape;237;g10e8e08926c_0_132"/>
          <p:cNvPicPr preferRelativeResize="0"/>
          <p:nvPr/>
        </p:nvPicPr>
        <p:blipFill rotWithShape="1">
          <a:blip r:embed="rId4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e8e08926c_0_140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10e8e08926c_0_140"/>
          <p:cNvSpPr txBox="1"/>
          <p:nvPr/>
        </p:nvSpPr>
        <p:spPr>
          <a:xfrm>
            <a:off x="10684775" y="0"/>
            <a:ext cx="156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3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44" name="Google Shape;244;g10e8e08926c_0_140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245" name="Google Shape;245;g10e8e08926c_0_140"/>
          <p:cNvSpPr txBox="1"/>
          <p:nvPr>
            <p:ph idx="4294967295" type="title"/>
          </p:nvPr>
        </p:nvSpPr>
        <p:spPr>
          <a:xfrm>
            <a:off x="0" y="339300"/>
            <a:ext cx="8310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5000">
                <a:latin typeface="Short Stack"/>
                <a:ea typeface="Short Stack"/>
                <a:cs typeface="Short Stack"/>
                <a:sym typeface="Short Stack"/>
              </a:rPr>
              <a:t>C</a:t>
            </a:r>
            <a:r>
              <a:rPr lang="fr-FR" sz="5000">
                <a:latin typeface="Short Stack"/>
                <a:ea typeface="Short Stack"/>
                <a:cs typeface="Short Stack"/>
                <a:sym typeface="Short Stack"/>
              </a:rPr>
              <a:t>urling ethics</a:t>
            </a:r>
            <a:endParaRPr sz="5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46" name="Google Shape;246;g10e8e08926c_0_140"/>
          <p:cNvSpPr txBox="1"/>
          <p:nvPr/>
        </p:nvSpPr>
        <p:spPr>
          <a:xfrm>
            <a:off x="467550" y="1851900"/>
            <a:ext cx="8229600" cy="52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Curling values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Clean shoes adapted to the sport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Specific rules in each curling club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Food and beverages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Shaking hands pre- and post-game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draw for the hammer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Positioning of the players on the active team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Positioning of the players on the inactive team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Avoid putting hands and knees on the ice at </a:t>
            </a:r>
            <a:r>
              <a:rPr b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all times</a:t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g10e8e08926c_0_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94225" y="2365930"/>
            <a:ext cx="4418100" cy="29448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0e8e08926c_0_151"/>
          <p:cNvSpPr/>
          <p:nvPr/>
        </p:nvSpPr>
        <p:spPr>
          <a:xfrm>
            <a:off x="7403825" y="2537150"/>
            <a:ext cx="4375404" cy="2913948"/>
          </a:xfrm>
          <a:prstGeom prst="cloud">
            <a:avLst/>
          </a:prstGeom>
          <a:solidFill>
            <a:srgbClr val="38B6FF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10e8e08926c_0_151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10e8e08926c_0_151"/>
          <p:cNvSpPr txBox="1"/>
          <p:nvPr/>
        </p:nvSpPr>
        <p:spPr>
          <a:xfrm>
            <a:off x="10684775" y="0"/>
            <a:ext cx="155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3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55" name="Google Shape;255;g10e8e08926c_0_151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256" name="Google Shape;256;g10e8e08926c_0_151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5000">
                <a:latin typeface="Short Stack"/>
                <a:ea typeface="Short Stack"/>
                <a:cs typeface="Short Stack"/>
                <a:sym typeface="Short Stack"/>
              </a:rPr>
              <a:t>Curling ethics</a:t>
            </a:r>
            <a:endParaRPr sz="5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57" name="Google Shape;257;g10e8e08926c_0_151"/>
          <p:cNvSpPr txBox="1"/>
          <p:nvPr/>
        </p:nvSpPr>
        <p:spPr>
          <a:xfrm>
            <a:off x="457200" y="1928093"/>
            <a:ext cx="8229600" cy="47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Basic rules of curling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General information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hammer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Different positions on a team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hack, which side to use? (left or right)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 moving rock that is touched? (burned)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five-rock guard rule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Sweeping behind the centerline of the house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g10e8e08926c_0_151"/>
          <p:cNvSpPr txBox="1"/>
          <p:nvPr/>
        </p:nvSpPr>
        <p:spPr>
          <a:xfrm>
            <a:off x="7793725" y="3179775"/>
            <a:ext cx="3680700" cy="13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Websites where you may find more information:</a:t>
            </a:r>
            <a:r>
              <a:rPr b="0" i="0" lang="fr-FR" sz="21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b="0" i="0" sz="2100" u="none" cap="none" strike="noStrike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rgbClr val="000000"/>
              </a:buClr>
              <a:buSzPts val="2035"/>
              <a:buFont typeface="Arial"/>
              <a:buNone/>
            </a:pPr>
            <a:r>
              <a:rPr b="0" i="0" lang="fr-FR" sz="2035" u="sng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www.curling-quebec.qc.ca</a:t>
            </a:r>
            <a:r>
              <a:rPr b="0" i="0" lang="fr-FR" sz="203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rgbClr val="000000"/>
              </a:buClr>
              <a:buSzPts val="2035"/>
              <a:buFont typeface="Arial"/>
              <a:buNone/>
            </a:pPr>
            <a:r>
              <a:rPr b="0" i="0" lang="fr-FR" sz="2035" u="sng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www.curlingcanada.ca</a:t>
            </a:r>
            <a:r>
              <a:rPr b="0" i="0" lang="fr-FR" sz="203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0e8e08926c_0_172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10e8e08926c_0_172"/>
          <p:cNvSpPr txBox="1"/>
          <p:nvPr/>
        </p:nvSpPr>
        <p:spPr>
          <a:xfrm>
            <a:off x="10684775" y="0"/>
            <a:ext cx="158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3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65" name="Google Shape;265;g10e8e08926c_0_172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266" name="Google Shape;266;g10e8e08926c_0_172"/>
          <p:cNvSpPr txBox="1"/>
          <p:nvPr>
            <p:ph idx="4294967295" type="title"/>
          </p:nvPr>
        </p:nvSpPr>
        <p:spPr>
          <a:xfrm>
            <a:off x="0" y="339300"/>
            <a:ext cx="8310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General informations</a:t>
            </a:r>
            <a:endParaRPr sz="4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67" name="Google Shape;267;g10e8e08926c_0_172"/>
          <p:cNvSpPr txBox="1"/>
          <p:nvPr/>
        </p:nvSpPr>
        <p:spPr>
          <a:xfrm>
            <a:off x="152400" y="2416725"/>
            <a:ext cx="5466900" cy="3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Rocks/Ice/Pebble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0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 rock weighs approximately 44 pounds</a:t>
            </a: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16 rocks per sheet (8 of each colour)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Cost : 800$ to 1000$ per rock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concave part under the rock: the crown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10e8e08926c_0_172"/>
          <p:cNvSpPr txBox="1"/>
          <p:nvPr/>
        </p:nvSpPr>
        <p:spPr>
          <a:xfrm>
            <a:off x="5904450" y="2340525"/>
            <a:ext cx="5765400" cy="25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Equipment used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0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Stabilizers or brooms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Curling stick (for reduced mobility)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Sliders and grippers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Stopwatch (reference tool)</a:t>
            </a:r>
            <a:endParaRPr b="0" i="0" sz="21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9" name="Google Shape;269;g10e8e08926c_0_172"/>
          <p:cNvCxnSpPr/>
          <p:nvPr/>
        </p:nvCxnSpPr>
        <p:spPr>
          <a:xfrm>
            <a:off x="5599825" y="2268275"/>
            <a:ext cx="19500" cy="4437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0" name="Google Shape;270;g10e8e08926c_0_172"/>
          <p:cNvSpPr txBox="1"/>
          <p:nvPr/>
        </p:nvSpPr>
        <p:spPr>
          <a:xfrm>
            <a:off x="6056850" y="5220550"/>
            <a:ext cx="1241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fr-FR" sz="7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🥌</a:t>
            </a:r>
            <a:endParaRPr b="0" i="0" sz="7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10e8e08926c_0_0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152275" y="-747712"/>
            <a:ext cx="12496548" cy="835342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10e8e08926c_0_0"/>
          <p:cNvSpPr/>
          <p:nvPr/>
        </p:nvSpPr>
        <p:spPr>
          <a:xfrm>
            <a:off x="852600" y="2128800"/>
            <a:ext cx="10486800" cy="260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10e8e08926c_0_0"/>
          <p:cNvSpPr txBox="1"/>
          <p:nvPr>
            <p:ph type="ctrTitle"/>
          </p:nvPr>
        </p:nvSpPr>
        <p:spPr>
          <a:xfrm>
            <a:off x="1057200" y="2951838"/>
            <a:ext cx="10077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 sz="6600">
                <a:latin typeface="Caveat Brush"/>
                <a:ea typeface="Caveat Brush"/>
                <a:cs typeface="Caveat Brush"/>
                <a:sym typeface="Caveat Brush"/>
              </a:rPr>
              <a:t>WEEK</a:t>
            </a:r>
            <a:r>
              <a:rPr lang="fr-FR" sz="6600">
                <a:latin typeface="Caveat Brush"/>
                <a:ea typeface="Caveat Brush"/>
                <a:cs typeface="Caveat Brush"/>
                <a:sym typeface="Caveat Brush"/>
              </a:rPr>
              <a:t> 1 - INTRODUCTION</a:t>
            </a:r>
            <a:endParaRPr sz="6600">
              <a:latin typeface="Caveat Brush"/>
              <a:ea typeface="Caveat Brush"/>
              <a:cs typeface="Caveat Brush"/>
              <a:sym typeface="Caveat Brush"/>
            </a:endParaRPr>
          </a:p>
        </p:txBody>
      </p:sp>
      <p:pic>
        <p:nvPicPr>
          <p:cNvPr id="96" name="Google Shape;96;g10e8e08926c_0_0"/>
          <p:cNvPicPr preferRelativeResize="0"/>
          <p:nvPr/>
        </p:nvPicPr>
        <p:blipFill rotWithShape="1">
          <a:blip r:embed="rId4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0e8e08926c_0_185"/>
          <p:cNvSpPr/>
          <p:nvPr/>
        </p:nvSpPr>
        <p:spPr>
          <a:xfrm>
            <a:off x="2868575" y="5152250"/>
            <a:ext cx="5556600" cy="1325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10e8e08926c_0_185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10e8e08926c_0_185"/>
          <p:cNvSpPr txBox="1"/>
          <p:nvPr/>
        </p:nvSpPr>
        <p:spPr>
          <a:xfrm>
            <a:off x="10684775" y="0"/>
            <a:ext cx="154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3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78" name="Google Shape;278;g10e8e08926c_0_185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279" name="Google Shape;279;g10e8e08926c_0_185"/>
          <p:cNvSpPr txBox="1"/>
          <p:nvPr>
            <p:ph idx="4294967295" type="title"/>
          </p:nvPr>
        </p:nvSpPr>
        <p:spPr>
          <a:xfrm>
            <a:off x="0" y="339300"/>
            <a:ext cx="8310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Game orientation</a:t>
            </a:r>
            <a:endParaRPr sz="4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80" name="Google Shape;280;g10e8e08926c_0_185"/>
          <p:cNvSpPr txBox="1"/>
          <p:nvPr/>
        </p:nvSpPr>
        <p:spPr>
          <a:xfrm>
            <a:off x="378600" y="2156700"/>
            <a:ext cx="10520100" cy="26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Scoring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team with the most points after the last end wins the game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Only one team can score one or more points during each end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End = when both teams have thrown all eight rocks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Generally, a game lasts six to eight ends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g10e8e08926c_0_185"/>
          <p:cNvPicPr preferRelativeResize="0"/>
          <p:nvPr/>
        </p:nvPicPr>
        <p:blipFill rotWithShape="1">
          <a:blip r:embed="rId4">
            <a:alphaModFix/>
          </a:blip>
          <a:srcRect b="6522" l="0" r="941" t="5440"/>
          <a:stretch/>
        </p:blipFill>
        <p:spPr>
          <a:xfrm>
            <a:off x="2900663" y="5190825"/>
            <a:ext cx="5492425" cy="124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0e8e08926c_0_198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10e8e08926c_0_198"/>
          <p:cNvSpPr txBox="1"/>
          <p:nvPr/>
        </p:nvSpPr>
        <p:spPr>
          <a:xfrm>
            <a:off x="10684775" y="0"/>
            <a:ext cx="153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3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288" name="Google Shape;288;g10e8e08926c_0_198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289" name="Google Shape;289;g10e8e08926c_0_198"/>
          <p:cNvSpPr txBox="1"/>
          <p:nvPr>
            <p:ph idx="4294967295" type="title"/>
          </p:nvPr>
        </p:nvSpPr>
        <p:spPr>
          <a:xfrm>
            <a:off x="0" y="339300"/>
            <a:ext cx="8856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4500">
                <a:latin typeface="Short Stack"/>
                <a:ea typeface="Short Stack"/>
                <a:cs typeface="Short Stack"/>
                <a:sym typeface="Short Stack"/>
              </a:rPr>
              <a:t>Game orientation</a:t>
            </a:r>
            <a:endParaRPr sz="45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90" name="Google Shape;290;g10e8e08926c_0_198"/>
          <p:cNvSpPr txBox="1"/>
          <p:nvPr/>
        </p:nvSpPr>
        <p:spPr>
          <a:xfrm>
            <a:off x="835950" y="4061025"/>
            <a:ext cx="105201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Me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asuring the rocks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 specialized measuring device with a millimetric dial is used to measure two or more rocks which appear to be at equal distance from the button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Laser Rock Measure is now used for measuring during championships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g10e8e08926c_0_198"/>
          <p:cNvPicPr preferRelativeResize="0"/>
          <p:nvPr/>
        </p:nvPicPr>
        <p:blipFill rotWithShape="1">
          <a:blip r:embed="rId4">
            <a:alphaModFix/>
          </a:blip>
          <a:srcRect b="0" l="0" r="4688" t="0"/>
          <a:stretch/>
        </p:blipFill>
        <p:spPr>
          <a:xfrm>
            <a:off x="1155100" y="2095463"/>
            <a:ext cx="2353800" cy="1645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92" name="Google Shape;292;g10e8e08926c_0_1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83010" y="2095461"/>
            <a:ext cx="2304300" cy="1645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93" name="Google Shape;293;g10e8e08926c_0_198"/>
          <p:cNvPicPr preferRelativeResize="0"/>
          <p:nvPr/>
        </p:nvPicPr>
        <p:blipFill rotWithShape="1">
          <a:blip r:embed="rId6">
            <a:alphaModFix/>
          </a:blip>
          <a:srcRect b="13660" l="0" r="0" t="8499"/>
          <a:stretch/>
        </p:blipFill>
        <p:spPr>
          <a:xfrm>
            <a:off x="5261511" y="2095463"/>
            <a:ext cx="1668900" cy="1645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0e8e08926c_0_214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10e8e08926c_0_214"/>
          <p:cNvSpPr txBox="1"/>
          <p:nvPr/>
        </p:nvSpPr>
        <p:spPr>
          <a:xfrm>
            <a:off x="10684775" y="0"/>
            <a:ext cx="153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3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300" name="Google Shape;300;g10e8e08926c_0_214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301" name="Google Shape;301;g10e8e08926c_0_214"/>
          <p:cNvSpPr txBox="1"/>
          <p:nvPr>
            <p:ph idx="4294967295" type="title"/>
          </p:nvPr>
        </p:nvSpPr>
        <p:spPr>
          <a:xfrm>
            <a:off x="0" y="339300"/>
            <a:ext cx="8856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4000">
                <a:latin typeface="Short Stack"/>
                <a:ea typeface="Short Stack"/>
                <a:cs typeface="Short Stack"/>
                <a:sym typeface="Short Stack"/>
              </a:rPr>
              <a:t>Position in the hack</a:t>
            </a:r>
            <a:endParaRPr sz="4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02" name="Google Shape;302;g10e8e08926c_0_214"/>
          <p:cNvSpPr txBox="1"/>
          <p:nvPr/>
        </p:nvSpPr>
        <p:spPr>
          <a:xfrm>
            <a:off x="294550" y="2080500"/>
            <a:ext cx="8033100" cy="44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Important components for a successful slide (example for a right-handed curler)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0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Stand straight behind the hack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Position the ball of right foot in the upper portion of the hack with the toes on the flat lower part of the hack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big toe aims at the target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Position the sliding foot so that it is parallel to the foot in the hack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heel of the sliding foot should be aligned with the toes of the right foot (heel to toes)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Lower yourself into a squat or half-squat position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g10e8e08926c_0_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8188" y="2150025"/>
            <a:ext cx="2829900" cy="37731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e8e08926c_0_228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10e8e08926c_0_228"/>
          <p:cNvSpPr txBox="1"/>
          <p:nvPr/>
        </p:nvSpPr>
        <p:spPr>
          <a:xfrm>
            <a:off x="10684775" y="0"/>
            <a:ext cx="154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3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310" name="Google Shape;310;g10e8e08926c_0_228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311" name="Google Shape;311;g10e8e08926c_0_228"/>
          <p:cNvSpPr txBox="1"/>
          <p:nvPr>
            <p:ph idx="4294967295" type="title"/>
          </p:nvPr>
        </p:nvSpPr>
        <p:spPr>
          <a:xfrm>
            <a:off x="0" y="339300"/>
            <a:ext cx="8856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4000">
                <a:latin typeface="Short Stack"/>
                <a:ea typeface="Short Stack"/>
                <a:cs typeface="Short Stack"/>
                <a:sym typeface="Short Stack"/>
              </a:rPr>
              <a:t>Position in the hack</a:t>
            </a:r>
            <a:endParaRPr sz="4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12" name="Google Shape;312;g10e8e08926c_0_228"/>
          <p:cNvSpPr txBox="1"/>
          <p:nvPr/>
        </p:nvSpPr>
        <p:spPr>
          <a:xfrm>
            <a:off x="285075" y="1928100"/>
            <a:ext cx="7323300" cy="49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Shoulders are parallel to the ice and perpendicular to the line of delivery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Hips are perpendicular to the line of delivery (the left and right hip bones are like our eyes, they must look toward the line of delivery)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dominant eye is on the line of delivery*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balancing arm is slightly bent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throwing arm is firm but relaxed, the elbow is slightly bent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*The dominant eye will be discussed in Level 3</a:t>
            </a:r>
            <a:endParaRPr b="1" i="0" sz="19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g10e8e08926c_0_2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1050" y="2523288"/>
            <a:ext cx="4278826" cy="2678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0e8e08926c_0_238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g10e8e08926c_0_238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320" name="Google Shape;320;g10e8e08926c_0_238"/>
          <p:cNvSpPr txBox="1"/>
          <p:nvPr>
            <p:ph type="title"/>
          </p:nvPr>
        </p:nvSpPr>
        <p:spPr>
          <a:xfrm>
            <a:off x="0" y="339300"/>
            <a:ext cx="7882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4000">
                <a:latin typeface="Short Stack"/>
                <a:ea typeface="Short Stack"/>
                <a:cs typeface="Short Stack"/>
                <a:sym typeface="Short Stack"/>
              </a:rPr>
              <a:t>Position in the hack</a:t>
            </a:r>
            <a:endParaRPr sz="36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21" name="Google Shape;321;g10e8e08926c_0_238"/>
          <p:cNvSpPr txBox="1"/>
          <p:nvPr/>
        </p:nvSpPr>
        <p:spPr>
          <a:xfrm>
            <a:off x="10695975" y="0"/>
            <a:ext cx="154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3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22" name="Google Shape;322;g10e8e08926c_0_238"/>
          <p:cNvSpPr txBox="1"/>
          <p:nvPr/>
        </p:nvSpPr>
        <p:spPr>
          <a:xfrm>
            <a:off x="2336163" y="2130500"/>
            <a:ext cx="1716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TO DO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✅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10e8e08926c_0_238"/>
          <p:cNvSpPr txBox="1"/>
          <p:nvPr/>
        </p:nvSpPr>
        <p:spPr>
          <a:xfrm>
            <a:off x="7980100" y="2130500"/>
            <a:ext cx="2715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NOT TO DO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❌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g10e8e08926c_0_238"/>
          <p:cNvPicPr preferRelativeResize="0"/>
          <p:nvPr/>
        </p:nvPicPr>
        <p:blipFill rotWithShape="1">
          <a:blip r:embed="rId4">
            <a:alphaModFix/>
          </a:blip>
          <a:srcRect b="29566" l="18634" r="16753" t="26753"/>
          <a:stretch/>
        </p:blipFill>
        <p:spPr>
          <a:xfrm>
            <a:off x="8935200" y="852717"/>
            <a:ext cx="1877100" cy="79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10e8e08926c_0_2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04375" y="2902281"/>
            <a:ext cx="4237051" cy="282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10e8e08926c_0_2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9188" y="2699900"/>
            <a:ext cx="2889976" cy="385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g10e8e08926c_0_247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332" name="Google Shape;332;g10e8e08926c_0_247"/>
          <p:cNvSpPr txBox="1"/>
          <p:nvPr/>
        </p:nvSpPr>
        <p:spPr>
          <a:xfrm>
            <a:off x="10695975" y="0"/>
            <a:ext cx="154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3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33" name="Google Shape;333;g10e8e08926c_0_247"/>
          <p:cNvSpPr txBox="1"/>
          <p:nvPr/>
        </p:nvSpPr>
        <p:spPr>
          <a:xfrm>
            <a:off x="430850" y="1775700"/>
            <a:ext cx="11181000" cy="45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fr-FR" sz="26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Everything begins in the HACK!!</a:t>
            </a:r>
            <a:endParaRPr b="0" i="0" sz="32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You will be uncomfortable with the changes until it becomes natural.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Sliding is like archery, if your starting position is not aimed at the target, it will be impossible to hit it.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secret: PRACTICE! If you have the opportunity to train with a coach, the coach will be able to film you and then you will understand the technical details to correct.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Film from the front, sides and the back to have a 360 degree view of the body.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It is important to become aware of your body positioning in order to understand what changes are needed.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10e8e08926c_0_247"/>
          <p:cNvSpPr txBox="1"/>
          <p:nvPr>
            <p:ph type="title"/>
          </p:nvPr>
        </p:nvSpPr>
        <p:spPr>
          <a:xfrm>
            <a:off x="1732050" y="594575"/>
            <a:ext cx="8289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6000">
                <a:latin typeface="Short Stack"/>
                <a:ea typeface="Short Stack"/>
                <a:cs typeface="Short Stack"/>
                <a:sym typeface="Short Stack"/>
              </a:rPr>
              <a:t>Coach’s advice</a:t>
            </a:r>
            <a:endParaRPr sz="6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35" name="Google Shape;335;g10e8e08926c_0_247"/>
          <p:cNvSpPr/>
          <p:nvPr/>
        </p:nvSpPr>
        <p:spPr>
          <a:xfrm>
            <a:off x="3048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10e8e08926c_0_247"/>
          <p:cNvSpPr/>
          <p:nvPr/>
        </p:nvSpPr>
        <p:spPr>
          <a:xfrm>
            <a:off x="100215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g10e8e08926c_0_256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298450" y="-832925"/>
            <a:ext cx="12788900" cy="852385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10e8e08926c_0_256"/>
          <p:cNvSpPr/>
          <p:nvPr/>
        </p:nvSpPr>
        <p:spPr>
          <a:xfrm>
            <a:off x="852600" y="2128800"/>
            <a:ext cx="10486800" cy="260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10e8e08926c_0_256"/>
          <p:cNvSpPr txBox="1"/>
          <p:nvPr>
            <p:ph type="ctrTitle"/>
          </p:nvPr>
        </p:nvSpPr>
        <p:spPr>
          <a:xfrm>
            <a:off x="1006813" y="2907000"/>
            <a:ext cx="101784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>
                <a:latin typeface="Caveat Brush"/>
                <a:ea typeface="Caveat Brush"/>
                <a:cs typeface="Caveat Brush"/>
                <a:sym typeface="Caveat Brush"/>
              </a:rPr>
              <a:t>WEEK</a:t>
            </a:r>
            <a:r>
              <a:rPr lang="fr-FR">
                <a:latin typeface="Caveat Brush"/>
                <a:ea typeface="Caveat Brush"/>
                <a:cs typeface="Caveat Brush"/>
                <a:sym typeface="Caveat Brush"/>
              </a:rPr>
              <a:t> 4 - HOLDING THE ROCK</a:t>
            </a:r>
            <a:endParaRPr>
              <a:latin typeface="Caveat Brush"/>
              <a:ea typeface="Caveat Brush"/>
              <a:cs typeface="Caveat Brush"/>
              <a:sym typeface="Caveat Brush"/>
            </a:endParaRPr>
          </a:p>
        </p:txBody>
      </p:sp>
      <p:pic>
        <p:nvPicPr>
          <p:cNvPr id="344" name="Google Shape;344;g10e8e08926c_0_256"/>
          <p:cNvPicPr preferRelativeResize="0"/>
          <p:nvPr/>
        </p:nvPicPr>
        <p:blipFill rotWithShape="1">
          <a:blip r:embed="rId4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0e8e08926c_0_265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g10e8e08926c_0_265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351" name="Google Shape;351;g10e8e08926c_0_265"/>
          <p:cNvSpPr txBox="1"/>
          <p:nvPr>
            <p:ph type="title"/>
          </p:nvPr>
        </p:nvSpPr>
        <p:spPr>
          <a:xfrm>
            <a:off x="0" y="339300"/>
            <a:ext cx="7882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Captain’s signals</a:t>
            </a:r>
            <a:endParaRPr sz="43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52" name="Google Shape;352;g10e8e08926c_0_265"/>
          <p:cNvSpPr txBox="1"/>
          <p:nvPr/>
        </p:nvSpPr>
        <p:spPr>
          <a:xfrm>
            <a:off x="10695975" y="0"/>
            <a:ext cx="155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4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53" name="Google Shape;353;g10e8e08926c_0_265"/>
          <p:cNvSpPr txBox="1"/>
          <p:nvPr/>
        </p:nvSpPr>
        <p:spPr>
          <a:xfrm>
            <a:off x="3732962" y="4117650"/>
            <a:ext cx="2523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RIGHT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POSITION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g10e8e08926c_0_2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83376" y="2268000"/>
            <a:ext cx="2849400" cy="42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10e8e08926c_0_2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3950" y="2307374"/>
            <a:ext cx="2872500" cy="43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0e8e08926c_0_276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g10e8e08926c_0_276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362" name="Google Shape;362;g10e8e08926c_0_276"/>
          <p:cNvSpPr txBox="1"/>
          <p:nvPr>
            <p:ph type="title"/>
          </p:nvPr>
        </p:nvSpPr>
        <p:spPr>
          <a:xfrm>
            <a:off x="0" y="339300"/>
            <a:ext cx="7882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Holding the rock</a:t>
            </a:r>
            <a:endParaRPr sz="43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63" name="Google Shape;363;g10e8e08926c_0_276"/>
          <p:cNvSpPr txBox="1"/>
          <p:nvPr/>
        </p:nvSpPr>
        <p:spPr>
          <a:xfrm>
            <a:off x="10695975" y="0"/>
            <a:ext cx="156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4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64" name="Google Shape;364;g10e8e08926c_0_276"/>
          <p:cNvSpPr txBox="1"/>
          <p:nvPr/>
        </p:nvSpPr>
        <p:spPr>
          <a:xfrm>
            <a:off x="430850" y="1775700"/>
            <a:ext cx="11181000" cy="48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Key components for properly holding the rock (description for a right-hander)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Place the stone so that the neck of the handle points to 12 o’clock</a:t>
            </a: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Keep the elbow slightly bent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Form a “U” with the fingers that will be under the handle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Position the thumb on the left side of the handle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Put the emphasis on the thumb, the index and the middle fingers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 “V” is then created with the thumb and index finger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For a clockwise rotation, position the stone (the neck of the handle) at 10 o’clock. The point of the ‘V’ will aim at your right shoulder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For a counter-clockwise rotation, position the stone (the neck of the handle) at 2 o’clock. The point of the ‘V’ will aim at your left shoulder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g10e8e08926c_0_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8200" y="2635000"/>
            <a:ext cx="1654725" cy="22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10e8e08926c_0_2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48400" y="2635000"/>
            <a:ext cx="1654800" cy="22062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0e8e08926c_0_288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g10e8e08926c_0_288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373" name="Google Shape;373;g10e8e08926c_0_288"/>
          <p:cNvSpPr txBox="1"/>
          <p:nvPr>
            <p:ph type="title"/>
          </p:nvPr>
        </p:nvSpPr>
        <p:spPr>
          <a:xfrm>
            <a:off x="0" y="339300"/>
            <a:ext cx="7882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Rotation of the rock</a:t>
            </a:r>
            <a:endParaRPr sz="43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74" name="Google Shape;374;g10e8e08926c_0_288"/>
          <p:cNvSpPr txBox="1"/>
          <p:nvPr/>
        </p:nvSpPr>
        <p:spPr>
          <a:xfrm>
            <a:off x="10695975" y="0"/>
            <a:ext cx="151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4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75" name="Google Shape;375;g10e8e08926c_0_288"/>
          <p:cNvSpPr txBox="1"/>
          <p:nvPr/>
        </p:nvSpPr>
        <p:spPr>
          <a:xfrm>
            <a:off x="158175" y="2303650"/>
            <a:ext cx="8548200" cy="3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 rock with lots of rotation stays straight for a longer time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 rock with less rotation will curl more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 general, a rock should have between 3.5 to 4.5 rotations for a draw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ice surface, sweeping, and playing conditions can all impact the speed and curl of a rock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g10e8e08926c_0_288"/>
          <p:cNvSpPr/>
          <p:nvPr/>
        </p:nvSpPr>
        <p:spPr>
          <a:xfrm rot="625961">
            <a:off x="8354806" y="2019747"/>
            <a:ext cx="3372761" cy="1980634"/>
          </a:xfrm>
          <a:prstGeom prst="cloud">
            <a:avLst/>
          </a:prstGeom>
          <a:solidFill>
            <a:srgbClr val="38B6FF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10e8e08926c_0_288"/>
          <p:cNvSpPr txBox="1"/>
          <p:nvPr/>
        </p:nvSpPr>
        <p:spPr>
          <a:xfrm rot="624898">
            <a:off x="9203127" y="2686874"/>
            <a:ext cx="1996392" cy="6463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fr-FR" sz="30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F</a:t>
            </a:r>
            <a:r>
              <a:rPr lang="fr-FR" sz="3000">
                <a:latin typeface="Josefin Sans"/>
                <a:ea typeface="Josefin Sans"/>
                <a:cs typeface="Josefin Sans"/>
                <a:sym typeface="Josefin Sans"/>
              </a:rPr>
              <a:t>un facts</a:t>
            </a:r>
            <a:endParaRPr sz="30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78" name="Google Shape;378;g10e8e08926c_0_288"/>
          <p:cNvSpPr txBox="1"/>
          <p:nvPr/>
        </p:nvSpPr>
        <p:spPr>
          <a:xfrm>
            <a:off x="158175" y="5597400"/>
            <a:ext cx="1094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fr-FR" sz="7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🥌</a:t>
            </a:r>
            <a:endParaRPr b="0" i="0" sz="7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0da257bab0_0_0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10da257bab0_0_0"/>
          <p:cNvSpPr txBox="1"/>
          <p:nvPr/>
        </p:nvSpPr>
        <p:spPr>
          <a:xfrm>
            <a:off x="91225" y="1928100"/>
            <a:ext cx="10964400" cy="43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Introduction of the instructor(s)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Introduction of the participants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Pr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esentation of the Program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	 🥌  4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levels of 10 sessions each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	 🥌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Beginner to Intermediate levels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	 🥌  S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essions of 120 minutes each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	 🥌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Divided in 3 segments: off-ice/on-ice/games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10da257bab0_0_0"/>
          <p:cNvSpPr txBox="1"/>
          <p:nvPr>
            <p:ph type="title"/>
          </p:nvPr>
        </p:nvSpPr>
        <p:spPr>
          <a:xfrm>
            <a:off x="91225" y="339300"/>
            <a:ext cx="855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Introduction</a:t>
            </a:r>
            <a:endParaRPr sz="4700"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104" name="Google Shape;104;g10da257bab0_0_0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105" name="Google Shape;105;g10da257bab0_0_0"/>
          <p:cNvSpPr txBox="1"/>
          <p:nvPr/>
        </p:nvSpPr>
        <p:spPr>
          <a:xfrm>
            <a:off x="10695975" y="0"/>
            <a:ext cx="151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g10cab4fc2cb_0_0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384" name="Google Shape;384;g10cab4fc2cb_0_0"/>
          <p:cNvSpPr txBox="1"/>
          <p:nvPr/>
        </p:nvSpPr>
        <p:spPr>
          <a:xfrm>
            <a:off x="10695975" y="0"/>
            <a:ext cx="155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4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85" name="Google Shape;385;g10cab4fc2cb_0_0"/>
          <p:cNvSpPr txBox="1"/>
          <p:nvPr/>
        </p:nvSpPr>
        <p:spPr>
          <a:xfrm>
            <a:off x="430850" y="1928100"/>
            <a:ext cx="11181000" cy="6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 solid grip on the rock will allow you to throw more consistently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“V” position between the thumb and index finger confirms that your starting position is efficient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Do not forget that at first, holding the rock in the proper position might be uncomfortable, but the more you practice </a:t>
            </a:r>
            <a:r>
              <a:rPr b="1" i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(repetition)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, the more natural it will become </a:t>
            </a:r>
            <a:r>
              <a:rPr b="1" i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(automatism)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When you practice, count the number of rotations the rock completes on each shot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Always try to have the same number of rotations from one shot to the next </a:t>
            </a:r>
            <a:r>
              <a:rPr b="1" i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(consistency)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epetition</a:t>
            </a:r>
            <a:r>
              <a:rPr b="1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= Automa</a:t>
            </a:r>
            <a:r>
              <a:rPr b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tism</a:t>
            </a:r>
            <a:r>
              <a:rPr b="1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= Cons</a:t>
            </a:r>
            <a:r>
              <a:rPr b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istency</a:t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g10cab4fc2cb_0_0"/>
          <p:cNvSpPr txBox="1"/>
          <p:nvPr>
            <p:ph type="title"/>
          </p:nvPr>
        </p:nvSpPr>
        <p:spPr>
          <a:xfrm>
            <a:off x="1732050" y="594575"/>
            <a:ext cx="8289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6000">
                <a:latin typeface="Short Stack"/>
                <a:ea typeface="Short Stack"/>
                <a:cs typeface="Short Stack"/>
                <a:sym typeface="Short Stack"/>
              </a:rPr>
              <a:t>Coach’s advice</a:t>
            </a:r>
            <a:endParaRPr sz="6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387" name="Google Shape;387;g10cab4fc2cb_0_0"/>
          <p:cNvSpPr/>
          <p:nvPr/>
        </p:nvSpPr>
        <p:spPr>
          <a:xfrm>
            <a:off x="3048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10cab4fc2cb_0_0"/>
          <p:cNvSpPr/>
          <p:nvPr/>
        </p:nvSpPr>
        <p:spPr>
          <a:xfrm>
            <a:off x="100215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g10cab4fc2cb_0_9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173601" y="-1252550"/>
            <a:ext cx="12634977" cy="9229449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10cab4fc2cb_0_9"/>
          <p:cNvSpPr/>
          <p:nvPr/>
        </p:nvSpPr>
        <p:spPr>
          <a:xfrm>
            <a:off x="852600" y="2128800"/>
            <a:ext cx="10486800" cy="260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10cab4fc2cb_0_9"/>
          <p:cNvSpPr txBox="1"/>
          <p:nvPr>
            <p:ph type="ctrTitle"/>
          </p:nvPr>
        </p:nvSpPr>
        <p:spPr>
          <a:xfrm>
            <a:off x="1006813" y="2907000"/>
            <a:ext cx="101784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>
                <a:latin typeface="Caveat Brush"/>
                <a:ea typeface="Caveat Brush"/>
                <a:cs typeface="Caveat Brush"/>
                <a:sym typeface="Caveat Brush"/>
              </a:rPr>
              <a:t>WEEK</a:t>
            </a:r>
            <a:r>
              <a:rPr lang="fr-FR">
                <a:latin typeface="Caveat Brush"/>
                <a:ea typeface="Caveat Brush"/>
                <a:cs typeface="Caveat Brush"/>
                <a:sym typeface="Caveat Brush"/>
              </a:rPr>
              <a:t> 5 - SWEEPING</a:t>
            </a:r>
            <a:endParaRPr>
              <a:latin typeface="Caveat Brush"/>
              <a:ea typeface="Caveat Brush"/>
              <a:cs typeface="Caveat Brush"/>
              <a:sym typeface="Caveat Brush"/>
            </a:endParaRPr>
          </a:p>
        </p:txBody>
      </p:sp>
      <p:pic>
        <p:nvPicPr>
          <p:cNvPr id="396" name="Google Shape;396;g10cab4fc2cb_0_9"/>
          <p:cNvPicPr preferRelativeResize="0"/>
          <p:nvPr/>
        </p:nvPicPr>
        <p:blipFill rotWithShape="1">
          <a:blip r:embed="rId4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0cab4fc2cb_0_17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10cab4fc2cb_0_17"/>
          <p:cNvSpPr txBox="1"/>
          <p:nvPr/>
        </p:nvSpPr>
        <p:spPr>
          <a:xfrm>
            <a:off x="10684775" y="0"/>
            <a:ext cx="153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5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403" name="Google Shape;403;g10cab4fc2cb_0_17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404" name="Google Shape;404;g10cab4fc2cb_0_17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600">
                <a:latin typeface="Short Stack"/>
                <a:ea typeface="Short Stack"/>
                <a:cs typeface="Short Stack"/>
                <a:sym typeface="Short Stack"/>
              </a:rPr>
              <a:t>Sweeping</a:t>
            </a:r>
            <a:r>
              <a:rPr lang="fr-FR" sz="3600">
                <a:latin typeface="Short Stack"/>
                <a:ea typeface="Short Stack"/>
                <a:cs typeface="Short Stack"/>
                <a:sym typeface="Short Stack"/>
              </a:rPr>
              <a:t> - Basic effects</a:t>
            </a:r>
            <a:endParaRPr sz="36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405" name="Google Shape;405;g10cab4fc2cb_0_17"/>
          <p:cNvSpPr txBox="1"/>
          <p:nvPr/>
        </p:nvSpPr>
        <p:spPr>
          <a:xfrm>
            <a:off x="304800" y="2351100"/>
            <a:ext cx="7120800" cy="51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Basic effects of sweeping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friction of the broom’s fabric on the ice increases the sliding distance of a stone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Removes frost or debris found on the trajectory of the rock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Can slow down or increase the curling effect of the rock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g10cab4fc2cb_0_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78000" y="2264425"/>
            <a:ext cx="4309200" cy="30636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07" name="Google Shape;407;g10cab4fc2cb_0_17"/>
          <p:cNvSpPr txBox="1"/>
          <p:nvPr/>
        </p:nvSpPr>
        <p:spPr>
          <a:xfrm>
            <a:off x="126000" y="5607000"/>
            <a:ext cx="999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fr-FR" sz="7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🧹</a:t>
            </a:r>
            <a:endParaRPr b="0" i="0" sz="7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0cab4fc2cb_0_29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10cab4fc2cb_0_29"/>
          <p:cNvSpPr txBox="1"/>
          <p:nvPr/>
        </p:nvSpPr>
        <p:spPr>
          <a:xfrm>
            <a:off x="10684775" y="0"/>
            <a:ext cx="153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5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414" name="Google Shape;414;g10cab4fc2cb_0_29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415" name="Google Shape;415;g10cab4fc2cb_0_29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300">
                <a:latin typeface="Short Stack"/>
                <a:ea typeface="Short Stack"/>
                <a:cs typeface="Short Stack"/>
                <a:sym typeface="Short Stack"/>
              </a:rPr>
              <a:t>Sweeping</a:t>
            </a:r>
            <a:r>
              <a:rPr lang="fr-FR" sz="3300">
                <a:latin typeface="Short Stack"/>
                <a:ea typeface="Short Stack"/>
                <a:cs typeface="Short Stack"/>
                <a:sym typeface="Short Stack"/>
              </a:rPr>
              <a:t> - Influencing factors</a:t>
            </a:r>
            <a:endParaRPr sz="33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416" name="Google Shape;416;g10cab4fc2cb_0_29"/>
          <p:cNvSpPr txBox="1"/>
          <p:nvPr/>
        </p:nvSpPr>
        <p:spPr>
          <a:xfrm>
            <a:off x="304800" y="2122500"/>
            <a:ext cx="7120800" cy="42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Factors that can influence the speed of a stone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Temperature of the ice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Outdoor temperature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Sweeper efficiency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Surface of the ice (eg. Size of the pebble)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Debris, dirt, dust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length of a game (eg. A team that is tight on time will play more take-outs)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7" name="Google Shape;417;g10cab4fc2cb_0_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5075" y="2472975"/>
            <a:ext cx="4461600" cy="27792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18" name="Google Shape;418;g10cab4fc2cb_0_29"/>
          <p:cNvSpPr txBox="1"/>
          <p:nvPr/>
        </p:nvSpPr>
        <p:spPr>
          <a:xfrm>
            <a:off x="10303775" y="1014300"/>
            <a:ext cx="999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fr-FR" sz="7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🧹</a:t>
            </a:r>
            <a:endParaRPr b="0" i="0" sz="7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cab4fc2cb_0_41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10cab4fc2cb_0_41"/>
          <p:cNvSpPr txBox="1"/>
          <p:nvPr/>
        </p:nvSpPr>
        <p:spPr>
          <a:xfrm>
            <a:off x="10684775" y="0"/>
            <a:ext cx="153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5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425" name="Google Shape;425;g10cab4fc2cb_0_41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426" name="Google Shape;426;g10cab4fc2cb_0_41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900">
                <a:latin typeface="Short Stack"/>
                <a:ea typeface="Short Stack"/>
                <a:cs typeface="Short Stack"/>
                <a:sym typeface="Short Stack"/>
              </a:rPr>
              <a:t>Sweeping</a:t>
            </a:r>
            <a:r>
              <a:rPr lang="fr-FR" sz="3900">
                <a:latin typeface="Short Stack"/>
                <a:ea typeface="Short Stack"/>
                <a:cs typeface="Short Stack"/>
                <a:sym typeface="Short Stack"/>
              </a:rPr>
              <a:t> - Basic position</a:t>
            </a:r>
            <a:endParaRPr sz="3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427" name="Google Shape;427;g10cab4fc2cb_0_41"/>
          <p:cNvSpPr txBox="1"/>
          <p:nvPr/>
        </p:nvSpPr>
        <p:spPr>
          <a:xfrm>
            <a:off x="304800" y="2122500"/>
            <a:ext cx="7120800" cy="47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Basic position for sweeping</a:t>
            </a:r>
            <a:r>
              <a:rPr b="1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Mentally divide the broom into three equal parts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Position your body so that it faces the instructor/skip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palm of the lower hand faces the skip, while the back of the upper hand faces the skip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Footwork</a:t>
            </a:r>
            <a:r>
              <a:rPr b="1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Sidestepping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g10cab4fc2cb_0_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4825" y="2342750"/>
            <a:ext cx="3845700" cy="2563800"/>
          </a:xfrm>
          <a:prstGeom prst="flowChartPunchedCard">
            <a:avLst/>
          </a:prstGeom>
          <a:noFill/>
          <a:ln>
            <a:noFill/>
          </a:ln>
        </p:spPr>
      </p:pic>
      <p:sp>
        <p:nvSpPr>
          <p:cNvPr id="429" name="Google Shape;429;g10cab4fc2cb_0_41"/>
          <p:cNvSpPr txBox="1"/>
          <p:nvPr/>
        </p:nvSpPr>
        <p:spPr>
          <a:xfrm>
            <a:off x="9606975" y="801925"/>
            <a:ext cx="999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fr-FR" sz="7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🧹</a:t>
            </a:r>
            <a:endParaRPr b="0" i="0" sz="7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0cab4fc2cb_0_54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10cab4fc2cb_0_54"/>
          <p:cNvSpPr txBox="1"/>
          <p:nvPr/>
        </p:nvSpPr>
        <p:spPr>
          <a:xfrm>
            <a:off x="10684775" y="0"/>
            <a:ext cx="152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5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436" name="Google Shape;436;g10cab4fc2cb_0_54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437" name="Google Shape;437;g10cab4fc2cb_0_54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400">
                <a:latin typeface="Short Stack"/>
                <a:ea typeface="Short Stack"/>
                <a:cs typeface="Short Stack"/>
                <a:sym typeface="Short Stack"/>
              </a:rPr>
              <a:t>Sweeping</a:t>
            </a:r>
            <a:r>
              <a:rPr lang="fr-FR" sz="3400">
                <a:latin typeface="Short Stack"/>
                <a:ea typeface="Short Stack"/>
                <a:cs typeface="Short Stack"/>
                <a:sym typeface="Short Stack"/>
              </a:rPr>
              <a:t> - Footwork</a:t>
            </a:r>
            <a:endParaRPr sz="34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438" name="Google Shape;438;g10cab4fc2cb_0_54"/>
          <p:cNvSpPr txBox="1"/>
          <p:nvPr/>
        </p:nvSpPr>
        <p:spPr>
          <a:xfrm>
            <a:off x="313800" y="2752450"/>
            <a:ext cx="7980900" cy="30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Footwork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feet stride back and forth in a motion similar to cross-country skiing 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fr-F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the movement is not identical to cross-country skiing</a:t>
            </a:r>
            <a:endParaRPr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ww.ontariocurlingcouncil.com/blog/wp-content/uploads/2017/09/OpenFootwork.png" id="439" name="Google Shape;439;g10cab4fc2cb_0_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01500" y="1301200"/>
            <a:ext cx="1746300" cy="472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0cab4fc2cb_0_65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10cab4fc2cb_0_65"/>
          <p:cNvSpPr txBox="1"/>
          <p:nvPr/>
        </p:nvSpPr>
        <p:spPr>
          <a:xfrm>
            <a:off x="10684775" y="0"/>
            <a:ext cx="154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5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446" name="Google Shape;446;g10cab4fc2cb_0_65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447" name="Google Shape;447;g10cab4fc2cb_0_65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700">
                <a:latin typeface="Short Stack"/>
                <a:ea typeface="Short Stack"/>
                <a:cs typeface="Short Stack"/>
                <a:sym typeface="Short Stack"/>
              </a:rPr>
              <a:t>Sweeping</a:t>
            </a:r>
            <a:r>
              <a:rPr lang="fr-FR" sz="3700">
                <a:latin typeface="Short Stack"/>
                <a:ea typeface="Short Stack"/>
                <a:cs typeface="Short Stack"/>
                <a:sym typeface="Short Stack"/>
              </a:rPr>
              <a:t> - Open position</a:t>
            </a:r>
            <a:endParaRPr sz="3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448" name="Google Shape;448;g10cab4fc2cb_0_65"/>
          <p:cNvSpPr txBox="1"/>
          <p:nvPr/>
        </p:nvSpPr>
        <p:spPr>
          <a:xfrm>
            <a:off x="313800" y="2100150"/>
            <a:ext cx="6353400" cy="40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Br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ushing in the open position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sz="25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body faces the skip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palm of the lower hand faces the skip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palm of the upper hand faces the sweeper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feet stride back and forth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body weight is mostly on the balls of the feet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g10cab4fc2cb_0_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9175" y="2023962"/>
            <a:ext cx="2889124" cy="211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10cab4fc2cb_0_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5650" y="4140051"/>
            <a:ext cx="2889124" cy="2014483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10cab4fc2cb_0_65"/>
          <p:cNvSpPr txBox="1"/>
          <p:nvPr/>
        </p:nvSpPr>
        <p:spPr>
          <a:xfrm>
            <a:off x="9606938" y="2601700"/>
            <a:ext cx="25851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 these photos, which player is in the open position?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10cab4fc2cb_0_65"/>
          <p:cNvSpPr/>
          <p:nvPr/>
        </p:nvSpPr>
        <p:spPr>
          <a:xfrm rot="5400000">
            <a:off x="6907500" y="4204400"/>
            <a:ext cx="1824000" cy="1887000"/>
          </a:xfrm>
          <a:prstGeom prst="leftUpArrow">
            <a:avLst/>
          </a:prstGeom>
          <a:solidFill>
            <a:srgbClr val="38B6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0cab4fc2cb_0_81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g10cab4fc2cb_0_81"/>
          <p:cNvSpPr txBox="1"/>
          <p:nvPr/>
        </p:nvSpPr>
        <p:spPr>
          <a:xfrm>
            <a:off x="10684775" y="0"/>
            <a:ext cx="154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5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459" name="Google Shape;459;g10cab4fc2cb_0_81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460" name="Google Shape;460;g10cab4fc2cb_0_81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700">
                <a:latin typeface="Short Stack"/>
                <a:ea typeface="Short Stack"/>
                <a:cs typeface="Short Stack"/>
                <a:sym typeface="Short Stack"/>
              </a:rPr>
              <a:t>Sweeping</a:t>
            </a:r>
            <a:endParaRPr sz="3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461" name="Google Shape;461;g10cab4fc2cb_0_81"/>
          <p:cNvSpPr txBox="1"/>
          <p:nvPr/>
        </p:nvSpPr>
        <p:spPr>
          <a:xfrm>
            <a:off x="639000" y="3796800"/>
            <a:ext cx="10753500" cy="14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An elite player who sweeps with grippers on both shoes is 75-80% efficient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An elite player who sweeps with a slider is 15-20% efficient</a:t>
            </a:r>
            <a:endParaRPr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g10cab4fc2cb_0_81"/>
          <p:cNvSpPr/>
          <p:nvPr/>
        </p:nvSpPr>
        <p:spPr>
          <a:xfrm>
            <a:off x="133547" y="1665000"/>
            <a:ext cx="3432240" cy="1608120"/>
          </a:xfrm>
          <a:prstGeom prst="cloud">
            <a:avLst/>
          </a:prstGeom>
          <a:solidFill>
            <a:srgbClr val="38B6FF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10cab4fc2cb_0_81"/>
          <p:cNvSpPr txBox="1"/>
          <p:nvPr/>
        </p:nvSpPr>
        <p:spPr>
          <a:xfrm rot="1162">
            <a:off x="962112" y="1914962"/>
            <a:ext cx="1775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-FR" sz="3000">
                <a:latin typeface="Josefin Sans"/>
                <a:ea typeface="Josefin Sans"/>
                <a:cs typeface="Josefin Sans"/>
                <a:sym typeface="Josefin Sans"/>
              </a:rPr>
              <a:t>Did you know…</a:t>
            </a:r>
            <a:endParaRPr b="0" i="0" sz="30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64" name="Google Shape;464;g10cab4fc2cb_0_81"/>
          <p:cNvSpPr txBox="1"/>
          <p:nvPr/>
        </p:nvSpPr>
        <p:spPr>
          <a:xfrm>
            <a:off x="0" y="6519325"/>
            <a:ext cx="294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fr-F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Study from </a:t>
            </a:r>
            <a:r>
              <a:rPr b="0" i="0" lang="fr-F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2010 de l’Université Western d’Ontario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g10cab4fc2cb_0_98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470" name="Google Shape;470;g10cab4fc2cb_0_98"/>
          <p:cNvSpPr txBox="1"/>
          <p:nvPr/>
        </p:nvSpPr>
        <p:spPr>
          <a:xfrm>
            <a:off x="10695975" y="0"/>
            <a:ext cx="155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5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71" name="Google Shape;471;g10cab4fc2cb_0_98"/>
          <p:cNvSpPr txBox="1"/>
          <p:nvPr/>
        </p:nvSpPr>
        <p:spPr>
          <a:xfrm>
            <a:off x="430850" y="2156700"/>
            <a:ext cx="111810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Sweeping is an essential part of curling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Learning the proper basic technique in the open stance will allow for safer brushing, and make it easier to properly judge the speed of the rocks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Considering that one should work out their muscles as equally as possible, it is recommended that players change sides while adjusting their hands accordingly on the broom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This way, we can avoid injuries by not overusing the same muscles while always brushing on the same side</a:t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10cab4fc2cb_0_98"/>
          <p:cNvSpPr txBox="1"/>
          <p:nvPr>
            <p:ph type="title"/>
          </p:nvPr>
        </p:nvSpPr>
        <p:spPr>
          <a:xfrm>
            <a:off x="1732050" y="594575"/>
            <a:ext cx="8289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6000">
                <a:latin typeface="Short Stack"/>
                <a:ea typeface="Short Stack"/>
                <a:cs typeface="Short Stack"/>
                <a:sym typeface="Short Stack"/>
              </a:rPr>
              <a:t>Coach’s advice</a:t>
            </a:r>
            <a:endParaRPr sz="6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473" name="Google Shape;473;g10cab4fc2cb_0_98"/>
          <p:cNvSpPr/>
          <p:nvPr/>
        </p:nvSpPr>
        <p:spPr>
          <a:xfrm>
            <a:off x="3048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10cab4fc2cb_0_98"/>
          <p:cNvSpPr/>
          <p:nvPr/>
        </p:nvSpPr>
        <p:spPr>
          <a:xfrm>
            <a:off x="100215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g10cab4fc2cb_0_107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152400" y="-709190"/>
            <a:ext cx="12519501" cy="8405389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10cab4fc2cb_0_107"/>
          <p:cNvSpPr/>
          <p:nvPr/>
        </p:nvSpPr>
        <p:spPr>
          <a:xfrm>
            <a:off x="852600" y="2128800"/>
            <a:ext cx="10486800" cy="260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10cab4fc2cb_0_107"/>
          <p:cNvSpPr txBox="1"/>
          <p:nvPr>
            <p:ph type="ctrTitle"/>
          </p:nvPr>
        </p:nvSpPr>
        <p:spPr>
          <a:xfrm>
            <a:off x="1006813" y="2907000"/>
            <a:ext cx="101784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>
                <a:latin typeface="Caveat Brush"/>
                <a:ea typeface="Caveat Brush"/>
                <a:cs typeface="Caveat Brush"/>
                <a:sym typeface="Caveat Brush"/>
              </a:rPr>
              <a:t>WEEK</a:t>
            </a:r>
            <a:r>
              <a:rPr lang="fr-FR">
                <a:latin typeface="Caveat Brush"/>
                <a:ea typeface="Caveat Brush"/>
                <a:cs typeface="Caveat Brush"/>
                <a:sym typeface="Caveat Brush"/>
              </a:rPr>
              <a:t> 6 - LINE OF DELIVERY</a:t>
            </a:r>
            <a:endParaRPr>
              <a:latin typeface="Caveat Brush"/>
              <a:ea typeface="Caveat Brush"/>
              <a:cs typeface="Caveat Brush"/>
              <a:sym typeface="Caveat Brush"/>
            </a:endParaRPr>
          </a:p>
        </p:txBody>
      </p:sp>
      <p:pic>
        <p:nvPicPr>
          <p:cNvPr id="482" name="Google Shape;482;g10cab4fc2cb_0_107"/>
          <p:cNvPicPr preferRelativeResize="0"/>
          <p:nvPr/>
        </p:nvPicPr>
        <p:blipFill rotWithShape="1">
          <a:blip r:embed="rId4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0da257bab0_1_119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g10da257bab0_1_119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112" name="Google Shape;112;g10da257bab0_1_119"/>
          <p:cNvSpPr txBox="1"/>
          <p:nvPr>
            <p:ph type="title"/>
          </p:nvPr>
        </p:nvSpPr>
        <p:spPr>
          <a:xfrm>
            <a:off x="91225" y="339300"/>
            <a:ext cx="4535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5000">
                <a:latin typeface="Short Stack"/>
                <a:ea typeface="Short Stack"/>
                <a:cs typeface="Short Stack"/>
                <a:sym typeface="Short Stack"/>
              </a:rPr>
              <a:t>Objectives</a:t>
            </a:r>
            <a:endParaRPr sz="5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13" name="Google Shape;113;g10da257bab0_1_119"/>
          <p:cNvSpPr txBox="1"/>
          <p:nvPr/>
        </p:nvSpPr>
        <p:spPr>
          <a:xfrm>
            <a:off x="382800" y="2123925"/>
            <a:ext cx="11298900" cy="4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Program objectives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Learn basic curling techniques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 Off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er a positive experience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 Off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er a safe and supervised environment with instructors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Offer sessions specifically developed for recreational curlers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Provide an opportunity for participants to reach an advanced-Intermediate level of curling play by the end of Level 4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10da257bab0_1_119"/>
          <p:cNvSpPr txBox="1"/>
          <p:nvPr/>
        </p:nvSpPr>
        <p:spPr>
          <a:xfrm>
            <a:off x="10695975" y="0"/>
            <a:ext cx="153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0cab4fc2cb_0_115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10cab4fc2cb_0_115"/>
          <p:cNvSpPr txBox="1"/>
          <p:nvPr/>
        </p:nvSpPr>
        <p:spPr>
          <a:xfrm>
            <a:off x="10684775" y="0"/>
            <a:ext cx="152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6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489" name="Google Shape;489;g10cab4fc2cb_0_115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490" name="Google Shape;490;g10cab4fc2cb_0_115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900">
                <a:latin typeface="Short Stack"/>
                <a:ea typeface="Short Stack"/>
                <a:cs typeface="Short Stack"/>
                <a:sym typeface="Short Stack"/>
              </a:rPr>
              <a:t>Line of delivery</a:t>
            </a:r>
            <a:endParaRPr sz="3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491" name="Google Shape;491;g10cab4fc2cb_0_115"/>
          <p:cNvSpPr txBox="1"/>
          <p:nvPr/>
        </p:nvSpPr>
        <p:spPr>
          <a:xfrm>
            <a:off x="304800" y="2346250"/>
            <a:ext cx="7120800" cy="39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Steps for a successful slide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914400" marR="0" rtl="0" algn="l">
              <a:lnSpc>
                <a:spcPct val="150000"/>
              </a:lnSpc>
              <a:spcBef>
                <a:spcPts val="481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Calibri"/>
              <a:buAutoNum type="arabicPeriod"/>
            </a:pP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Position in the hack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Calibri"/>
              <a:buAutoNum type="arabicPeriod"/>
            </a:pP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Backswing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Calibri"/>
              <a:buAutoNum type="arabicPeriod"/>
            </a:pP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Weight transfer and forward motion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Calibri"/>
              <a:buAutoNum type="arabicPeriod"/>
            </a:pP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Pushing from the hack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Calibri"/>
              <a:buAutoNum type="arabicPeriod"/>
            </a:pP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Sliding position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Calibri"/>
              <a:buAutoNum type="arabicPeriod"/>
            </a:pP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release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g10cab4fc2cb_0_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2175" y="2080500"/>
            <a:ext cx="5708700" cy="38049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g10cab4fc2cb_0_125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498" name="Google Shape;498;g10cab4fc2cb_0_125"/>
          <p:cNvSpPr txBox="1"/>
          <p:nvPr/>
        </p:nvSpPr>
        <p:spPr>
          <a:xfrm>
            <a:off x="10695975" y="0"/>
            <a:ext cx="152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6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99" name="Google Shape;499;g10cab4fc2cb_0_125"/>
          <p:cNvSpPr txBox="1"/>
          <p:nvPr/>
        </p:nvSpPr>
        <p:spPr>
          <a:xfrm>
            <a:off x="430850" y="1548775"/>
            <a:ext cx="11181000" cy="57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line of delivery is crucial to have a successful shot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Do not forget that the entire shot begins with the proper position in the hack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Once your body is aligned with the target, one has to maintain this position for the entire weight transfer process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WARNING</a:t>
            </a:r>
            <a:r>
              <a:rPr b="1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body should never rotate, it should maintain the parallel line ‘FORWARD-BACKWARD’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Do not bring the sliding foot too far back in the backswing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sliding foot should be under the body’s center of gravity (the belly button) when sliding</a:t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g10cab4fc2cb_0_125"/>
          <p:cNvSpPr txBox="1"/>
          <p:nvPr>
            <p:ph type="title"/>
          </p:nvPr>
        </p:nvSpPr>
        <p:spPr>
          <a:xfrm>
            <a:off x="1732050" y="594575"/>
            <a:ext cx="8289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6000">
                <a:latin typeface="Short Stack"/>
                <a:ea typeface="Short Stack"/>
                <a:cs typeface="Short Stack"/>
                <a:sym typeface="Short Stack"/>
              </a:rPr>
              <a:t>Coach’s advice</a:t>
            </a:r>
            <a:endParaRPr sz="6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501" name="Google Shape;501;g10cab4fc2cb_0_125"/>
          <p:cNvSpPr/>
          <p:nvPr/>
        </p:nvSpPr>
        <p:spPr>
          <a:xfrm>
            <a:off x="3048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10cab4fc2cb_0_125"/>
          <p:cNvSpPr/>
          <p:nvPr/>
        </p:nvSpPr>
        <p:spPr>
          <a:xfrm>
            <a:off x="100215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g10cab4fc2cb_0_134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116125" y="-74400"/>
            <a:ext cx="12424300" cy="828085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10cab4fc2cb_0_134"/>
          <p:cNvSpPr/>
          <p:nvPr/>
        </p:nvSpPr>
        <p:spPr>
          <a:xfrm>
            <a:off x="852600" y="2128800"/>
            <a:ext cx="10486800" cy="260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10cab4fc2cb_0_134"/>
          <p:cNvSpPr txBox="1"/>
          <p:nvPr>
            <p:ph type="ctrTitle"/>
          </p:nvPr>
        </p:nvSpPr>
        <p:spPr>
          <a:xfrm>
            <a:off x="1006813" y="2907000"/>
            <a:ext cx="101784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>
                <a:latin typeface="Caveat Brush"/>
                <a:ea typeface="Caveat Brush"/>
                <a:cs typeface="Caveat Brush"/>
                <a:sym typeface="Caveat Brush"/>
              </a:rPr>
              <a:t>WEEK</a:t>
            </a:r>
            <a:r>
              <a:rPr lang="fr-FR">
                <a:latin typeface="Caveat Brush"/>
                <a:ea typeface="Caveat Brush"/>
                <a:cs typeface="Caveat Brush"/>
                <a:sym typeface="Caveat Brush"/>
              </a:rPr>
              <a:t> 7 - TYPES OF SHOTS</a:t>
            </a:r>
            <a:endParaRPr>
              <a:latin typeface="Caveat Brush"/>
              <a:ea typeface="Caveat Brush"/>
              <a:cs typeface="Caveat Brush"/>
              <a:sym typeface="Caveat Brush"/>
            </a:endParaRPr>
          </a:p>
        </p:txBody>
      </p:sp>
      <p:pic>
        <p:nvPicPr>
          <p:cNvPr id="510" name="Google Shape;510;g10cab4fc2cb_0_134"/>
          <p:cNvPicPr preferRelativeResize="0"/>
          <p:nvPr/>
        </p:nvPicPr>
        <p:blipFill rotWithShape="1">
          <a:blip r:embed="rId4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0cab4fc2cb_0_142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10cab4fc2cb_0_142"/>
          <p:cNvSpPr txBox="1"/>
          <p:nvPr/>
        </p:nvSpPr>
        <p:spPr>
          <a:xfrm>
            <a:off x="10684775" y="0"/>
            <a:ext cx="15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7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17" name="Google Shape;517;g10cab4fc2cb_0_142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518" name="Google Shape;518;g10cab4fc2cb_0_142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900">
                <a:latin typeface="Short Stack"/>
                <a:ea typeface="Short Stack"/>
                <a:cs typeface="Short Stack"/>
                <a:sym typeface="Short Stack"/>
              </a:rPr>
              <a:t>Types of shots</a:t>
            </a:r>
            <a:endParaRPr sz="3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519" name="Google Shape;519;g10cab4fc2cb_0_142"/>
          <p:cNvSpPr txBox="1"/>
          <p:nvPr/>
        </p:nvSpPr>
        <p:spPr>
          <a:xfrm>
            <a:off x="288300" y="1977250"/>
            <a:ext cx="10493700" cy="4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500"/>
              <a:buFont typeface="Calibri"/>
              <a:buAutoNum type="arabicPeriod"/>
            </a:pP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uard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Stone that stops between the hog line and the house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It protects one or many rocks in the house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500"/>
              <a:buFont typeface="Calibri"/>
              <a:buAutoNum type="arabicPeriod" startAt="2"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Draw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Rock that stops in the house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Any rock that touches the house may count as a point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500"/>
              <a:buFont typeface="Calibri"/>
              <a:buAutoNum type="arabicPeriod" startAt="3"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Take-out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Action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of removing a competitor’s rock from play by hitting it with another stone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0cab4fc2cb_0_151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g10cab4fc2cb_0_151"/>
          <p:cNvSpPr txBox="1"/>
          <p:nvPr/>
        </p:nvSpPr>
        <p:spPr>
          <a:xfrm>
            <a:off x="10684775" y="0"/>
            <a:ext cx="155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7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26" name="Google Shape;526;g10cab4fc2cb_0_151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527" name="Google Shape;527;g10cab4fc2cb_0_151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900">
                <a:latin typeface="Short Stack"/>
                <a:ea typeface="Short Stack"/>
                <a:cs typeface="Short Stack"/>
                <a:sym typeface="Short Stack"/>
              </a:rPr>
              <a:t>Play area in zones</a:t>
            </a:r>
            <a:endParaRPr sz="3900"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528" name="Google Shape;528;g10cab4fc2cb_0_151"/>
          <p:cNvGrpSpPr/>
          <p:nvPr/>
        </p:nvGrpSpPr>
        <p:grpSpPr>
          <a:xfrm>
            <a:off x="1002000" y="1626850"/>
            <a:ext cx="8433687" cy="5154473"/>
            <a:chOff x="1755474" y="0"/>
            <a:chExt cx="10436440" cy="6858000"/>
          </a:xfrm>
        </p:grpSpPr>
        <p:sp>
          <p:nvSpPr>
            <p:cNvPr id="529" name="Google Shape;529;g10cab4fc2cb_0_151"/>
            <p:cNvSpPr txBox="1"/>
            <p:nvPr/>
          </p:nvSpPr>
          <p:spPr>
            <a:xfrm rot="-5400000">
              <a:off x="1154574" y="2819049"/>
              <a:ext cx="1571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fr-FR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Hog Line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0" name="Google Shape;530;g10cab4fc2cb_0_151"/>
            <p:cNvGrpSpPr/>
            <p:nvPr/>
          </p:nvGrpSpPr>
          <p:grpSpPr>
            <a:xfrm>
              <a:off x="2185771" y="0"/>
              <a:ext cx="10006143" cy="6858000"/>
              <a:chOff x="2185771" y="0"/>
              <a:chExt cx="10006143" cy="6858000"/>
            </a:xfrm>
          </p:grpSpPr>
          <p:sp>
            <p:nvSpPr>
              <p:cNvPr id="531" name="Google Shape;531;g10cab4fc2cb_0_151"/>
              <p:cNvSpPr txBox="1"/>
              <p:nvPr/>
            </p:nvSpPr>
            <p:spPr>
              <a:xfrm rot="-5400000">
                <a:off x="11283252" y="2780485"/>
                <a:ext cx="12786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0" i="0" lang="fr-FR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Board</a:t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32" name="Google Shape;532;g10cab4fc2cb_0_151"/>
              <p:cNvGrpSpPr/>
              <p:nvPr/>
            </p:nvGrpSpPr>
            <p:grpSpPr>
              <a:xfrm>
                <a:off x="2185771" y="0"/>
                <a:ext cx="10006143" cy="6858000"/>
                <a:chOff x="2185771" y="0"/>
                <a:chExt cx="10006143" cy="6858000"/>
              </a:xfrm>
            </p:grpSpPr>
            <p:pic>
              <p:nvPicPr>
                <p:cNvPr id="533" name="Google Shape;533;g10cab4fc2cb_0_151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 rot="5400000">
                  <a:off x="4195941" y="-680277"/>
                  <a:ext cx="3918126" cy="793846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34" name="Google Shape;534;g10cab4fc2cb_0_151"/>
                <p:cNvSpPr/>
                <p:nvPr/>
              </p:nvSpPr>
              <p:spPr>
                <a:xfrm>
                  <a:off x="11653114" y="0"/>
                  <a:ext cx="538800" cy="6858000"/>
                </a:xfrm>
                <a:prstGeom prst="rect">
                  <a:avLst/>
                </a:prstGeom>
                <a:solidFill>
                  <a:srgbClr val="4F81BD"/>
                </a:solidFill>
                <a:ln cap="flat" cmpd="sng" w="25400">
                  <a:solidFill>
                    <a:srgbClr val="395E8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g10cab4fc2cb_0_151"/>
                <p:cNvSpPr txBox="1"/>
                <p:nvPr/>
              </p:nvSpPr>
              <p:spPr>
                <a:xfrm>
                  <a:off x="3074560" y="877461"/>
                  <a:ext cx="10971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b="0" i="0" lang="fr-FR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Zone 1</a:t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6" name="Google Shape;536;g10cab4fc2cb_0_151"/>
                <p:cNvSpPr txBox="1"/>
                <p:nvPr/>
              </p:nvSpPr>
              <p:spPr>
                <a:xfrm>
                  <a:off x="5537160" y="876730"/>
                  <a:ext cx="12363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b="0" i="0" lang="fr-FR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Zone 2</a:t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g10cab4fc2cb_0_151"/>
                <p:cNvSpPr txBox="1"/>
                <p:nvPr/>
              </p:nvSpPr>
              <p:spPr>
                <a:xfrm>
                  <a:off x="7286318" y="882916"/>
                  <a:ext cx="10449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b="0" i="0" lang="fr-FR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Zone 3</a:t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g10cab4fc2cb_0_151"/>
                <p:cNvSpPr txBox="1"/>
                <p:nvPr/>
              </p:nvSpPr>
              <p:spPr>
                <a:xfrm>
                  <a:off x="8705300" y="882916"/>
                  <a:ext cx="10971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b="0" i="0" lang="fr-FR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Zone 4</a:t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g10cab4fc2cb_0_151"/>
                <p:cNvSpPr txBox="1"/>
                <p:nvPr/>
              </p:nvSpPr>
              <p:spPr>
                <a:xfrm>
                  <a:off x="10365955" y="876730"/>
                  <a:ext cx="10971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b="0" i="0" lang="fr-FR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Zone 5</a:t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540" name="Google Shape;540;g10cab4fc2cb_0_151"/>
                <p:cNvCxnSpPr/>
                <p:nvPr/>
              </p:nvCxnSpPr>
              <p:spPr>
                <a:xfrm>
                  <a:off x="4828032" y="1053098"/>
                  <a:ext cx="0" cy="44718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4A7DBA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41" name="Google Shape;541;g10cab4fc2cb_0_151"/>
                <p:cNvCxnSpPr/>
                <p:nvPr/>
              </p:nvCxnSpPr>
              <p:spPr>
                <a:xfrm>
                  <a:off x="7087209" y="1053098"/>
                  <a:ext cx="0" cy="44718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4A7DBA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42" name="Google Shape;542;g10cab4fc2cb_0_151"/>
                <p:cNvCxnSpPr/>
                <p:nvPr/>
              </p:nvCxnSpPr>
              <p:spPr>
                <a:xfrm>
                  <a:off x="8519770" y="1054311"/>
                  <a:ext cx="0" cy="44718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4A7DBA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543" name="Google Shape;543;g10cab4fc2cb_0_151"/>
                <p:cNvCxnSpPr/>
                <p:nvPr/>
              </p:nvCxnSpPr>
              <p:spPr>
                <a:xfrm>
                  <a:off x="9930384" y="1053099"/>
                  <a:ext cx="0" cy="44718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4A7DBA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pic>
        <p:nvPicPr>
          <p:cNvPr id="544" name="Google Shape;544;g10cab4fc2cb_0_1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7881223" y="3820017"/>
            <a:ext cx="990125" cy="6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0cab4fc2cb_0_177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10cab4fc2cb_0_177"/>
          <p:cNvSpPr txBox="1"/>
          <p:nvPr/>
        </p:nvSpPr>
        <p:spPr>
          <a:xfrm>
            <a:off x="10684775" y="0"/>
            <a:ext cx="152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 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7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51" name="Google Shape;551;g10cab4fc2cb_0_177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552" name="Google Shape;552;g10cab4fc2cb_0_177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900">
                <a:latin typeface="Short Stack"/>
                <a:ea typeface="Short Stack"/>
                <a:cs typeface="Short Stack"/>
                <a:sym typeface="Short Stack"/>
              </a:rPr>
              <a:t>Communication</a:t>
            </a:r>
            <a:endParaRPr sz="3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553" name="Google Shape;553;g10cab4fc2cb_0_177"/>
          <p:cNvSpPr txBox="1"/>
          <p:nvPr/>
        </p:nvSpPr>
        <p:spPr>
          <a:xfrm>
            <a:off x="288300" y="1977250"/>
            <a:ext cx="7337400" cy="4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Successful basic communication elements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Consistency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 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Clarity for all players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Focuses on being positive and constructive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Is fast and efficient (in order to respect allotted game time)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Takes place before, during and after the throw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Varies according to different factors (playing conditions, ice condition, strategy, etc.)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4" name="Google Shape;554;g10cab4fc2cb_0_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1950" y="2128927"/>
            <a:ext cx="3600600" cy="2600100"/>
          </a:xfrm>
          <a:prstGeom prst="snipRoundRect">
            <a:avLst>
              <a:gd fmla="val 16667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555" name="Google Shape;555;g10cab4fc2cb_0_177"/>
          <p:cNvSpPr txBox="1"/>
          <p:nvPr/>
        </p:nvSpPr>
        <p:spPr>
          <a:xfrm>
            <a:off x="7625700" y="5505050"/>
            <a:ext cx="1008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fr-FR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🗣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g10cab4fc2cb_0_186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561" name="Google Shape;561;g10cab4fc2cb_0_186"/>
          <p:cNvSpPr txBox="1"/>
          <p:nvPr/>
        </p:nvSpPr>
        <p:spPr>
          <a:xfrm>
            <a:off x="10695975" y="0"/>
            <a:ext cx="155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7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62" name="Google Shape;562;g10cab4fc2cb_0_186"/>
          <p:cNvSpPr txBox="1"/>
          <p:nvPr/>
        </p:nvSpPr>
        <p:spPr>
          <a:xfrm>
            <a:off x="430850" y="1929775"/>
            <a:ext cx="11181000" cy="45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There are three types of shots in curling. In order to properly develop your technique, it is important to master all three basic shots. 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You must adjust your push strength from the hack according to the requested shot.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Just as in everyday life, COMMUNICATION plays a key role in curling.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Pra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ctice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Improvement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= Confi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dence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= Cons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istency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g10cab4fc2cb_0_186"/>
          <p:cNvSpPr txBox="1"/>
          <p:nvPr>
            <p:ph type="title"/>
          </p:nvPr>
        </p:nvSpPr>
        <p:spPr>
          <a:xfrm>
            <a:off x="1732050" y="594575"/>
            <a:ext cx="8289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6000">
                <a:latin typeface="Short Stack"/>
                <a:ea typeface="Short Stack"/>
                <a:cs typeface="Short Stack"/>
                <a:sym typeface="Short Stack"/>
              </a:rPr>
              <a:t>Coach’s advice</a:t>
            </a:r>
            <a:endParaRPr sz="6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564" name="Google Shape;564;g10cab4fc2cb_0_186"/>
          <p:cNvSpPr/>
          <p:nvPr/>
        </p:nvSpPr>
        <p:spPr>
          <a:xfrm>
            <a:off x="3048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10cab4fc2cb_0_186"/>
          <p:cNvSpPr/>
          <p:nvPr/>
        </p:nvSpPr>
        <p:spPr>
          <a:xfrm>
            <a:off x="100215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g10cab4fc2cb_0_195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249675" y="-79450"/>
            <a:ext cx="12756198" cy="847712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10cab4fc2cb_0_195"/>
          <p:cNvSpPr/>
          <p:nvPr/>
        </p:nvSpPr>
        <p:spPr>
          <a:xfrm>
            <a:off x="852600" y="2128800"/>
            <a:ext cx="10486800" cy="260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10cab4fc2cb_0_195"/>
          <p:cNvSpPr txBox="1"/>
          <p:nvPr>
            <p:ph type="ctrTitle"/>
          </p:nvPr>
        </p:nvSpPr>
        <p:spPr>
          <a:xfrm>
            <a:off x="1006813" y="2907000"/>
            <a:ext cx="101784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 sz="7000">
                <a:latin typeface="Caveat Brush"/>
                <a:ea typeface="Caveat Brush"/>
                <a:cs typeface="Caveat Brush"/>
                <a:sym typeface="Caveat Brush"/>
              </a:rPr>
              <a:t>WEEK</a:t>
            </a:r>
            <a:r>
              <a:rPr lang="fr-FR" sz="7000">
                <a:latin typeface="Caveat Brush"/>
                <a:ea typeface="Caveat Brush"/>
                <a:cs typeface="Caveat Brush"/>
                <a:sym typeface="Caveat Brush"/>
              </a:rPr>
              <a:t> 8 - STRATEGY</a:t>
            </a:r>
            <a:endParaRPr sz="7000">
              <a:latin typeface="Caveat Brush"/>
              <a:ea typeface="Caveat Brush"/>
              <a:cs typeface="Caveat Brush"/>
              <a:sym typeface="Caveat Brush"/>
            </a:endParaRPr>
          </a:p>
        </p:txBody>
      </p:sp>
      <p:pic>
        <p:nvPicPr>
          <p:cNvPr id="573" name="Google Shape;573;g10cab4fc2cb_0_195"/>
          <p:cNvPicPr preferRelativeResize="0"/>
          <p:nvPr/>
        </p:nvPicPr>
        <p:blipFill rotWithShape="1">
          <a:blip r:embed="rId4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0cab4fc2cb_0_203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g10cab4fc2cb_0_203"/>
          <p:cNvSpPr txBox="1"/>
          <p:nvPr/>
        </p:nvSpPr>
        <p:spPr>
          <a:xfrm>
            <a:off x="10684775" y="0"/>
            <a:ext cx="156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8</a:t>
            </a:r>
            <a:endParaRPr b="0" i="0" sz="1200" u="none" cap="none" strike="noStrike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80" name="Google Shape;580;g10cab4fc2cb_0_203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581" name="Google Shape;581;g10cab4fc2cb_0_203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900">
                <a:latin typeface="Short Stack"/>
                <a:ea typeface="Short Stack"/>
                <a:cs typeface="Short Stack"/>
                <a:sym typeface="Short Stack"/>
              </a:rPr>
              <a:t>Strategy - Definitions</a:t>
            </a:r>
            <a:endParaRPr sz="3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582" name="Google Shape;582;g10cab4fc2cb_0_203"/>
          <p:cNvSpPr txBox="1"/>
          <p:nvPr/>
        </p:nvSpPr>
        <p:spPr>
          <a:xfrm>
            <a:off x="288300" y="1672450"/>
            <a:ext cx="11511300" cy="57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finitions: </a:t>
            </a:r>
            <a:endParaRPr b="0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Strat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egy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Strategy is the plan that leads to an objective.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It is the basic means of achieving an intended outcome in a specific game situation, and provides general guidance as to the types of shots that you should select (example: for the first end, the plan is to blank the end to learn the ice condition and to keep the advantage of the hammer for the second end).</a:t>
            </a:r>
            <a:endParaRPr b="0" i="0" sz="18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Tacti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Tactics are the specific shots that you play to help implement ‘’the plan’’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🥌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Tactics are also the various team skills and systems that help you execute shots successfully (example : The choice of shots, where the stones should be positioned, etc.). </a:t>
            </a:r>
            <a:endParaRPr sz="18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0" lang="fr-F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*I</a:t>
            </a: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is important for the tactics to be aligned with the strategy!</a:t>
            </a:r>
            <a:endParaRPr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0cab4fc2cb_0_212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10cab4fc2cb_0_212"/>
          <p:cNvSpPr txBox="1"/>
          <p:nvPr/>
        </p:nvSpPr>
        <p:spPr>
          <a:xfrm>
            <a:off x="10684775" y="0"/>
            <a:ext cx="155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 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8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89" name="Google Shape;589;g10cab4fc2cb_0_212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590" name="Google Shape;590;g10cab4fc2cb_0_212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600">
                <a:latin typeface="Short Stack"/>
                <a:ea typeface="Short Stack"/>
                <a:cs typeface="Short Stack"/>
                <a:sym typeface="Short Stack"/>
              </a:rPr>
              <a:t>Strategy - </a:t>
            </a:r>
            <a:r>
              <a:rPr lang="fr-FR" sz="3600">
                <a:latin typeface="Short Stack"/>
                <a:ea typeface="Short Stack"/>
                <a:cs typeface="Short Stack"/>
                <a:sym typeface="Short Stack"/>
              </a:rPr>
              <a:t>Influential</a:t>
            </a:r>
            <a:r>
              <a:rPr lang="fr-FR" sz="3600">
                <a:latin typeface="Short Stack"/>
                <a:ea typeface="Short Stack"/>
                <a:cs typeface="Short Stack"/>
                <a:sym typeface="Short Stack"/>
              </a:rPr>
              <a:t> factors</a:t>
            </a:r>
            <a:endParaRPr sz="36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591" name="Google Shape;591;g10cab4fc2cb_0_212"/>
          <p:cNvSpPr txBox="1"/>
          <p:nvPr/>
        </p:nvSpPr>
        <p:spPr>
          <a:xfrm>
            <a:off x="288300" y="1672450"/>
            <a:ext cx="11511300" cy="55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Fact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ors that can influence your choice of strategy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0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Do you have the hammer?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Are we at the beginning, middle or end of the game?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Which player is throwing?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What are the strengths or weaknesses of our team? What are the opponents’ strengths/weaknesses?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What is the current score?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What is our objective (take 2, blank, give up 1 point, etc.)?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How many ends are left?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What are the ice conditions now?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da257bab0_1_129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g10da257bab0_1_129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121" name="Google Shape;121;g10da257bab0_1_129"/>
          <p:cNvSpPr txBox="1"/>
          <p:nvPr>
            <p:ph type="title"/>
          </p:nvPr>
        </p:nvSpPr>
        <p:spPr>
          <a:xfrm>
            <a:off x="91225" y="339300"/>
            <a:ext cx="855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Themes</a:t>
            </a:r>
            <a:endParaRPr sz="4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22" name="Google Shape;122;g10da257bab0_1_129"/>
          <p:cNvSpPr txBox="1"/>
          <p:nvPr/>
        </p:nvSpPr>
        <p:spPr>
          <a:xfrm>
            <a:off x="368625" y="1665000"/>
            <a:ext cx="73731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Subjects we’ll see in Level 1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Safety and the components of the playing area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Ethics and game overview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Sliding position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Position in the hack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Steps involved in the slide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Holding the rock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Releasing the rock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Line of delivery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10da257bab0_1_129"/>
          <p:cNvSpPr txBox="1"/>
          <p:nvPr/>
        </p:nvSpPr>
        <p:spPr>
          <a:xfrm>
            <a:off x="6617950" y="2810775"/>
            <a:ext cx="52359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Open sweeping position 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Introduction to judging rock speed 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Basic notions of strategy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Introduction to the role of each player/communication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10da257bab0_1_129"/>
          <p:cNvSpPr txBox="1"/>
          <p:nvPr/>
        </p:nvSpPr>
        <p:spPr>
          <a:xfrm>
            <a:off x="10695975" y="0"/>
            <a:ext cx="153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0cab4fc2cb_0_220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g10cab4fc2cb_0_220"/>
          <p:cNvSpPr txBox="1"/>
          <p:nvPr/>
        </p:nvSpPr>
        <p:spPr>
          <a:xfrm>
            <a:off x="10684775" y="0"/>
            <a:ext cx="154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8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98" name="Google Shape;598;g10cab4fc2cb_0_220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599" name="Google Shape;599;g10cab4fc2cb_0_220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900">
                <a:latin typeface="Short Stack"/>
                <a:ea typeface="Short Stack"/>
                <a:cs typeface="Short Stack"/>
                <a:sym typeface="Short Stack"/>
              </a:rPr>
              <a:t>Strategy</a:t>
            </a:r>
            <a:endParaRPr sz="3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00" name="Google Shape;600;g10cab4fc2cb_0_220"/>
          <p:cNvSpPr txBox="1"/>
          <p:nvPr/>
        </p:nvSpPr>
        <p:spPr>
          <a:xfrm>
            <a:off x="288300" y="1672450"/>
            <a:ext cx="43689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basic strategy to adopt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0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g10cab4fc2cb_0_220"/>
          <p:cNvSpPr txBox="1"/>
          <p:nvPr/>
        </p:nvSpPr>
        <p:spPr>
          <a:xfrm>
            <a:off x="899800" y="2363825"/>
            <a:ext cx="4007700" cy="28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fr-FR" sz="2100" u="sng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With the hammer</a:t>
            </a:r>
            <a:endParaRPr b="1" i="0" sz="2100" u="sng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Last rock advantage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Contr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ol of the sides of the house and corner guards 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Objective</a:t>
            </a: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Take 2 or more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g10cab4fc2cb_0_220"/>
          <p:cNvSpPr txBox="1"/>
          <p:nvPr/>
        </p:nvSpPr>
        <p:spPr>
          <a:xfrm>
            <a:off x="6813025" y="2363825"/>
            <a:ext cx="4007700" cy="28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fr-FR" sz="2100" u="sng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Without the hammer</a:t>
            </a:r>
            <a:endParaRPr b="1" i="0" sz="2100" u="sng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First rock of the end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Contr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ol the center of the sheet and center guard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Objective = Give 1 or steal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3" name="Google Shape;603;g10cab4fc2cb_0_220"/>
          <p:cNvCxnSpPr/>
          <p:nvPr/>
        </p:nvCxnSpPr>
        <p:spPr>
          <a:xfrm>
            <a:off x="5653425" y="2073725"/>
            <a:ext cx="27600" cy="3004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4" name="Google Shape;604;g10cab4fc2cb_0_220"/>
          <p:cNvSpPr txBox="1"/>
          <p:nvPr/>
        </p:nvSpPr>
        <p:spPr>
          <a:xfrm>
            <a:off x="2421975" y="5486650"/>
            <a:ext cx="64905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fr-FR" sz="24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1" lang="fr-FR" sz="24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 is important that all the players know the </a:t>
            </a:r>
            <a:r>
              <a:rPr b="1" lang="fr-FR" sz="24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strategy</a:t>
            </a:r>
            <a:r>
              <a:rPr b="1" lang="fr-FR" sz="24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every end!</a:t>
            </a:r>
            <a:endParaRPr b="0" i="0" sz="14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10cab4fc2cb_0_220"/>
          <p:cNvSpPr txBox="1"/>
          <p:nvPr/>
        </p:nvSpPr>
        <p:spPr>
          <a:xfrm>
            <a:off x="137975" y="5624038"/>
            <a:ext cx="1070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fr-FR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🔨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g10cab4fc2cb_0_234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611" name="Google Shape;611;g10cab4fc2cb_0_234"/>
          <p:cNvSpPr txBox="1"/>
          <p:nvPr/>
        </p:nvSpPr>
        <p:spPr>
          <a:xfrm>
            <a:off x="10695975" y="0"/>
            <a:ext cx="1555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8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12" name="Google Shape;612;g10cab4fc2cb_0_234"/>
          <p:cNvSpPr txBox="1"/>
          <p:nvPr/>
        </p:nvSpPr>
        <p:spPr>
          <a:xfrm>
            <a:off x="430850" y="2310775"/>
            <a:ext cx="11181000" cy="41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Strategy is a very broad subject.</a:t>
            </a:r>
            <a:endParaRPr b="0" i="0" sz="2100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Just like the different techniques, one must learn and master the basic strategy. 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game of curling will be more enjoyable and enriching if we understand the strategy.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Curling is a lot like chess: we have to think ahead, planning our next shot while considering our opponent’s shots.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Many factors will influence your choice of shots (tactics) but what is most important: discuss it with your teammates!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g10cab4fc2cb_0_234"/>
          <p:cNvSpPr txBox="1"/>
          <p:nvPr>
            <p:ph type="title"/>
          </p:nvPr>
        </p:nvSpPr>
        <p:spPr>
          <a:xfrm>
            <a:off x="1732050" y="594575"/>
            <a:ext cx="8289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6000">
                <a:latin typeface="Short Stack"/>
                <a:ea typeface="Short Stack"/>
                <a:cs typeface="Short Stack"/>
                <a:sym typeface="Short Stack"/>
              </a:rPr>
              <a:t>Coach’s advice</a:t>
            </a:r>
            <a:endParaRPr sz="6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14" name="Google Shape;614;g10cab4fc2cb_0_234"/>
          <p:cNvSpPr/>
          <p:nvPr/>
        </p:nvSpPr>
        <p:spPr>
          <a:xfrm>
            <a:off x="3048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g10cab4fc2cb_0_234"/>
          <p:cNvSpPr/>
          <p:nvPr/>
        </p:nvSpPr>
        <p:spPr>
          <a:xfrm>
            <a:off x="100215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g10cab4fc2cb_0_243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158875" y="-786325"/>
            <a:ext cx="12474102" cy="8314024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g10cab4fc2cb_0_243"/>
          <p:cNvSpPr/>
          <p:nvPr/>
        </p:nvSpPr>
        <p:spPr>
          <a:xfrm>
            <a:off x="852600" y="2128800"/>
            <a:ext cx="10486800" cy="260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g10cab4fc2cb_0_243"/>
          <p:cNvSpPr txBox="1"/>
          <p:nvPr>
            <p:ph type="ctrTitle"/>
          </p:nvPr>
        </p:nvSpPr>
        <p:spPr>
          <a:xfrm>
            <a:off x="1006813" y="2907000"/>
            <a:ext cx="101784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>
                <a:latin typeface="Caveat Brush"/>
                <a:ea typeface="Caveat Brush"/>
                <a:cs typeface="Caveat Brush"/>
                <a:sym typeface="Caveat Brush"/>
              </a:rPr>
              <a:t>WEEK</a:t>
            </a:r>
            <a:r>
              <a:rPr lang="fr-FR">
                <a:latin typeface="Caveat Brush"/>
                <a:ea typeface="Caveat Brush"/>
                <a:cs typeface="Caveat Brush"/>
                <a:sym typeface="Caveat Brush"/>
              </a:rPr>
              <a:t> 9 - ROLE OF PLAYERS</a:t>
            </a:r>
            <a:endParaRPr>
              <a:latin typeface="Caveat Brush"/>
              <a:ea typeface="Caveat Brush"/>
              <a:cs typeface="Caveat Brush"/>
              <a:sym typeface="Caveat Brush"/>
            </a:endParaRPr>
          </a:p>
        </p:txBody>
      </p:sp>
      <p:pic>
        <p:nvPicPr>
          <p:cNvPr id="623" name="Google Shape;623;g10cab4fc2cb_0_243"/>
          <p:cNvPicPr preferRelativeResize="0"/>
          <p:nvPr/>
        </p:nvPicPr>
        <p:blipFill rotWithShape="1">
          <a:blip r:embed="rId4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0cab4fc2cb_0_250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g10cab4fc2cb_0_250"/>
          <p:cNvSpPr txBox="1"/>
          <p:nvPr/>
        </p:nvSpPr>
        <p:spPr>
          <a:xfrm>
            <a:off x="10684775" y="0"/>
            <a:ext cx="157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9</a:t>
            </a:r>
            <a:endParaRPr b="0" i="0" sz="1200" u="none" cap="none" strike="noStrike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30" name="Google Shape;630;g10cab4fc2cb_0_250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631" name="Google Shape;631;g10cab4fc2cb_0_250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900">
                <a:latin typeface="Short Stack"/>
                <a:ea typeface="Short Stack"/>
                <a:cs typeface="Short Stack"/>
                <a:sym typeface="Short Stack"/>
              </a:rPr>
              <a:t>Role of players - Lead</a:t>
            </a:r>
            <a:endParaRPr sz="3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2" name="Google Shape;632;g10cab4fc2cb_0_250"/>
          <p:cNvSpPr txBox="1"/>
          <p:nvPr/>
        </p:nvSpPr>
        <p:spPr>
          <a:xfrm>
            <a:off x="288300" y="1977250"/>
            <a:ext cx="11511300" cy="47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Lead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0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Key player to start the end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Is excellent with guards and draws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Studies the play and ice condition (speed, opponents)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Judges the rock’s speed and communicates it to the team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Cleans the zone around the hack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Prepares the third’s and the skip’s stones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Should not be in the house</a:t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3" name="Google Shape;633;g10cab4fc2cb_0_2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1471" y="1977252"/>
            <a:ext cx="3360900" cy="22401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0cab4fc2cb_0_260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g10cab4fc2cb_0_260"/>
          <p:cNvSpPr txBox="1"/>
          <p:nvPr/>
        </p:nvSpPr>
        <p:spPr>
          <a:xfrm>
            <a:off x="10684775" y="0"/>
            <a:ext cx="155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9</a:t>
            </a:r>
            <a:endParaRPr b="0" i="0" sz="1200" u="none" cap="none" strike="noStrike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40" name="Google Shape;640;g10cab4fc2cb_0_260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641" name="Google Shape;641;g10cab4fc2cb_0_260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900">
                <a:latin typeface="Short Stack"/>
                <a:ea typeface="Short Stack"/>
                <a:cs typeface="Short Stack"/>
                <a:sym typeface="Short Stack"/>
              </a:rPr>
              <a:t>Role of players - Second</a:t>
            </a:r>
            <a:endParaRPr sz="3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2" name="Google Shape;642;g10cab4fc2cb_0_260"/>
          <p:cNvSpPr txBox="1"/>
          <p:nvPr/>
        </p:nvSpPr>
        <p:spPr>
          <a:xfrm>
            <a:off x="288300" y="1672450"/>
            <a:ext cx="7686600" cy="7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Second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0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Is excellent with all types of shots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Studies the play and ice condition (speed, opponents)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Judges the rocks’ speed and communicates it to the team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Helps in putting away the stones after each end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Cleans the ice around the line of delivery for the next shot from the back line to the hog line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May go to the edge of the active house if the skip and the third ask for advice.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Should not be in the house during an end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3" name="Google Shape;643;g10cab4fc2cb_0_2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74775" y="2392450"/>
            <a:ext cx="3780000" cy="25194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0cab4fc2cb_0_269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g10cab4fc2cb_0_269"/>
          <p:cNvSpPr txBox="1"/>
          <p:nvPr/>
        </p:nvSpPr>
        <p:spPr>
          <a:xfrm>
            <a:off x="10684775" y="0"/>
            <a:ext cx="152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9</a:t>
            </a:r>
            <a:endParaRPr b="0" i="0" sz="1200" u="none" cap="none" strike="noStrike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50" name="Google Shape;650;g10cab4fc2cb_0_269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651" name="Google Shape;651;g10cab4fc2cb_0_269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900">
                <a:latin typeface="Short Stack"/>
                <a:ea typeface="Short Stack"/>
                <a:cs typeface="Short Stack"/>
                <a:sym typeface="Short Stack"/>
              </a:rPr>
              <a:t>Role of players - Vice skip</a:t>
            </a:r>
            <a:endParaRPr sz="3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2" name="Google Shape;652;g10cab4fc2cb_0_269"/>
          <p:cNvSpPr txBox="1"/>
          <p:nvPr/>
        </p:nvSpPr>
        <p:spPr>
          <a:xfrm>
            <a:off x="288300" y="1443850"/>
            <a:ext cx="7007400" cy="53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hird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(vice-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skip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b="0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Is excellent with all types of shots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Is the link between the skip and the front end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Re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inforces the skip’s decisions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Manages the game time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Reads the ice and is alert to the changing ice conditions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Replaces the skip in the house when they throw their stones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Communi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cates with teammates clearly and efficiently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Does the measuring, agrees to the score with opposing third, and puts up the score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3" name="Google Shape;653;g10cab4fc2cb_0_2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3400" y="2392453"/>
            <a:ext cx="4411500" cy="29403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0cab4fc2cb_0_281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g10cab4fc2cb_0_281"/>
          <p:cNvSpPr txBox="1"/>
          <p:nvPr/>
        </p:nvSpPr>
        <p:spPr>
          <a:xfrm>
            <a:off x="10704000" y="0"/>
            <a:ext cx="153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9</a:t>
            </a:r>
            <a:endParaRPr b="0" i="0" sz="1200" u="none" cap="none" strike="noStrike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60" name="Google Shape;660;g10cab4fc2cb_0_281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661" name="Google Shape;661;g10cab4fc2cb_0_281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900">
                <a:latin typeface="Short Stack"/>
                <a:ea typeface="Short Stack"/>
                <a:cs typeface="Short Stack"/>
                <a:sym typeface="Short Stack"/>
              </a:rPr>
              <a:t>Role of players - Skip</a:t>
            </a:r>
            <a:endParaRPr sz="39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2" name="Google Shape;662;g10cab4fc2cb_0_281"/>
          <p:cNvSpPr txBox="1"/>
          <p:nvPr/>
        </p:nvSpPr>
        <p:spPr>
          <a:xfrm>
            <a:off x="288300" y="1748650"/>
            <a:ext cx="7007400" cy="53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r-FR" sz="2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Capt</a:t>
            </a:r>
            <a:r>
              <a:rPr b="1" lang="fr-FR" sz="26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ain (Skip)</a:t>
            </a:r>
            <a:r>
              <a:rPr b="1" i="0" lang="fr-FR" sz="2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0" i="0" sz="26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Is the ‘leader’ of the team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Sets the strategy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Communi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cates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shot to be played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clearly and efficiently 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Commu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nicates with teammates during the game (ice conditions, strategy, feedback on shots, etc.)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Reads the ice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A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djusts the strategy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according to the strengths and weaknesses of the team and the opponents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Excels with draws and shots under pressure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3" name="Google Shape;663;g10cab4fc2cb_0_2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3400" y="2508786"/>
            <a:ext cx="4411500" cy="2823900"/>
          </a:xfrm>
          <a:prstGeom prst="snip1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0cab4fc2cb_0_291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g10cab4fc2cb_0_291"/>
          <p:cNvSpPr txBox="1"/>
          <p:nvPr/>
        </p:nvSpPr>
        <p:spPr>
          <a:xfrm>
            <a:off x="10686000" y="0"/>
            <a:ext cx="155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9</a:t>
            </a:r>
            <a:endParaRPr b="0" i="0" sz="1200" u="none" cap="none" strike="noStrike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70" name="Google Shape;670;g10cab4fc2cb_0_291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671" name="Google Shape;671;g10cab4fc2cb_0_291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100">
                <a:latin typeface="Short Stack"/>
                <a:ea typeface="Short Stack"/>
                <a:cs typeface="Short Stack"/>
                <a:sym typeface="Short Stack"/>
              </a:rPr>
              <a:t>Role of players - Communication</a:t>
            </a:r>
            <a:endParaRPr sz="31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2" name="Google Shape;672;g10cab4fc2cb_0_291"/>
          <p:cNvSpPr txBox="1"/>
          <p:nvPr/>
        </p:nvSpPr>
        <p:spPr>
          <a:xfrm>
            <a:off x="135900" y="1771675"/>
            <a:ext cx="7007400" cy="46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Communication between the players during a game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Must be consistent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Must be clear for all the players on the team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Must be positive and constructive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Must be done before, during and after the shot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Must be quick and efficient in order to respect the clock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Must be adapted to the different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factors (sheet conditions, ice speed, strategy, etc.)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3" name="Google Shape;673;g10cab4fc2cb_0_2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8700" y="2380925"/>
            <a:ext cx="3882300" cy="3226500"/>
          </a:xfrm>
          <a:prstGeom prst="snip2DiagRect">
            <a:avLst>
              <a:gd fmla="val 0" name="adj1"/>
              <a:gd fmla="val 16667" name="adj2"/>
            </a:avLst>
          </a:prstGeom>
          <a:noFill/>
          <a:ln>
            <a:noFill/>
          </a:ln>
        </p:spPr>
      </p:pic>
      <p:sp>
        <p:nvSpPr>
          <p:cNvPr id="674" name="Google Shape;674;g10cab4fc2cb_0_291"/>
          <p:cNvSpPr txBox="1"/>
          <p:nvPr/>
        </p:nvSpPr>
        <p:spPr>
          <a:xfrm>
            <a:off x="7143300" y="5749800"/>
            <a:ext cx="1008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fr-FR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🗣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0cab4fc2cb_0_302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g10cab4fc2cb_0_302"/>
          <p:cNvSpPr txBox="1"/>
          <p:nvPr/>
        </p:nvSpPr>
        <p:spPr>
          <a:xfrm>
            <a:off x="10695000" y="0"/>
            <a:ext cx="153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9</a:t>
            </a:r>
            <a:endParaRPr b="0" i="0" sz="1200" u="none" cap="none" strike="noStrike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81" name="Google Shape;681;g10cab4fc2cb_0_302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682" name="Google Shape;682;g10cab4fc2cb_0_302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2400">
                <a:latin typeface="Short Stack"/>
                <a:ea typeface="Short Stack"/>
                <a:cs typeface="Short Stack"/>
                <a:sym typeface="Short Stack"/>
              </a:rPr>
              <a:t>Role of players - What to say and not to say</a:t>
            </a:r>
            <a:endParaRPr sz="24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3" name="Google Shape;683;g10cab4fc2cb_0_302"/>
          <p:cNvSpPr txBox="1"/>
          <p:nvPr/>
        </p:nvSpPr>
        <p:spPr>
          <a:xfrm>
            <a:off x="135900" y="1771675"/>
            <a:ext cx="47160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What to say and what not to say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0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g10cab4fc2cb_0_302"/>
          <p:cNvSpPr txBox="1"/>
          <p:nvPr/>
        </p:nvSpPr>
        <p:spPr>
          <a:xfrm>
            <a:off x="899800" y="2440025"/>
            <a:ext cx="4007700" cy="3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✅</a:t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Encourage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teammates</a:t>
            </a: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Stay positive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Give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constructive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feedback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Valid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ate ice speed or sheet condition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Communi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cate at all times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g10cab4fc2cb_0_302"/>
          <p:cNvSpPr txBox="1"/>
          <p:nvPr/>
        </p:nvSpPr>
        <p:spPr>
          <a:xfrm>
            <a:off x="6886950" y="2312875"/>
            <a:ext cx="4992000" cy="3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❌</a:t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Be negative with the teammates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Give negative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comments on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shots or sweeping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Stop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communicating if a shot is missed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Bang their broom on the ice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Swear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6" name="Google Shape;686;g10cab4fc2cb_0_302"/>
          <p:cNvCxnSpPr/>
          <p:nvPr/>
        </p:nvCxnSpPr>
        <p:spPr>
          <a:xfrm>
            <a:off x="5653425" y="2454725"/>
            <a:ext cx="34500" cy="3980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g10cab4fc2cb_0_314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692" name="Google Shape;692;g10cab4fc2cb_0_314"/>
          <p:cNvSpPr txBox="1"/>
          <p:nvPr/>
        </p:nvSpPr>
        <p:spPr>
          <a:xfrm>
            <a:off x="10695975" y="0"/>
            <a:ext cx="152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9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693" name="Google Shape;693;g10cab4fc2cb_0_314"/>
          <p:cNvSpPr txBox="1"/>
          <p:nvPr/>
        </p:nvSpPr>
        <p:spPr>
          <a:xfrm>
            <a:off x="430850" y="2082175"/>
            <a:ext cx="11181000" cy="4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ctr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fr-FR" sz="26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Every role is important</a:t>
            </a:r>
            <a:r>
              <a:rPr b="1" i="0" lang="fr-FR" sz="26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!!</a:t>
            </a:r>
            <a:endParaRPr b="1" i="0" sz="26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more you curl, the more at ease you will become with the skills of communication.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Each player has a key role within the team.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If one player tries to do too much or tries to take over the role of another player, gaps and problems will occur.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It is the duty of each player to know and understand their role.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Efficient Communication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Positive energy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Fun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g10cab4fc2cb_0_314"/>
          <p:cNvSpPr txBox="1"/>
          <p:nvPr>
            <p:ph type="title"/>
          </p:nvPr>
        </p:nvSpPr>
        <p:spPr>
          <a:xfrm>
            <a:off x="1732050" y="594575"/>
            <a:ext cx="8289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6000">
                <a:latin typeface="Short Stack"/>
                <a:ea typeface="Short Stack"/>
                <a:cs typeface="Short Stack"/>
                <a:sym typeface="Short Stack"/>
              </a:rPr>
              <a:t>Coach’s advice</a:t>
            </a:r>
            <a:endParaRPr sz="60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95" name="Google Shape;695;g10cab4fc2cb_0_314"/>
          <p:cNvSpPr/>
          <p:nvPr/>
        </p:nvSpPr>
        <p:spPr>
          <a:xfrm>
            <a:off x="3048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g10cab4fc2cb_0_314"/>
          <p:cNvSpPr/>
          <p:nvPr/>
        </p:nvSpPr>
        <p:spPr>
          <a:xfrm>
            <a:off x="10021500" y="387000"/>
            <a:ext cx="1408500" cy="126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4"/>
          </a:solidFill>
          <a:ln cap="flat" cmpd="sng" w="381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0da257bab0_1_137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g10da257bab0_1_137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131" name="Google Shape;131;g10da257bab0_1_137"/>
          <p:cNvSpPr txBox="1"/>
          <p:nvPr>
            <p:ph type="title"/>
          </p:nvPr>
        </p:nvSpPr>
        <p:spPr>
          <a:xfrm>
            <a:off x="91225" y="339300"/>
            <a:ext cx="855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Security</a:t>
            </a:r>
            <a:endParaRPr sz="4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32" name="Google Shape;132;g10da257bab0_1_137"/>
          <p:cNvSpPr txBox="1"/>
          <p:nvPr/>
        </p:nvSpPr>
        <p:spPr>
          <a:xfrm>
            <a:off x="192950" y="1926988"/>
            <a:ext cx="44760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Initiation 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to the sport of curling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- Curling Canada Video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10da257bab0_1_137"/>
          <p:cNvSpPr txBox="1"/>
          <p:nvPr/>
        </p:nvSpPr>
        <p:spPr>
          <a:xfrm>
            <a:off x="6592100" y="1927000"/>
            <a:ext cx="6181200" cy="48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Different risk factors: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1- </a:t>
            </a:r>
            <a:r>
              <a:rPr b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Equipment</a:t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Non-slip soles (gripper)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S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liders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S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hoes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Bro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oms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Ice-making equipment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2- </a:t>
            </a:r>
            <a:r>
              <a:rPr b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Environmental</a:t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cold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Dehydration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" name="Google Shape;134;g10da257bab0_1_137"/>
          <p:cNvCxnSpPr/>
          <p:nvPr/>
        </p:nvCxnSpPr>
        <p:spPr>
          <a:xfrm>
            <a:off x="5599825" y="2268275"/>
            <a:ext cx="19500" cy="4437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g10da257bab0_1_137"/>
          <p:cNvSpPr txBox="1"/>
          <p:nvPr/>
        </p:nvSpPr>
        <p:spPr>
          <a:xfrm>
            <a:off x="10695975" y="0"/>
            <a:ext cx="154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36" name="Google Shape;136;g10da257bab0_1_137"/>
          <p:cNvSpPr txBox="1"/>
          <p:nvPr/>
        </p:nvSpPr>
        <p:spPr>
          <a:xfrm>
            <a:off x="9801000" y="765763"/>
            <a:ext cx="972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fr-FR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⛑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UBSCRIBE to the Curling Canada YouTube Channel: http://bit.ly/1zErkbr&#10;&#10;A comprehensive (and lighthearted) guide to how to play the sport of curling. How it's played, scored, won and why curlers yell so much!&#10;&#10;Check out and follow our social accounts!&#10;&#10;http://twitter.com/curlingcanada&#10;http://facebook.com/curlingcanada&#10;http://instagram.com/ccacurling&#10;&#10;http://curling.ca&#10;http://worldcurling.org&#10;http://startcurling.ca" id="137" name="Google Shape;137;g10da257bab0_1_137" title="Two Minute Guide to the Sport of Curling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900" y="3084962"/>
            <a:ext cx="4348166" cy="326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g10cab4fc2cb_0_323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-90600" y="-2452800"/>
            <a:ext cx="12618598" cy="103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g10cab4fc2cb_0_323"/>
          <p:cNvSpPr/>
          <p:nvPr/>
        </p:nvSpPr>
        <p:spPr>
          <a:xfrm>
            <a:off x="852600" y="2128800"/>
            <a:ext cx="10486800" cy="260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g10cab4fc2cb_0_323"/>
          <p:cNvSpPr txBox="1"/>
          <p:nvPr>
            <p:ph type="ctrTitle"/>
          </p:nvPr>
        </p:nvSpPr>
        <p:spPr>
          <a:xfrm>
            <a:off x="1006813" y="2907000"/>
            <a:ext cx="10178400" cy="104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>
                <a:latin typeface="Caveat Brush"/>
                <a:ea typeface="Caveat Brush"/>
                <a:cs typeface="Caveat Brush"/>
                <a:sym typeface="Caveat Brush"/>
              </a:rPr>
              <a:t>WEEK</a:t>
            </a:r>
            <a:r>
              <a:rPr lang="fr-FR">
                <a:latin typeface="Caveat Brush"/>
                <a:ea typeface="Caveat Brush"/>
                <a:cs typeface="Caveat Brush"/>
                <a:sym typeface="Caveat Brush"/>
              </a:rPr>
              <a:t> 10 - SUMMARY</a:t>
            </a:r>
            <a:endParaRPr>
              <a:latin typeface="Caveat Brush"/>
              <a:ea typeface="Caveat Brush"/>
              <a:cs typeface="Caveat Brush"/>
              <a:sym typeface="Caveat Brush"/>
            </a:endParaRPr>
          </a:p>
        </p:txBody>
      </p:sp>
      <p:pic>
        <p:nvPicPr>
          <p:cNvPr id="704" name="Google Shape;704;g10cab4fc2cb_0_323"/>
          <p:cNvPicPr preferRelativeResize="0"/>
          <p:nvPr/>
        </p:nvPicPr>
        <p:blipFill rotWithShape="1">
          <a:blip r:embed="rId4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0cab4fc2cb_0_331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g10cab4fc2cb_0_331"/>
          <p:cNvSpPr txBox="1"/>
          <p:nvPr/>
        </p:nvSpPr>
        <p:spPr>
          <a:xfrm>
            <a:off x="10614000" y="0"/>
            <a:ext cx="159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10</a:t>
            </a:r>
            <a:endParaRPr b="0" i="0" sz="1200" u="none" cap="none" strike="noStrike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711" name="Google Shape;711;g10cab4fc2cb_0_331"/>
          <p:cNvPicPr preferRelativeResize="0"/>
          <p:nvPr/>
        </p:nvPicPr>
        <p:blipFill rotWithShape="1">
          <a:blip r:embed="rId3">
            <a:alphaModFix/>
          </a:blip>
          <a:srcRect b="32569" l="9350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0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712" name="Google Shape;712;g10cab4fc2cb_0_331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200">
                <a:latin typeface="Short Stack"/>
                <a:ea typeface="Short Stack"/>
                <a:cs typeface="Short Stack"/>
                <a:sym typeface="Short Stack"/>
              </a:rPr>
              <a:t>Level</a:t>
            </a:r>
            <a:r>
              <a:rPr lang="fr-FR" sz="3200">
                <a:latin typeface="Short Stack"/>
                <a:ea typeface="Short Stack"/>
                <a:cs typeface="Short Stack"/>
                <a:sym typeface="Short Stack"/>
              </a:rPr>
              <a:t> 1 - What you have learned</a:t>
            </a:r>
            <a:endParaRPr sz="32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713" name="Google Shape;713;g10cab4fc2cb_0_331"/>
          <p:cNvSpPr txBox="1"/>
          <p:nvPr/>
        </p:nvSpPr>
        <p:spPr>
          <a:xfrm>
            <a:off x="135900" y="2518675"/>
            <a:ext cx="54006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7200" lvl="0" marL="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Safety related to curling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Basic terminology of curling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Ethics and basic rules 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Positioning in the hack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steps to making a shot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Sliding with a stabiliser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g10cab4fc2cb_0_331"/>
          <p:cNvSpPr txBox="1"/>
          <p:nvPr/>
        </p:nvSpPr>
        <p:spPr>
          <a:xfrm>
            <a:off x="6768600" y="2657275"/>
            <a:ext cx="49050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Sweeping in the open position and the effects of sweeping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Different types of shots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Communication and the role of each player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just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Basic strategy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g10cab4fc2cb_0_331"/>
          <p:cNvSpPr txBox="1"/>
          <p:nvPr/>
        </p:nvSpPr>
        <p:spPr>
          <a:xfrm>
            <a:off x="5121000" y="3496350"/>
            <a:ext cx="1035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fr-FR" sz="7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💡</a:t>
            </a:r>
            <a:endParaRPr b="0" i="0" sz="7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0cab4fc2cb_0_352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g10cab4fc2cb_0_352"/>
          <p:cNvSpPr txBox="1"/>
          <p:nvPr/>
        </p:nvSpPr>
        <p:spPr>
          <a:xfrm>
            <a:off x="10614000" y="0"/>
            <a:ext cx="1611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10</a:t>
            </a:r>
            <a:endParaRPr b="0" i="0" sz="1200" u="none" cap="none" strike="noStrike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722" name="Google Shape;722;g10cab4fc2cb_0_352"/>
          <p:cNvPicPr preferRelativeResize="0"/>
          <p:nvPr/>
        </p:nvPicPr>
        <p:blipFill rotWithShape="1">
          <a:blip r:embed="rId3">
            <a:alphaModFix/>
          </a:blip>
          <a:srcRect b="32569" l="9350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0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723" name="Google Shape;723;g10cab4fc2cb_0_352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3200">
                <a:latin typeface="Short Stack"/>
                <a:ea typeface="Short Stack"/>
                <a:cs typeface="Short Stack"/>
                <a:sym typeface="Short Stack"/>
              </a:rPr>
              <a:t>Level</a:t>
            </a:r>
            <a:r>
              <a:rPr lang="fr-FR" sz="3200">
                <a:latin typeface="Short Stack"/>
                <a:ea typeface="Short Stack"/>
                <a:cs typeface="Short Stack"/>
                <a:sym typeface="Short Stack"/>
              </a:rPr>
              <a:t> 1 - What you learned</a:t>
            </a:r>
            <a:endParaRPr sz="32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724" name="Google Shape;724;g10cab4fc2cb_0_352"/>
          <p:cNvSpPr txBox="1"/>
          <p:nvPr/>
        </p:nvSpPr>
        <p:spPr>
          <a:xfrm>
            <a:off x="2163000" y="2193225"/>
            <a:ext cx="7866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fr-FR" sz="34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Congratulations on completing the first level of the</a:t>
            </a:r>
            <a:r>
              <a:rPr b="0" i="0" lang="fr-FR" sz="34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4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lang="fr-FR" sz="34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ASCENSION</a:t>
            </a:r>
            <a:r>
              <a:rPr b="1" i="0" lang="fr-FR" sz="34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fr-FR" sz="34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PROGRAM</a:t>
            </a:r>
            <a:r>
              <a:rPr b="1" i="0" lang="fr-FR" sz="34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0" i="0" sz="34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t/>
            </a:r>
            <a:endParaRPr b="0" i="0" sz="34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fr-FR" sz="34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Join us for Level 2 to keep improving the basic techniques!</a:t>
            </a:r>
            <a:endParaRPr b="0" i="0" sz="34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10cab4fc2cb_0_366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76200">
            <a:solidFill>
              <a:srgbClr val="C3E4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g10cab4fc2cb_0_366"/>
          <p:cNvSpPr txBox="1"/>
          <p:nvPr/>
        </p:nvSpPr>
        <p:spPr>
          <a:xfrm>
            <a:off x="10614000" y="0"/>
            <a:ext cx="165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10</a:t>
            </a:r>
            <a:endParaRPr b="0" i="0" sz="1200" u="none" cap="none" strike="noStrike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731" name="Google Shape;731;g10cab4fc2cb_0_366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732" name="Google Shape;732;g10cab4fc2cb_0_366"/>
          <p:cNvSpPr txBox="1"/>
          <p:nvPr>
            <p:ph idx="4294967295" type="title"/>
          </p:nvPr>
        </p:nvSpPr>
        <p:spPr>
          <a:xfrm>
            <a:off x="0" y="339300"/>
            <a:ext cx="8686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fr-FR" sz="2600">
                <a:latin typeface="Short Stack"/>
                <a:ea typeface="Short Stack"/>
                <a:cs typeface="Short Stack"/>
                <a:sym typeface="Short Stack"/>
              </a:rPr>
              <a:t>Level </a:t>
            </a:r>
            <a:r>
              <a:rPr lang="fr-FR" sz="2600">
                <a:latin typeface="Short Stack"/>
                <a:ea typeface="Short Stack"/>
                <a:cs typeface="Short Stack"/>
                <a:sym typeface="Short Stack"/>
              </a:rPr>
              <a:t>1 - What level 2 has in store for you</a:t>
            </a:r>
            <a:endParaRPr sz="26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733" name="Google Shape;733;g10cab4fc2cb_0_366"/>
          <p:cNvSpPr txBox="1"/>
          <p:nvPr/>
        </p:nvSpPr>
        <p:spPr>
          <a:xfrm>
            <a:off x="410400" y="1969475"/>
            <a:ext cx="6222600" cy="43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What to expect for Level 2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b="0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More detailed techniques on the position in the hack, weight transfer and using the brush when sliding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Improving holding the stone and introduction to the release zone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Improving the open sweeping position and introduction to the 4 key points to efficient brushing</a:t>
            </a:r>
            <a:endParaRPr sz="2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Team dynamics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g10cab4fc2cb_0_366"/>
          <p:cNvSpPr txBox="1"/>
          <p:nvPr/>
        </p:nvSpPr>
        <p:spPr>
          <a:xfrm>
            <a:off x="6534000" y="2488200"/>
            <a:ext cx="5022000" cy="3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Learning techniques for better weight control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Familiarization with curling terminology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Developing a basic strategy and introduction to the term: tolerance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More game-time to improve your skills!</a:t>
            </a:r>
            <a:endParaRPr b="0" i="0" sz="21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0da257bab0_1_149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g10da257bab0_1_149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144" name="Google Shape;144;g10da257bab0_1_149"/>
          <p:cNvSpPr txBox="1"/>
          <p:nvPr>
            <p:ph type="title"/>
          </p:nvPr>
        </p:nvSpPr>
        <p:spPr>
          <a:xfrm>
            <a:off x="91225" y="339300"/>
            <a:ext cx="855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Security</a:t>
            </a:r>
            <a:endParaRPr sz="4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45" name="Google Shape;145;g10da257bab0_1_149"/>
          <p:cNvSpPr txBox="1"/>
          <p:nvPr/>
        </p:nvSpPr>
        <p:spPr>
          <a:xfrm>
            <a:off x="411025" y="2618450"/>
            <a:ext cx="8123400" cy="27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Different risk factor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Cont’d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) 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3- </a:t>
            </a:r>
            <a:r>
              <a:rPr b="1"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Human factors</a:t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participants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instructors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officials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coaches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g10da257bab0_1_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1600" y="2270425"/>
            <a:ext cx="5172300" cy="34473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47" name="Google Shape;147;g10da257bab0_1_149"/>
          <p:cNvSpPr txBox="1"/>
          <p:nvPr/>
        </p:nvSpPr>
        <p:spPr>
          <a:xfrm>
            <a:off x="10695975" y="0"/>
            <a:ext cx="151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48" name="Google Shape;148;g10da257bab0_1_149"/>
          <p:cNvSpPr txBox="1"/>
          <p:nvPr/>
        </p:nvSpPr>
        <p:spPr>
          <a:xfrm>
            <a:off x="9801000" y="765763"/>
            <a:ext cx="972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fr-FR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⛑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da257bab0_1_161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10da257bab0_1_161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155" name="Google Shape;155;g10da257bab0_1_161"/>
          <p:cNvSpPr txBox="1"/>
          <p:nvPr>
            <p:ph type="title"/>
          </p:nvPr>
        </p:nvSpPr>
        <p:spPr>
          <a:xfrm>
            <a:off x="91225" y="339300"/>
            <a:ext cx="855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Equipment</a:t>
            </a:r>
            <a:endParaRPr sz="4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56" name="Google Shape;156;g10da257bab0_1_161"/>
          <p:cNvSpPr txBox="1"/>
          <p:nvPr/>
        </p:nvSpPr>
        <p:spPr>
          <a:xfrm>
            <a:off x="524450" y="2217625"/>
            <a:ext cx="8123400" cy="3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Different types of curling equipment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Shoes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Sliders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Grippers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Brooms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Stabilizer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Throwing stick (for reduced mobility)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Clothing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g10da257bab0_1_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5875" y="2219625"/>
            <a:ext cx="4928700" cy="3285900"/>
          </a:xfrm>
          <a:prstGeom prst="round2DiagRect">
            <a:avLst>
              <a:gd fmla="val 16667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58" name="Google Shape;158;g10da257bab0_1_161"/>
          <p:cNvSpPr txBox="1"/>
          <p:nvPr/>
        </p:nvSpPr>
        <p:spPr>
          <a:xfrm>
            <a:off x="10695975" y="0"/>
            <a:ext cx="1486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da257bab0_1_179"/>
          <p:cNvSpPr/>
          <p:nvPr/>
        </p:nvSpPr>
        <p:spPr>
          <a:xfrm>
            <a:off x="0" y="76200"/>
            <a:ext cx="8548200" cy="1851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4A2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g10da257bab0_1_179"/>
          <p:cNvPicPr preferRelativeResize="0"/>
          <p:nvPr/>
        </p:nvPicPr>
        <p:blipFill rotWithShape="1">
          <a:blip r:embed="rId3">
            <a:alphaModFix/>
          </a:blip>
          <a:srcRect b="32569" l="9349" r="6862" t="33968"/>
          <a:stretch/>
        </p:blipFill>
        <p:spPr>
          <a:xfrm>
            <a:off x="9606975" y="6060150"/>
            <a:ext cx="2585025" cy="7978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5400000" dist="47625">
              <a:srgbClr val="000000">
                <a:alpha val="49803"/>
              </a:srgbClr>
            </a:outerShdw>
            <a:reflection blurRad="0" dir="0" dist="0" endA="0" endPos="1000" fadeDir="5400012" kx="0" rotWithShape="0" algn="bl" stPos="0" sy="-100000" ky="0"/>
          </a:effectLst>
        </p:spPr>
      </p:pic>
      <p:sp>
        <p:nvSpPr>
          <p:cNvPr id="165" name="Google Shape;165;g10da257bab0_1_179"/>
          <p:cNvSpPr txBox="1"/>
          <p:nvPr/>
        </p:nvSpPr>
        <p:spPr>
          <a:xfrm>
            <a:off x="250425" y="1928100"/>
            <a:ext cx="10292400" cy="4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fr-FR" sz="25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Injury prevention</a:t>
            </a:r>
            <a:r>
              <a:rPr b="1" i="0" lang="fr-FR" sz="25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5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Always step on the ice with the non-sliding shoe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Never run or walk backwards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 coach must always have an emergency action plan, to minimize risk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The instructors organize the activities according to the participants’ skill level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Always have the adequate equipment: grippers, clean broom head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fr-FR" sz="21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fr-FR" sz="2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Awareness of the emergency kit and the defibrillator location</a:t>
            </a:r>
            <a:endParaRPr b="0" i="0" sz="21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10da257bab0_1_179"/>
          <p:cNvSpPr txBox="1"/>
          <p:nvPr>
            <p:ph type="title"/>
          </p:nvPr>
        </p:nvSpPr>
        <p:spPr>
          <a:xfrm>
            <a:off x="0" y="339275"/>
            <a:ext cx="398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4700">
                <a:latin typeface="Short Stack"/>
                <a:ea typeface="Short Stack"/>
                <a:cs typeface="Short Stack"/>
                <a:sym typeface="Short Stack"/>
              </a:rPr>
              <a:t>Prevention</a:t>
            </a:r>
            <a:endParaRPr sz="4700"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67" name="Google Shape;167;g10da257bab0_1_179"/>
          <p:cNvSpPr txBox="1"/>
          <p:nvPr/>
        </p:nvSpPr>
        <p:spPr>
          <a:xfrm>
            <a:off x="10695975" y="0"/>
            <a:ext cx="154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LEVEL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1 - </a:t>
            </a:r>
            <a:r>
              <a:rPr lang="fr-FR" sz="12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WEEK</a:t>
            </a:r>
            <a:r>
              <a:rPr b="0" i="0" lang="fr-FR" sz="1200" u="none" cap="none" strike="noStrik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 1</a:t>
            </a:r>
            <a:endParaRPr b="0" i="0" sz="12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2022-01-14T18:29:24Z</dcterms:created>
  <dc:creator>marily bélanger</dc:creator>
</cp:coreProperties>
</file>